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97" r:id="rId4"/>
    <p:sldMasterId id="2147483713" r:id="rId5"/>
  </p:sldMasterIdLst>
  <p:notesMasterIdLst>
    <p:notesMasterId r:id="rId22"/>
  </p:notesMasterIdLst>
  <p:handoutMasterIdLst>
    <p:handoutMasterId r:id="rId23"/>
  </p:handoutMasterIdLst>
  <p:sldIdLst>
    <p:sldId id="2917" r:id="rId6"/>
    <p:sldId id="256" r:id="rId7"/>
    <p:sldId id="573" r:id="rId8"/>
    <p:sldId id="2913" r:id="rId9"/>
    <p:sldId id="2907" r:id="rId10"/>
    <p:sldId id="684" r:id="rId11"/>
    <p:sldId id="2908" r:id="rId12"/>
    <p:sldId id="2915" r:id="rId13"/>
    <p:sldId id="2909" r:id="rId14"/>
    <p:sldId id="438" r:id="rId15"/>
    <p:sldId id="263" r:id="rId16"/>
    <p:sldId id="399" r:id="rId17"/>
    <p:sldId id="2918" r:id="rId18"/>
    <p:sldId id="2919" r:id="rId19"/>
    <p:sldId id="2920" r:id="rId20"/>
    <p:sldId id="2914" r:id="rId21"/>
  </p:sldIdLst>
  <p:sldSz cx="12192000" cy="6858000"/>
  <p:notesSz cx="6858000" cy="9144000"/>
  <p:embeddedFontLst>
    <p:embeddedFont>
      <p:font typeface="Barlow Condensed SemiBold" panose="020B0604020202020204" charset="0"/>
      <p:bold r:id="rId24"/>
      <p:boldItalic r:id="rId25"/>
    </p:embeddedFont>
    <p:embeddedFont>
      <p:font typeface="Barlow Condensed" panose="020B0604020202020204" charset="0"/>
      <p:regular r:id="rId26"/>
      <p:bold r:id="rId27"/>
      <p:italic r:id="rId28"/>
      <p:boldItalic r:id="rId29"/>
    </p:embeddedFont>
    <p:embeddedFont>
      <p:font typeface="Barlow Condensed Medium" panose="020B0604020202020204" charset="0"/>
      <p:regular r:id="rId30"/>
      <p:italic r:id="rId31"/>
    </p:embeddedFont>
    <p:embeddedFont>
      <p:font typeface="Barlow Condensed Light" panose="020B0604020202020204" charset="0"/>
      <p:regular r:id="rId32"/>
      <p:italic r:id="rId33"/>
    </p:embeddedFont>
    <p:embeddedFont>
      <p:font typeface="Biome Light" panose="020B0604020202020204" charset="0"/>
      <p:regular r:id="rId34"/>
      <p:italic r:id="rId35"/>
    </p:embeddedFont>
    <p:embeddedFont>
      <p:font typeface="Calibri Light" panose="020F0302020204030204" pitchFamily="34" charset="0"/>
      <p:regular r:id="rId36"/>
      <p:italic r:id="rId37"/>
    </p:embeddedFont>
    <p:embeddedFont>
      <p:font typeface="Calibri" panose="020F0502020204030204" pitchFamily="34" charset="0"/>
      <p:regular r:id="rId38"/>
      <p:bold r:id="rId39"/>
      <p:italic r:id="rId40"/>
      <p:boldItalic r:id="rId41"/>
    </p:embeddedFont>
  </p:embeddedFontLst>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1768" autoAdjust="0"/>
  </p:normalViewPr>
  <p:slideViewPr>
    <p:cSldViewPr snapToGrid="0">
      <p:cViewPr varScale="1">
        <p:scale>
          <a:sx n="67" d="100"/>
          <a:sy n="67" d="100"/>
        </p:scale>
        <p:origin x="834" y="78"/>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6.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8/26/2024</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owerusersoftwares.co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powerusersoftwares.com/term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8d02c729e4_3_679:notes"/>
          <p:cNvSpPr txBox="1">
            <a:spLocks noGrp="1"/>
          </p:cNvSpPr>
          <p:nvPr>
            <p:ph type="body" idx="1"/>
          </p:nvPr>
        </p:nvSpPr>
        <p:spPr>
          <a:xfrm>
            <a:off x="1219200" y="3300413"/>
            <a:ext cx="97536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g28d02c729e4_3_67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template was inserted from Power-user, the productivity add-in for PowerPoint, Excel and Word.</a:t>
            </a:r>
          </a:p>
          <a:p>
            <a:r>
              <a:rPr lang="en-GB"/>
              <a:t>Install Power-user to access thousands of templates, icons, maps, diagrams and charts with Power-user.</a:t>
            </a:r>
          </a:p>
          <a:p>
            <a:r>
              <a:rPr lang="en-GB"/>
              <a:t>Visit </a:t>
            </a:r>
            <a:r>
              <a:rPr lang="en-GB">
                <a:hlinkClick r:id="rId3"/>
              </a:rPr>
              <a:t>https://www.powerusersoftwares.com/</a:t>
            </a:r>
            <a:endParaRPr lang="en-GB"/>
          </a:p>
          <a:p>
            <a:r>
              <a:rPr lang="en-GB"/>
              <a:t>©Power-user SAS, terms of license: </a:t>
            </a:r>
            <a:r>
              <a:rPr lang="en-GB">
                <a:hlinkClick r:id="rId4"/>
              </a:rPr>
              <a:t>https://www.powerusersoftwares.com/terms</a:t>
            </a:r>
            <a:endParaRPr lang="en-US" dirty="0"/>
          </a:p>
        </p:txBody>
      </p:sp>
      <p:sp>
        <p:nvSpPr>
          <p:cNvPr id="4" name="Slide Number Placeholder 3"/>
          <p:cNvSpPr>
            <a:spLocks noGrp="1"/>
          </p:cNvSpPr>
          <p:nvPr>
            <p:ph type="sldNum" sz="quarter" idx="10"/>
          </p:nvPr>
        </p:nvSpPr>
        <p:spPr/>
        <p:txBody>
          <a:bodyPr/>
          <a:lstStyle/>
          <a:p>
            <a:fld id="{B4A55CF2-256D-44FD-9430-5B63A079CF51}" type="slidenum">
              <a:rPr lang="en-US" smtClean="0"/>
              <a:t>15</a:t>
            </a:fld>
            <a:endParaRPr lang="en-US" dirty="0"/>
          </a:p>
        </p:txBody>
      </p:sp>
    </p:spTree>
    <p:extLst>
      <p:ext uri="{BB962C8B-B14F-4D97-AF65-F5344CB8AC3E}">
        <p14:creationId xmlns:p14="http://schemas.microsoft.com/office/powerpoint/2010/main" val="405761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16</a:t>
            </a:fld>
            <a:endParaRPr lang="en-US"/>
          </a:p>
        </p:txBody>
      </p:sp>
    </p:spTree>
    <p:extLst>
      <p:ext uri="{BB962C8B-B14F-4D97-AF65-F5344CB8AC3E}">
        <p14:creationId xmlns:p14="http://schemas.microsoft.com/office/powerpoint/2010/main" val="444330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2</a:t>
            </a:fld>
            <a:endParaRPr lang="en-US"/>
          </a:p>
        </p:txBody>
      </p:sp>
    </p:spTree>
    <p:extLst>
      <p:ext uri="{BB962C8B-B14F-4D97-AF65-F5344CB8AC3E}">
        <p14:creationId xmlns:p14="http://schemas.microsoft.com/office/powerpoint/2010/main" val="177737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A55CF2-256D-44FD-9430-5B63A079CF51}" type="slidenum">
              <a:rPr lang="en-US" smtClean="0"/>
              <a:t>3</a:t>
            </a:fld>
            <a:endParaRPr lang="en-US" dirty="0"/>
          </a:p>
        </p:txBody>
      </p:sp>
    </p:spTree>
    <p:extLst>
      <p:ext uri="{BB962C8B-B14F-4D97-AF65-F5344CB8AC3E}">
        <p14:creationId xmlns:p14="http://schemas.microsoft.com/office/powerpoint/2010/main" val="1471502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A55CF2-256D-44FD-9430-5B63A079CF51}" type="slidenum">
              <a:rPr lang="en-GB" smtClean="0"/>
              <a:t>4</a:t>
            </a:fld>
            <a:endParaRPr lang="en-GB" dirty="0"/>
          </a:p>
        </p:txBody>
      </p:sp>
    </p:spTree>
    <p:extLst>
      <p:ext uri="{BB962C8B-B14F-4D97-AF65-F5344CB8AC3E}">
        <p14:creationId xmlns:p14="http://schemas.microsoft.com/office/powerpoint/2010/main" val="383841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A55CF2-256D-44FD-9430-5B63A079CF51}" type="slidenum">
              <a:rPr lang="en-GB" smtClean="0"/>
              <a:t>5</a:t>
            </a:fld>
            <a:endParaRPr lang="en-GB" dirty="0"/>
          </a:p>
        </p:txBody>
      </p:sp>
    </p:spTree>
    <p:extLst>
      <p:ext uri="{BB962C8B-B14F-4D97-AF65-F5344CB8AC3E}">
        <p14:creationId xmlns:p14="http://schemas.microsoft.com/office/powerpoint/2010/main" val="2772187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A55CF2-256D-44FD-9430-5B63A079CF51}" type="slidenum">
              <a:rPr lang="en-GB" smtClean="0"/>
              <a:t>6</a:t>
            </a:fld>
            <a:endParaRPr lang="en-GB" dirty="0"/>
          </a:p>
        </p:txBody>
      </p:sp>
    </p:spTree>
    <p:extLst>
      <p:ext uri="{BB962C8B-B14F-4D97-AF65-F5344CB8AC3E}">
        <p14:creationId xmlns:p14="http://schemas.microsoft.com/office/powerpoint/2010/main" val="3717670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A55CF2-256D-44FD-9430-5B63A079CF51}" type="slidenum">
              <a:rPr lang="en-KE" smtClean="0"/>
              <a:t>10</a:t>
            </a:fld>
            <a:endParaRPr lang="en-KE" dirty="0"/>
          </a:p>
        </p:txBody>
      </p:sp>
    </p:spTree>
    <p:extLst>
      <p:ext uri="{BB962C8B-B14F-4D97-AF65-F5344CB8AC3E}">
        <p14:creationId xmlns:p14="http://schemas.microsoft.com/office/powerpoint/2010/main" val="3383209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A55CF2-256D-44FD-9430-5B63A079CF51}" type="slidenum">
              <a:rPr lang="en-GB" smtClean="0"/>
              <a:t>11</a:t>
            </a:fld>
            <a:endParaRPr lang="en-GB" dirty="0"/>
          </a:p>
        </p:txBody>
      </p:sp>
    </p:spTree>
    <p:extLst>
      <p:ext uri="{BB962C8B-B14F-4D97-AF65-F5344CB8AC3E}">
        <p14:creationId xmlns:p14="http://schemas.microsoft.com/office/powerpoint/2010/main" val="3791310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A55CF2-256D-44FD-9430-5B63A079CF51}" type="slidenum">
              <a:rPr lang="en-GB" smtClean="0"/>
              <a:t>12</a:t>
            </a:fld>
            <a:endParaRPr lang="en-GB" dirty="0"/>
          </a:p>
        </p:txBody>
      </p:sp>
    </p:spTree>
    <p:extLst>
      <p:ext uri="{BB962C8B-B14F-4D97-AF65-F5344CB8AC3E}">
        <p14:creationId xmlns:p14="http://schemas.microsoft.com/office/powerpoint/2010/main" val="227626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0FBE-27A0-44C2-8C9E-F372A21B1F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85ABA4F2-6158-4607-9455-EC4312EA5E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FA047135-497D-4C1B-BB12-6F2CA0FB05FC}"/>
              </a:ext>
            </a:extLst>
          </p:cNvPr>
          <p:cNvSpPr>
            <a:spLocks noGrp="1"/>
          </p:cNvSpPr>
          <p:nvPr>
            <p:ph type="dt" sz="half" idx="10"/>
          </p:nvPr>
        </p:nvSpPr>
        <p:spPr/>
        <p:txBody>
          <a:bodyPr/>
          <a:lstStyle/>
          <a:p>
            <a:fld id="{1E5577C8-AB8C-4B8A-A01F-113B16C4DCA3}" type="datetime1">
              <a:rPr lang="en-US" smtClean="0"/>
              <a:t>8/26/2024</a:t>
            </a:fld>
            <a:endParaRPr lang="en-US" dirty="0"/>
          </a:p>
        </p:txBody>
      </p:sp>
      <p:sp>
        <p:nvSpPr>
          <p:cNvPr id="5" name="Footer Placeholder 4">
            <a:extLst>
              <a:ext uri="{FF2B5EF4-FFF2-40B4-BE49-F238E27FC236}">
                <a16:creationId xmlns:a16="http://schemas.microsoft.com/office/drawing/2014/main" id="{9BA114FA-17CD-4823-83BD-166FDAB165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65A896-EECA-4366-9B24-86724198EF2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44484708"/>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52A0-1376-4574-924B-DC61D8A13B17}"/>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08955935-E40E-468D-98C8-4EB8CA239A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D70D16CF-8851-49BA-8E51-CB125FAE53CC}"/>
              </a:ext>
            </a:extLst>
          </p:cNvPr>
          <p:cNvSpPr>
            <a:spLocks noGrp="1"/>
          </p:cNvSpPr>
          <p:nvPr>
            <p:ph type="dt" sz="half" idx="10"/>
          </p:nvPr>
        </p:nvSpPr>
        <p:spPr/>
        <p:txBody>
          <a:bodyPr/>
          <a:lstStyle/>
          <a:p>
            <a:fld id="{1E5577C8-AB8C-4B8A-A01F-113B16C4DCA3}" type="datetime1">
              <a:rPr lang="en-US" smtClean="0"/>
              <a:t>8/26/2024</a:t>
            </a:fld>
            <a:endParaRPr lang="en-US" dirty="0"/>
          </a:p>
        </p:txBody>
      </p:sp>
      <p:sp>
        <p:nvSpPr>
          <p:cNvPr id="5" name="Footer Placeholder 4">
            <a:extLst>
              <a:ext uri="{FF2B5EF4-FFF2-40B4-BE49-F238E27FC236}">
                <a16:creationId xmlns:a16="http://schemas.microsoft.com/office/drawing/2014/main" id="{00B45F27-F1EA-4F5D-B3C3-39643CB199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00A4C7-3996-43DF-9ED9-38FE9144522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27018309"/>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898517-8CDF-46CA-9C67-6E0FC9CFAC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26E26AD5-277B-4003-A33A-354614E5FF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7534638F-A607-49D2-8D8B-AB1A8FF6AF53}"/>
              </a:ext>
            </a:extLst>
          </p:cNvPr>
          <p:cNvSpPr>
            <a:spLocks noGrp="1"/>
          </p:cNvSpPr>
          <p:nvPr>
            <p:ph type="dt" sz="half" idx="10"/>
          </p:nvPr>
        </p:nvSpPr>
        <p:spPr/>
        <p:txBody>
          <a:bodyPr/>
          <a:lstStyle/>
          <a:p>
            <a:fld id="{1E5577C8-AB8C-4B8A-A01F-113B16C4DCA3}" type="datetime1">
              <a:rPr lang="en-US" smtClean="0"/>
              <a:t>8/26/2024</a:t>
            </a:fld>
            <a:endParaRPr lang="en-US" dirty="0"/>
          </a:p>
        </p:txBody>
      </p:sp>
      <p:sp>
        <p:nvSpPr>
          <p:cNvPr id="5" name="Footer Placeholder 4">
            <a:extLst>
              <a:ext uri="{FF2B5EF4-FFF2-40B4-BE49-F238E27FC236}">
                <a16:creationId xmlns:a16="http://schemas.microsoft.com/office/drawing/2014/main" id="{16E09C07-2541-4BEB-80F2-A20687BD6A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272030-C776-469B-8B8F-07C02583E06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88093251"/>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16313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8/26/2024</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389664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8/26/2024</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758740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8/26/2024</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and Graph">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8/26/2024</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8/26/2024</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8/26/2024</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3E8F3-A777-4BDA-86FD-AA1FE5F523D8}"/>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D89A02C7-AE9D-4A02-81C1-D6E4295D0E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7F5529E6-A464-4449-9BDE-2CF856F1192D}"/>
              </a:ext>
            </a:extLst>
          </p:cNvPr>
          <p:cNvSpPr>
            <a:spLocks noGrp="1"/>
          </p:cNvSpPr>
          <p:nvPr>
            <p:ph type="dt" sz="half" idx="10"/>
          </p:nvPr>
        </p:nvSpPr>
        <p:spPr/>
        <p:txBody>
          <a:bodyPr/>
          <a:lstStyle/>
          <a:p>
            <a:fld id="{1E5577C8-AB8C-4B8A-A01F-113B16C4DCA3}" type="datetime1">
              <a:rPr lang="en-US" smtClean="0"/>
              <a:t>8/26/2024</a:t>
            </a:fld>
            <a:endParaRPr lang="en-US" dirty="0"/>
          </a:p>
        </p:txBody>
      </p:sp>
      <p:sp>
        <p:nvSpPr>
          <p:cNvPr id="5" name="Footer Placeholder 4">
            <a:extLst>
              <a:ext uri="{FF2B5EF4-FFF2-40B4-BE49-F238E27FC236}">
                <a16:creationId xmlns:a16="http://schemas.microsoft.com/office/drawing/2014/main" id="{BD257909-8790-4058-B5C2-7B3DFFD4EA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2957C0-0705-4D97-A663-17FD6F31740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41605601"/>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8/26/2024</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8/26/2024</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8/26/2024</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8/26/2024</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page">
  <p:cSld name="blank page">
    <p:spTree>
      <p:nvGrpSpPr>
        <p:cNvPr id="1" name="Shape 89"/>
        <p:cNvGrpSpPr/>
        <p:nvPr/>
      </p:nvGrpSpPr>
      <p:grpSpPr>
        <a:xfrm>
          <a:off x="0" y="0"/>
          <a:ext cx="0" cy="0"/>
          <a:chOff x="0" y="0"/>
          <a:chExt cx="0" cy="0"/>
        </a:xfrm>
      </p:grpSpPr>
      <p:sp>
        <p:nvSpPr>
          <p:cNvPr id="90" name="Google Shape;90;g28d02c729e4_3_686"/>
          <p:cNvSpPr/>
          <p:nvPr/>
        </p:nvSpPr>
        <p:spPr>
          <a:xfrm>
            <a:off x="0" y="5898630"/>
            <a:ext cx="3597600" cy="959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 name="Google Shape;91;g28d02c729e4_3_686"/>
          <p:cNvSpPr/>
          <p:nvPr/>
        </p:nvSpPr>
        <p:spPr>
          <a:xfrm>
            <a:off x="9565105" y="5540542"/>
            <a:ext cx="2626800" cy="1317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709944018"/>
      </p:ext>
    </p:extLst>
  </p:cSld>
  <p:clrMapOvr>
    <a:masterClrMapping/>
  </p:clrMapOvr>
  <p:extLst>
    <p:ext uri="{DCECCB84-F9BA-43D5-87BE-67443E8EF086}">
      <p15:sldGuideLst xmlns:p15="http://schemas.microsoft.com/office/powerpoint/2012/main">
        <p15:guide id="1" orient="horz" pos="1056">
          <p15:clr>
            <a:srgbClr val="FBAE40"/>
          </p15:clr>
        </p15:guide>
        <p15:guide id="2" pos="3936">
          <p15:clr>
            <a:srgbClr val="FBAE40"/>
          </p15:clr>
        </p15:guide>
        <p15:guide id="3" orient="horz" pos="2160">
          <p15:clr>
            <a:srgbClr val="FBAE40"/>
          </p15:clr>
        </p15:guide>
        <p15:guide id="4" orient="horz" pos="15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2"/>
        <p:cNvGrpSpPr/>
        <p:nvPr/>
      </p:nvGrpSpPr>
      <p:grpSpPr>
        <a:xfrm>
          <a:off x="0" y="0"/>
          <a:ext cx="0" cy="0"/>
          <a:chOff x="0" y="0"/>
          <a:chExt cx="0" cy="0"/>
        </a:xfrm>
      </p:grpSpPr>
      <p:sp>
        <p:nvSpPr>
          <p:cNvPr id="93" name="Google Shape;93;g28d02c729e4_3_689"/>
          <p:cNvSpPr txBox="1">
            <a:spLocks noGrp="1"/>
          </p:cNvSpPr>
          <p:nvPr>
            <p:ph type="ctrTitle"/>
          </p:nvPr>
        </p:nvSpPr>
        <p:spPr>
          <a:xfrm>
            <a:off x="4408349" y="5177260"/>
            <a:ext cx="4658700" cy="1269300"/>
          </a:xfrm>
          <a:prstGeom prst="rect">
            <a:avLst/>
          </a:prstGeom>
          <a:noFill/>
          <a:ln>
            <a:noFill/>
          </a:ln>
        </p:spPr>
        <p:txBody>
          <a:bodyPr spcFirstLastPara="1" wrap="square" lIns="0" tIns="0" rIns="0" bIns="0" anchor="ctr" anchorCtr="0">
            <a:normAutofit/>
          </a:bodyPr>
          <a:lstStyle>
            <a:lvl1pPr lvl="0" algn="l" rtl="0">
              <a:lnSpc>
                <a:spcPct val="101250"/>
              </a:lnSpc>
              <a:spcBef>
                <a:spcPts val="0"/>
              </a:spcBef>
              <a:spcAft>
                <a:spcPts val="0"/>
              </a:spcAft>
              <a:buClr>
                <a:schemeClr val="dk2"/>
              </a:buClr>
              <a:buSzPts val="3200"/>
              <a:buFont typeface="Barlow Condensed SemiBold"/>
              <a:buNone/>
              <a:defRPr sz="3200" b="0" i="0">
                <a:solidFill>
                  <a:schemeClr val="dk2"/>
                </a:solidFill>
                <a:latin typeface="Barlow Condensed SemiBold"/>
                <a:ea typeface="Barlow Condensed SemiBold"/>
                <a:cs typeface="Barlow Condensed SemiBold"/>
                <a:sym typeface="Barlow Condensed Semi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4" name="Google Shape;94;g28d02c729e4_3_689"/>
          <p:cNvSpPr txBox="1">
            <a:spLocks noGrp="1"/>
          </p:cNvSpPr>
          <p:nvPr>
            <p:ph type="subTitle" idx="1"/>
          </p:nvPr>
        </p:nvSpPr>
        <p:spPr>
          <a:xfrm>
            <a:off x="9249197" y="5177260"/>
            <a:ext cx="2735100" cy="1269300"/>
          </a:xfrm>
          <a:prstGeom prst="rect">
            <a:avLst/>
          </a:prstGeom>
          <a:noFill/>
          <a:ln>
            <a:noFill/>
          </a:ln>
        </p:spPr>
        <p:txBody>
          <a:bodyPr spcFirstLastPara="1" wrap="square" lIns="0" tIns="0" rIns="0" bIns="0" anchor="ctr" anchorCtr="0">
            <a:normAutofit/>
          </a:bodyPr>
          <a:lstStyle>
            <a:lvl1pPr lvl="0" algn="l" rtl="0">
              <a:lnSpc>
                <a:spcPct val="90000"/>
              </a:lnSpc>
              <a:spcBef>
                <a:spcPts val="1000"/>
              </a:spcBef>
              <a:spcAft>
                <a:spcPts val="0"/>
              </a:spcAft>
              <a:buClr>
                <a:schemeClr val="dk2"/>
              </a:buClr>
              <a:buSzPts val="2400"/>
              <a:buNone/>
              <a:defRPr sz="2400">
                <a:solidFill>
                  <a:schemeClr val="dk2"/>
                </a:solidFill>
              </a:defRPr>
            </a:lvl1pPr>
            <a:lvl2pPr lvl="1" algn="ctr" rtl="0">
              <a:lnSpc>
                <a:spcPct val="90000"/>
              </a:lnSpc>
              <a:spcBef>
                <a:spcPts val="500"/>
              </a:spcBef>
              <a:spcAft>
                <a:spcPts val="0"/>
              </a:spcAft>
              <a:buClr>
                <a:srgbClr val="585858"/>
              </a:buClr>
              <a:buSzPts val="2000"/>
              <a:buNone/>
              <a:defRPr sz="2000"/>
            </a:lvl2pPr>
            <a:lvl3pPr lvl="2" algn="ctr" rtl="0">
              <a:lnSpc>
                <a:spcPct val="90000"/>
              </a:lnSpc>
              <a:spcBef>
                <a:spcPts val="500"/>
              </a:spcBef>
              <a:spcAft>
                <a:spcPts val="0"/>
              </a:spcAft>
              <a:buClr>
                <a:schemeClr val="dk2"/>
              </a:buClr>
              <a:buSzPts val="1800"/>
              <a:buNone/>
              <a:defRPr sz="1800"/>
            </a:lvl3pPr>
            <a:lvl4pPr lvl="3" algn="ctr" rtl="0">
              <a:lnSpc>
                <a:spcPct val="90000"/>
              </a:lnSpc>
              <a:spcBef>
                <a:spcPts val="500"/>
              </a:spcBef>
              <a:spcAft>
                <a:spcPts val="0"/>
              </a:spcAft>
              <a:buClr>
                <a:schemeClr val="dk2"/>
              </a:buClr>
              <a:buSzPts val="1600"/>
              <a:buNone/>
              <a:defRPr sz="1600"/>
            </a:lvl4pPr>
            <a:lvl5pPr lvl="4" algn="ctr" rtl="0">
              <a:lnSpc>
                <a:spcPct val="90000"/>
              </a:lnSpc>
              <a:spcBef>
                <a:spcPts val="500"/>
              </a:spcBef>
              <a:spcAft>
                <a:spcPts val="0"/>
              </a:spcAft>
              <a:buClr>
                <a:schemeClr val="dk2"/>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95" name="Google Shape;95;g28d02c729e4_3_689"/>
          <p:cNvSpPr/>
          <p:nvPr/>
        </p:nvSpPr>
        <p:spPr>
          <a:xfrm>
            <a:off x="4101681" y="5116464"/>
            <a:ext cx="110842" cy="1269898"/>
          </a:xfrm>
          <a:custGeom>
            <a:avLst/>
            <a:gdLst/>
            <a:ahLst/>
            <a:cxnLst/>
            <a:rect l="l" t="t" r="r" b="b"/>
            <a:pathLst>
              <a:path w="102870" h="1178560" extrusionOk="0">
                <a:moveTo>
                  <a:pt x="102844" y="0"/>
                </a:moveTo>
                <a:lnTo>
                  <a:pt x="0" y="0"/>
                </a:lnTo>
                <a:lnTo>
                  <a:pt x="0" y="1178052"/>
                </a:lnTo>
                <a:lnTo>
                  <a:pt x="102844" y="1178052"/>
                </a:lnTo>
                <a:lnTo>
                  <a:pt x="102844"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 name="Google Shape;96;g28d02c729e4_3_689" descr="A picture containing logo&#10;&#10;Description automatically generated"/>
          <p:cNvPicPr preferRelativeResize="0"/>
          <p:nvPr/>
        </p:nvPicPr>
        <p:blipFill rotWithShape="1">
          <a:blip r:embed="rId2">
            <a:alphaModFix/>
          </a:blip>
          <a:srcRect/>
          <a:stretch/>
        </p:blipFill>
        <p:spPr>
          <a:xfrm>
            <a:off x="833848" y="4868409"/>
            <a:ext cx="3071969" cy="1619656"/>
          </a:xfrm>
          <a:prstGeom prst="rect">
            <a:avLst/>
          </a:prstGeom>
          <a:noFill/>
          <a:ln>
            <a:noFill/>
          </a:ln>
        </p:spPr>
      </p:pic>
      <p:pic>
        <p:nvPicPr>
          <p:cNvPr id="97" name="Google Shape;97;g28d02c729e4_3_689"/>
          <p:cNvPicPr preferRelativeResize="0"/>
          <p:nvPr/>
        </p:nvPicPr>
        <p:blipFill rotWithShape="1">
          <a:blip r:embed="rId3">
            <a:alphaModFix/>
          </a:blip>
          <a:srcRect/>
          <a:stretch/>
        </p:blipFill>
        <p:spPr>
          <a:xfrm>
            <a:off x="0" y="0"/>
            <a:ext cx="12192000" cy="4572002"/>
          </a:xfrm>
          <a:prstGeom prst="rect">
            <a:avLst/>
          </a:prstGeom>
          <a:noFill/>
          <a:ln>
            <a:noFill/>
          </a:ln>
        </p:spPr>
      </p:pic>
    </p:spTree>
    <p:extLst>
      <p:ext uri="{BB962C8B-B14F-4D97-AF65-F5344CB8AC3E}">
        <p14:creationId xmlns:p14="http://schemas.microsoft.com/office/powerpoint/2010/main" val="1668271897"/>
      </p:ext>
    </p:extLst>
  </p:cSld>
  <p:clrMapOvr>
    <a:masterClrMapping/>
  </p:clrMapOvr>
  <p:extLst>
    <p:ext uri="{DCECCB84-F9BA-43D5-87BE-67443E8EF086}">
      <p15:sldGuideLst xmlns:p15="http://schemas.microsoft.com/office/powerpoint/2012/main">
        <p15:guide id="1" orient="horz" pos="2160">
          <p15:clr>
            <a:srgbClr val="FBAE40"/>
          </p15:clr>
        </p15:guide>
        <p15:guide id="2" pos="283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Working">
  <p:cSld name="Title Slide-Working">
    <p:spTree>
      <p:nvGrpSpPr>
        <p:cNvPr id="1" name="Shape 98"/>
        <p:cNvGrpSpPr/>
        <p:nvPr/>
      </p:nvGrpSpPr>
      <p:grpSpPr>
        <a:xfrm>
          <a:off x="0" y="0"/>
          <a:ext cx="0" cy="0"/>
          <a:chOff x="0" y="0"/>
          <a:chExt cx="0" cy="0"/>
        </a:xfrm>
      </p:grpSpPr>
      <p:pic>
        <p:nvPicPr>
          <p:cNvPr id="99" name="Google Shape;99;g28d02c729e4_3_695"/>
          <p:cNvPicPr preferRelativeResize="0"/>
          <p:nvPr/>
        </p:nvPicPr>
        <p:blipFill rotWithShape="1">
          <a:blip r:embed="rId2">
            <a:alphaModFix/>
          </a:blip>
          <a:srcRect/>
          <a:stretch/>
        </p:blipFill>
        <p:spPr>
          <a:xfrm>
            <a:off x="0" y="435981"/>
            <a:ext cx="2933700" cy="2959099"/>
          </a:xfrm>
          <a:prstGeom prst="rect">
            <a:avLst/>
          </a:prstGeom>
          <a:solidFill>
            <a:schemeClr val="lt2"/>
          </a:solidFill>
          <a:ln>
            <a:noFill/>
          </a:ln>
        </p:spPr>
      </p:pic>
      <p:pic>
        <p:nvPicPr>
          <p:cNvPr id="100" name="Google Shape;100;g28d02c729e4_3_695"/>
          <p:cNvPicPr preferRelativeResize="0"/>
          <p:nvPr/>
        </p:nvPicPr>
        <p:blipFill rotWithShape="1">
          <a:blip r:embed="rId3">
            <a:alphaModFix/>
          </a:blip>
          <a:srcRect/>
          <a:stretch/>
        </p:blipFill>
        <p:spPr>
          <a:xfrm>
            <a:off x="1399094" y="2332892"/>
            <a:ext cx="1534606" cy="1570892"/>
          </a:xfrm>
          <a:prstGeom prst="rect">
            <a:avLst/>
          </a:prstGeom>
          <a:solidFill>
            <a:schemeClr val="accent4"/>
          </a:solidFill>
          <a:ln>
            <a:noFill/>
          </a:ln>
        </p:spPr>
      </p:pic>
      <p:sp>
        <p:nvSpPr>
          <p:cNvPr id="101" name="Google Shape;101;g28d02c729e4_3_695"/>
          <p:cNvSpPr>
            <a:spLocks noGrp="1"/>
          </p:cNvSpPr>
          <p:nvPr>
            <p:ph type="pic" idx="2"/>
          </p:nvPr>
        </p:nvSpPr>
        <p:spPr>
          <a:xfrm>
            <a:off x="3275013" y="-8626"/>
            <a:ext cx="4079400" cy="2924700"/>
          </a:xfrm>
          <a:prstGeom prst="rect">
            <a:avLst/>
          </a:prstGeom>
          <a:noFill/>
          <a:ln>
            <a:noFill/>
          </a:ln>
        </p:spPr>
      </p:sp>
      <p:pic>
        <p:nvPicPr>
          <p:cNvPr id="102" name="Google Shape;102;g28d02c729e4_3_695"/>
          <p:cNvPicPr preferRelativeResize="0"/>
          <p:nvPr/>
        </p:nvPicPr>
        <p:blipFill rotWithShape="1">
          <a:blip r:embed="rId4">
            <a:alphaModFix/>
          </a:blip>
          <a:srcRect/>
          <a:stretch/>
        </p:blipFill>
        <p:spPr>
          <a:xfrm>
            <a:off x="7354550" y="372266"/>
            <a:ext cx="3619500" cy="1993901"/>
          </a:xfrm>
          <a:prstGeom prst="rect">
            <a:avLst/>
          </a:prstGeom>
          <a:solidFill>
            <a:schemeClr val="accent2"/>
          </a:solidFill>
          <a:ln>
            <a:noFill/>
          </a:ln>
        </p:spPr>
      </p:pic>
      <p:pic>
        <p:nvPicPr>
          <p:cNvPr id="103" name="Google Shape;103;g28d02c729e4_3_695"/>
          <p:cNvPicPr preferRelativeResize="0"/>
          <p:nvPr/>
        </p:nvPicPr>
        <p:blipFill rotWithShape="1">
          <a:blip r:embed="rId5">
            <a:alphaModFix/>
          </a:blip>
          <a:srcRect/>
          <a:stretch/>
        </p:blipFill>
        <p:spPr>
          <a:xfrm>
            <a:off x="9796811" y="466958"/>
            <a:ext cx="1028700" cy="1028700"/>
          </a:xfrm>
          <a:prstGeom prst="rect">
            <a:avLst/>
          </a:prstGeom>
          <a:noFill/>
          <a:ln>
            <a:noFill/>
          </a:ln>
        </p:spPr>
      </p:pic>
      <p:sp>
        <p:nvSpPr>
          <p:cNvPr id="104" name="Google Shape;104;g28d02c729e4_3_695"/>
          <p:cNvSpPr txBox="1">
            <a:spLocks noGrp="1"/>
          </p:cNvSpPr>
          <p:nvPr>
            <p:ph type="ctrTitle"/>
          </p:nvPr>
        </p:nvSpPr>
        <p:spPr>
          <a:xfrm>
            <a:off x="4408349" y="5177260"/>
            <a:ext cx="4658700" cy="1269300"/>
          </a:xfrm>
          <a:prstGeom prst="rect">
            <a:avLst/>
          </a:prstGeom>
          <a:noFill/>
          <a:ln>
            <a:noFill/>
          </a:ln>
        </p:spPr>
        <p:txBody>
          <a:bodyPr spcFirstLastPara="1" wrap="square" lIns="0" tIns="0" rIns="0" bIns="0" anchor="ctr" anchorCtr="0">
            <a:normAutofit/>
          </a:bodyPr>
          <a:lstStyle>
            <a:lvl1pPr lvl="0" algn="l" rtl="0">
              <a:lnSpc>
                <a:spcPct val="101250"/>
              </a:lnSpc>
              <a:spcBef>
                <a:spcPts val="0"/>
              </a:spcBef>
              <a:spcAft>
                <a:spcPts val="0"/>
              </a:spcAft>
              <a:buClr>
                <a:schemeClr val="dk2"/>
              </a:buClr>
              <a:buSzPts val="3200"/>
              <a:buFont typeface="Barlow Condensed"/>
              <a:buNone/>
              <a:defRPr sz="3200" b="1" i="0">
                <a:solidFill>
                  <a:schemeClr val="dk2"/>
                </a:solidFill>
                <a:latin typeface="Barlow Condensed"/>
                <a:ea typeface="Barlow Condensed"/>
                <a:cs typeface="Barlow Condensed"/>
                <a:sym typeface="Barlow Condense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5" name="Google Shape;105;g28d02c729e4_3_695"/>
          <p:cNvSpPr txBox="1">
            <a:spLocks noGrp="1"/>
          </p:cNvSpPr>
          <p:nvPr>
            <p:ph type="subTitle" idx="1"/>
          </p:nvPr>
        </p:nvSpPr>
        <p:spPr>
          <a:xfrm>
            <a:off x="9249197" y="5177260"/>
            <a:ext cx="2735100" cy="1269300"/>
          </a:xfrm>
          <a:prstGeom prst="rect">
            <a:avLst/>
          </a:prstGeom>
          <a:noFill/>
          <a:ln>
            <a:noFill/>
          </a:ln>
        </p:spPr>
        <p:txBody>
          <a:bodyPr spcFirstLastPara="1" wrap="square" lIns="0" tIns="0" rIns="0" bIns="0" anchor="ctr" anchorCtr="0">
            <a:normAutofit/>
          </a:bodyPr>
          <a:lstStyle>
            <a:lvl1pPr lvl="0" algn="l" rtl="0">
              <a:lnSpc>
                <a:spcPct val="90000"/>
              </a:lnSpc>
              <a:spcBef>
                <a:spcPts val="1000"/>
              </a:spcBef>
              <a:spcAft>
                <a:spcPts val="0"/>
              </a:spcAft>
              <a:buClr>
                <a:schemeClr val="dk2"/>
              </a:buClr>
              <a:buSzPts val="2400"/>
              <a:buNone/>
              <a:defRPr sz="2400">
                <a:solidFill>
                  <a:schemeClr val="dk2"/>
                </a:solidFill>
              </a:defRPr>
            </a:lvl1pPr>
            <a:lvl2pPr lvl="1" algn="ctr" rtl="0">
              <a:lnSpc>
                <a:spcPct val="90000"/>
              </a:lnSpc>
              <a:spcBef>
                <a:spcPts val="500"/>
              </a:spcBef>
              <a:spcAft>
                <a:spcPts val="0"/>
              </a:spcAft>
              <a:buClr>
                <a:srgbClr val="585858"/>
              </a:buClr>
              <a:buSzPts val="2000"/>
              <a:buNone/>
              <a:defRPr sz="2000"/>
            </a:lvl2pPr>
            <a:lvl3pPr lvl="2" algn="ctr" rtl="0">
              <a:lnSpc>
                <a:spcPct val="90000"/>
              </a:lnSpc>
              <a:spcBef>
                <a:spcPts val="500"/>
              </a:spcBef>
              <a:spcAft>
                <a:spcPts val="0"/>
              </a:spcAft>
              <a:buClr>
                <a:schemeClr val="dk2"/>
              </a:buClr>
              <a:buSzPts val="1800"/>
              <a:buNone/>
              <a:defRPr sz="1800"/>
            </a:lvl3pPr>
            <a:lvl4pPr lvl="3" algn="ctr" rtl="0">
              <a:lnSpc>
                <a:spcPct val="90000"/>
              </a:lnSpc>
              <a:spcBef>
                <a:spcPts val="500"/>
              </a:spcBef>
              <a:spcAft>
                <a:spcPts val="0"/>
              </a:spcAft>
              <a:buClr>
                <a:schemeClr val="dk2"/>
              </a:buClr>
              <a:buSzPts val="1600"/>
              <a:buNone/>
              <a:defRPr sz="1600"/>
            </a:lvl4pPr>
            <a:lvl5pPr lvl="4" algn="ctr" rtl="0">
              <a:lnSpc>
                <a:spcPct val="90000"/>
              </a:lnSpc>
              <a:spcBef>
                <a:spcPts val="500"/>
              </a:spcBef>
              <a:spcAft>
                <a:spcPts val="0"/>
              </a:spcAft>
              <a:buClr>
                <a:schemeClr val="dk2"/>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6" name="Google Shape;106;g28d02c729e4_3_695"/>
          <p:cNvSpPr/>
          <p:nvPr/>
        </p:nvSpPr>
        <p:spPr>
          <a:xfrm>
            <a:off x="4101681" y="5116464"/>
            <a:ext cx="110842" cy="1269898"/>
          </a:xfrm>
          <a:custGeom>
            <a:avLst/>
            <a:gdLst/>
            <a:ahLst/>
            <a:cxnLst/>
            <a:rect l="l" t="t" r="r" b="b"/>
            <a:pathLst>
              <a:path w="102870" h="1178560" extrusionOk="0">
                <a:moveTo>
                  <a:pt x="102844" y="0"/>
                </a:moveTo>
                <a:lnTo>
                  <a:pt x="0" y="0"/>
                </a:lnTo>
                <a:lnTo>
                  <a:pt x="0" y="1178052"/>
                </a:lnTo>
                <a:lnTo>
                  <a:pt x="102844" y="1178052"/>
                </a:lnTo>
                <a:lnTo>
                  <a:pt x="102844"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7" name="Google Shape;107;g28d02c729e4_3_695" descr="A picture containing logo&#10;&#10;Description automatically generated"/>
          <p:cNvPicPr preferRelativeResize="0"/>
          <p:nvPr/>
        </p:nvPicPr>
        <p:blipFill rotWithShape="1">
          <a:blip r:embed="rId6">
            <a:alphaModFix/>
          </a:blip>
          <a:srcRect/>
          <a:stretch/>
        </p:blipFill>
        <p:spPr>
          <a:xfrm>
            <a:off x="833848" y="4868409"/>
            <a:ext cx="3071969" cy="1619656"/>
          </a:xfrm>
          <a:prstGeom prst="rect">
            <a:avLst/>
          </a:prstGeom>
          <a:noFill/>
          <a:ln>
            <a:noFill/>
          </a:ln>
        </p:spPr>
      </p:pic>
      <p:sp>
        <p:nvSpPr>
          <p:cNvPr id="108" name="Google Shape;108;g28d02c729e4_3_695"/>
          <p:cNvSpPr>
            <a:spLocks noGrp="1"/>
          </p:cNvSpPr>
          <p:nvPr>
            <p:ph type="pic" idx="3"/>
          </p:nvPr>
        </p:nvSpPr>
        <p:spPr>
          <a:xfrm>
            <a:off x="2644775" y="1301059"/>
            <a:ext cx="1260600" cy="1619100"/>
          </a:xfrm>
          <a:prstGeom prst="rect">
            <a:avLst/>
          </a:prstGeom>
          <a:noFill/>
          <a:ln>
            <a:noFill/>
          </a:ln>
        </p:spPr>
      </p:sp>
      <p:sp>
        <p:nvSpPr>
          <p:cNvPr id="109" name="Google Shape;109;g28d02c729e4_3_695"/>
          <p:cNvSpPr>
            <a:spLocks noGrp="1"/>
          </p:cNvSpPr>
          <p:nvPr>
            <p:ph type="pic" idx="4"/>
          </p:nvPr>
        </p:nvSpPr>
        <p:spPr>
          <a:xfrm>
            <a:off x="7354550" y="996471"/>
            <a:ext cx="1037400" cy="1369800"/>
          </a:xfrm>
          <a:prstGeom prst="rect">
            <a:avLst/>
          </a:prstGeom>
          <a:noFill/>
          <a:ln>
            <a:noFill/>
          </a:ln>
        </p:spPr>
      </p:sp>
      <p:sp>
        <p:nvSpPr>
          <p:cNvPr id="110" name="Google Shape;110;g28d02c729e4_3_695"/>
          <p:cNvSpPr>
            <a:spLocks noGrp="1"/>
          </p:cNvSpPr>
          <p:nvPr>
            <p:ph type="pic" idx="5"/>
          </p:nvPr>
        </p:nvSpPr>
        <p:spPr>
          <a:xfrm>
            <a:off x="8392047" y="996471"/>
            <a:ext cx="1031700" cy="1369800"/>
          </a:xfrm>
          <a:prstGeom prst="rect">
            <a:avLst/>
          </a:prstGeom>
          <a:noFill/>
          <a:ln>
            <a:noFill/>
          </a:ln>
        </p:spPr>
      </p:sp>
      <p:sp>
        <p:nvSpPr>
          <p:cNvPr id="111" name="Google Shape;111;g28d02c729e4_3_695"/>
          <p:cNvSpPr>
            <a:spLocks noGrp="1"/>
          </p:cNvSpPr>
          <p:nvPr>
            <p:ph type="pic" idx="6"/>
          </p:nvPr>
        </p:nvSpPr>
        <p:spPr>
          <a:xfrm>
            <a:off x="9423809" y="996471"/>
            <a:ext cx="1021800" cy="1369800"/>
          </a:xfrm>
          <a:prstGeom prst="rect">
            <a:avLst/>
          </a:prstGeom>
          <a:noFill/>
          <a:ln>
            <a:noFill/>
          </a:ln>
        </p:spPr>
      </p:sp>
      <p:pic>
        <p:nvPicPr>
          <p:cNvPr id="112" name="Google Shape;112;g28d02c729e4_3_695"/>
          <p:cNvPicPr preferRelativeResize="0"/>
          <p:nvPr/>
        </p:nvPicPr>
        <p:blipFill rotWithShape="1">
          <a:blip r:embed="rId7">
            <a:alphaModFix/>
          </a:blip>
          <a:srcRect/>
          <a:stretch/>
        </p:blipFill>
        <p:spPr>
          <a:xfrm>
            <a:off x="1399094" y="2916059"/>
            <a:ext cx="1993900" cy="990600"/>
          </a:xfrm>
          <a:prstGeom prst="rect">
            <a:avLst/>
          </a:prstGeom>
          <a:noFill/>
          <a:ln>
            <a:noFill/>
          </a:ln>
        </p:spPr>
      </p:pic>
      <p:pic>
        <p:nvPicPr>
          <p:cNvPr id="113" name="Google Shape;113;g28d02c729e4_3_695"/>
          <p:cNvPicPr preferRelativeResize="0"/>
          <p:nvPr/>
        </p:nvPicPr>
        <p:blipFill rotWithShape="1">
          <a:blip r:embed="rId8">
            <a:alphaModFix/>
          </a:blip>
          <a:srcRect/>
          <a:stretch/>
        </p:blipFill>
        <p:spPr>
          <a:xfrm>
            <a:off x="3357985" y="2916059"/>
            <a:ext cx="1016000" cy="990601"/>
          </a:xfrm>
          <a:prstGeom prst="rect">
            <a:avLst/>
          </a:prstGeom>
          <a:solidFill>
            <a:schemeClr val="accent5"/>
          </a:solidFill>
          <a:ln>
            <a:noFill/>
          </a:ln>
        </p:spPr>
      </p:pic>
      <p:pic>
        <p:nvPicPr>
          <p:cNvPr id="114" name="Google Shape;114;g28d02c729e4_3_695"/>
          <p:cNvPicPr preferRelativeResize="0"/>
          <p:nvPr/>
        </p:nvPicPr>
        <p:blipFill rotWithShape="1">
          <a:blip r:embed="rId9">
            <a:alphaModFix/>
          </a:blip>
          <a:srcRect/>
          <a:stretch/>
        </p:blipFill>
        <p:spPr>
          <a:xfrm>
            <a:off x="1399094" y="2410021"/>
            <a:ext cx="774700" cy="1498599"/>
          </a:xfrm>
          <a:prstGeom prst="rect">
            <a:avLst/>
          </a:prstGeom>
          <a:noFill/>
          <a:ln>
            <a:noFill/>
          </a:ln>
        </p:spPr>
      </p:pic>
      <p:sp>
        <p:nvSpPr>
          <p:cNvPr id="115" name="Google Shape;115;g28d02c729e4_3_695"/>
          <p:cNvSpPr>
            <a:spLocks noGrp="1"/>
          </p:cNvSpPr>
          <p:nvPr>
            <p:ph type="pic" idx="7"/>
          </p:nvPr>
        </p:nvSpPr>
        <p:spPr>
          <a:xfrm>
            <a:off x="4212484" y="2916059"/>
            <a:ext cx="1472400" cy="1555800"/>
          </a:xfrm>
          <a:prstGeom prst="rect">
            <a:avLst/>
          </a:prstGeom>
          <a:noFill/>
          <a:ln>
            <a:noFill/>
          </a:ln>
        </p:spPr>
      </p:sp>
      <p:pic>
        <p:nvPicPr>
          <p:cNvPr id="116" name="Google Shape;116;g28d02c729e4_3_695"/>
          <p:cNvPicPr preferRelativeResize="0"/>
          <p:nvPr/>
        </p:nvPicPr>
        <p:blipFill rotWithShape="1">
          <a:blip r:embed="rId10">
            <a:alphaModFix/>
          </a:blip>
          <a:srcRect/>
          <a:stretch/>
        </p:blipFill>
        <p:spPr>
          <a:xfrm>
            <a:off x="7354550" y="2366166"/>
            <a:ext cx="3090973" cy="1371600"/>
          </a:xfrm>
          <a:prstGeom prst="rect">
            <a:avLst/>
          </a:prstGeom>
          <a:noFill/>
          <a:ln>
            <a:noFill/>
          </a:ln>
        </p:spPr>
      </p:pic>
      <p:sp>
        <p:nvSpPr>
          <p:cNvPr id="117" name="Google Shape;117;g28d02c729e4_3_695"/>
          <p:cNvSpPr>
            <a:spLocks noGrp="1"/>
          </p:cNvSpPr>
          <p:nvPr>
            <p:ph type="pic" idx="8"/>
          </p:nvPr>
        </p:nvSpPr>
        <p:spPr>
          <a:xfrm>
            <a:off x="0" y="2109217"/>
            <a:ext cx="1399200" cy="1800300"/>
          </a:xfrm>
          <a:prstGeom prst="rect">
            <a:avLst/>
          </a:prstGeom>
          <a:noFill/>
          <a:ln>
            <a:noFill/>
          </a:ln>
        </p:spPr>
      </p:sp>
      <p:sp>
        <p:nvSpPr>
          <p:cNvPr id="118" name="Google Shape;118;g28d02c729e4_3_695"/>
          <p:cNvSpPr>
            <a:spLocks noGrp="1"/>
          </p:cNvSpPr>
          <p:nvPr>
            <p:ph type="pic" idx="9"/>
          </p:nvPr>
        </p:nvSpPr>
        <p:spPr>
          <a:xfrm>
            <a:off x="876882" y="0"/>
            <a:ext cx="1533600" cy="2109300"/>
          </a:xfrm>
          <a:prstGeom prst="rect">
            <a:avLst/>
          </a:prstGeom>
          <a:noFill/>
          <a:ln>
            <a:noFill/>
          </a:ln>
        </p:spPr>
      </p:sp>
    </p:spTree>
    <p:extLst>
      <p:ext uri="{BB962C8B-B14F-4D97-AF65-F5344CB8AC3E}">
        <p14:creationId xmlns:p14="http://schemas.microsoft.com/office/powerpoint/2010/main" val="2308449704"/>
      </p:ext>
    </p:extLst>
  </p:cSld>
  <p:clrMapOvr>
    <a:masterClrMapping/>
  </p:clrMapOvr>
  <p:extLst>
    <p:ext uri="{DCECCB84-F9BA-43D5-87BE-67443E8EF086}">
      <p15:sldGuideLst xmlns:p15="http://schemas.microsoft.com/office/powerpoint/2012/main">
        <p15:guide id="1" orient="horz" pos="2160">
          <p15:clr>
            <a:srgbClr val="FBAE40"/>
          </p15:clr>
        </p15:guide>
        <p15:guide id="2" pos="28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vider-Graphics/Title">
  <p:cSld name="Divider-Graphics/Title">
    <p:spTree>
      <p:nvGrpSpPr>
        <p:cNvPr id="1" name="Shape 119"/>
        <p:cNvGrpSpPr/>
        <p:nvPr/>
      </p:nvGrpSpPr>
      <p:grpSpPr>
        <a:xfrm>
          <a:off x="0" y="0"/>
          <a:ext cx="0" cy="0"/>
          <a:chOff x="0" y="0"/>
          <a:chExt cx="0" cy="0"/>
        </a:xfrm>
      </p:grpSpPr>
      <p:sp>
        <p:nvSpPr>
          <p:cNvPr id="120" name="Google Shape;120;g28d02c729e4_3_716"/>
          <p:cNvSpPr/>
          <p:nvPr/>
        </p:nvSpPr>
        <p:spPr>
          <a:xfrm>
            <a:off x="0" y="0"/>
            <a:ext cx="12192000" cy="6858000"/>
          </a:xfrm>
          <a:custGeom>
            <a:avLst/>
            <a:gdLst/>
            <a:ahLst/>
            <a:cxnLst/>
            <a:rect l="l" t="t" r="r" b="b"/>
            <a:pathLst>
              <a:path w="12192000" h="6858000" extrusionOk="0">
                <a:moveTo>
                  <a:pt x="12191695" y="0"/>
                </a:moveTo>
                <a:lnTo>
                  <a:pt x="0" y="0"/>
                </a:lnTo>
                <a:lnTo>
                  <a:pt x="0" y="6858000"/>
                </a:lnTo>
                <a:lnTo>
                  <a:pt x="12191695" y="6858000"/>
                </a:lnTo>
                <a:lnTo>
                  <a:pt x="12191695" y="0"/>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1" name="Google Shape;121;g28d02c729e4_3_716"/>
          <p:cNvSpPr/>
          <p:nvPr/>
        </p:nvSpPr>
        <p:spPr>
          <a:xfrm>
            <a:off x="3986272" y="2422079"/>
            <a:ext cx="1417200" cy="1358700"/>
          </a:xfrm>
          <a:prstGeom prst="rect">
            <a:avLst/>
          </a:prstGeom>
          <a:solidFill>
            <a:srgbClr val="FFE4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8d02c729e4_3_716"/>
          <p:cNvSpPr/>
          <p:nvPr/>
        </p:nvSpPr>
        <p:spPr>
          <a:xfrm>
            <a:off x="4736584" y="1548013"/>
            <a:ext cx="3558300" cy="35583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8d02c729e4_3_716"/>
          <p:cNvSpPr/>
          <p:nvPr/>
        </p:nvSpPr>
        <p:spPr>
          <a:xfrm>
            <a:off x="5981899" y="3314511"/>
            <a:ext cx="5124600" cy="2258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8d02c729e4_3_716"/>
          <p:cNvSpPr/>
          <p:nvPr/>
        </p:nvSpPr>
        <p:spPr>
          <a:xfrm>
            <a:off x="0" y="292806"/>
            <a:ext cx="2586390" cy="4432428"/>
          </a:xfrm>
          <a:custGeom>
            <a:avLst/>
            <a:gdLst/>
            <a:ahLst/>
            <a:cxnLst/>
            <a:rect l="l" t="t" r="r" b="b"/>
            <a:pathLst>
              <a:path w="1201575" h="2059200" extrusionOk="0">
                <a:moveTo>
                  <a:pt x="152475" y="0"/>
                </a:moveTo>
                <a:cubicBezTo>
                  <a:pt x="731877" y="0"/>
                  <a:pt x="1201575" y="460968"/>
                  <a:pt x="1201575" y="1029600"/>
                </a:cubicBezTo>
                <a:cubicBezTo>
                  <a:pt x="1201575" y="1598232"/>
                  <a:pt x="731877" y="2059200"/>
                  <a:pt x="152475" y="2059200"/>
                </a:cubicBezTo>
                <a:cubicBezTo>
                  <a:pt x="116262" y="2059200"/>
                  <a:pt x="80478" y="2057399"/>
                  <a:pt x="45211" y="2053884"/>
                </a:cubicBezTo>
                <a:lnTo>
                  <a:pt x="0" y="2047113"/>
                </a:lnTo>
                <a:lnTo>
                  <a:pt x="0" y="12087"/>
                </a:lnTo>
                <a:lnTo>
                  <a:pt x="45211" y="5316"/>
                </a:lnTo>
                <a:cubicBezTo>
                  <a:pt x="80478" y="1801"/>
                  <a:pt x="116262" y="0"/>
                  <a:pt x="152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5E6CC"/>
              </a:solidFill>
              <a:latin typeface="Arial"/>
              <a:ea typeface="Arial"/>
              <a:cs typeface="Arial"/>
              <a:sym typeface="Arial"/>
            </a:endParaRPr>
          </a:p>
        </p:txBody>
      </p:sp>
      <p:sp>
        <p:nvSpPr>
          <p:cNvPr id="125" name="Google Shape;125;g28d02c729e4_3_716"/>
          <p:cNvSpPr txBox="1">
            <a:spLocks noGrp="1"/>
          </p:cNvSpPr>
          <p:nvPr>
            <p:ph type="title"/>
          </p:nvPr>
        </p:nvSpPr>
        <p:spPr>
          <a:xfrm>
            <a:off x="6632051" y="3626069"/>
            <a:ext cx="3912000" cy="1683900"/>
          </a:xfrm>
          <a:prstGeom prst="rect">
            <a:avLst/>
          </a:prstGeom>
          <a:noFill/>
          <a:ln>
            <a:noFill/>
          </a:ln>
        </p:spPr>
        <p:txBody>
          <a:bodyPr spcFirstLastPara="1" wrap="square" lIns="0" tIns="0" rIns="91425" bIns="0" anchor="ctr" anchorCtr="0">
            <a:normAutofit/>
          </a:bodyPr>
          <a:lstStyle>
            <a:lvl1pPr lvl="0" algn="l" rtl="0">
              <a:lnSpc>
                <a:spcPct val="90000"/>
              </a:lnSpc>
              <a:spcBef>
                <a:spcPts val="0"/>
              </a:spcBef>
              <a:spcAft>
                <a:spcPts val="0"/>
              </a:spcAft>
              <a:buClr>
                <a:schemeClr val="dk1"/>
              </a:buClr>
              <a:buSzPts val="4200"/>
              <a:buFont typeface="Barlow Condensed"/>
              <a:buNone/>
              <a:defRPr sz="4200" b="0" i="0">
                <a:solidFill>
                  <a:schemeClr val="dk1"/>
                </a:solidFill>
                <a:latin typeface="Barlow Condensed"/>
                <a:ea typeface="Barlow Condensed"/>
                <a:cs typeface="Barlow Condensed"/>
                <a:sym typeface="Barlow Condense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80714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Divider-Graphics/Title">
  <p:cSld name="2_Divider-Graphics/Title">
    <p:spTree>
      <p:nvGrpSpPr>
        <p:cNvPr id="1" name="Shape 126"/>
        <p:cNvGrpSpPr/>
        <p:nvPr/>
      </p:nvGrpSpPr>
      <p:grpSpPr>
        <a:xfrm>
          <a:off x="0" y="0"/>
          <a:ext cx="0" cy="0"/>
          <a:chOff x="0" y="0"/>
          <a:chExt cx="0" cy="0"/>
        </a:xfrm>
      </p:grpSpPr>
      <p:sp>
        <p:nvSpPr>
          <p:cNvPr id="127" name="Google Shape;127;g28d02c729e4_3_723"/>
          <p:cNvSpPr/>
          <p:nvPr/>
        </p:nvSpPr>
        <p:spPr>
          <a:xfrm>
            <a:off x="0" y="0"/>
            <a:ext cx="12192000" cy="6858000"/>
          </a:xfrm>
          <a:custGeom>
            <a:avLst/>
            <a:gdLst/>
            <a:ahLst/>
            <a:cxnLst/>
            <a:rect l="l" t="t" r="r" b="b"/>
            <a:pathLst>
              <a:path w="12192000" h="6858000" extrusionOk="0">
                <a:moveTo>
                  <a:pt x="12191695" y="0"/>
                </a:moveTo>
                <a:lnTo>
                  <a:pt x="0" y="0"/>
                </a:lnTo>
                <a:lnTo>
                  <a:pt x="0" y="6858000"/>
                </a:lnTo>
                <a:lnTo>
                  <a:pt x="12191695" y="6858000"/>
                </a:lnTo>
                <a:lnTo>
                  <a:pt x="12191695" y="0"/>
                </a:lnTo>
                <a:close/>
              </a:path>
            </a:pathLst>
          </a:custGeom>
          <a:solidFill>
            <a:schemeClr val="accent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8" name="Google Shape;128;g28d02c729e4_3_723"/>
          <p:cNvSpPr/>
          <p:nvPr/>
        </p:nvSpPr>
        <p:spPr>
          <a:xfrm>
            <a:off x="1286351" y="2377587"/>
            <a:ext cx="1988100" cy="2008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8d02c729e4_3_723"/>
          <p:cNvSpPr/>
          <p:nvPr/>
        </p:nvSpPr>
        <p:spPr>
          <a:xfrm>
            <a:off x="9643387" y="2453269"/>
            <a:ext cx="2160000" cy="2160000"/>
          </a:xfrm>
          <a:prstGeom prst="ellipse">
            <a:avLst/>
          </a:prstGeom>
          <a:solidFill>
            <a:srgbClr val="FEE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8d02c729e4_3_723"/>
          <p:cNvSpPr/>
          <p:nvPr/>
        </p:nvSpPr>
        <p:spPr>
          <a:xfrm>
            <a:off x="2806987" y="457119"/>
            <a:ext cx="4178700" cy="4178700"/>
          </a:xfrm>
          <a:prstGeom prst="ellipse">
            <a:avLst/>
          </a:prstGeom>
          <a:solidFill>
            <a:srgbClr val="51D8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8d02c729e4_3_723"/>
          <p:cNvSpPr/>
          <p:nvPr/>
        </p:nvSpPr>
        <p:spPr>
          <a:xfrm>
            <a:off x="5981899" y="3314511"/>
            <a:ext cx="5124600" cy="2258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8d02c729e4_3_723"/>
          <p:cNvSpPr txBox="1">
            <a:spLocks noGrp="1"/>
          </p:cNvSpPr>
          <p:nvPr>
            <p:ph type="title"/>
          </p:nvPr>
        </p:nvSpPr>
        <p:spPr>
          <a:xfrm>
            <a:off x="6632051" y="3626069"/>
            <a:ext cx="3912000" cy="1683900"/>
          </a:xfrm>
          <a:prstGeom prst="rect">
            <a:avLst/>
          </a:prstGeom>
          <a:noFill/>
          <a:ln>
            <a:noFill/>
          </a:ln>
        </p:spPr>
        <p:txBody>
          <a:bodyPr spcFirstLastPara="1" wrap="square" lIns="0" tIns="0" rIns="91425" bIns="0" anchor="ctr" anchorCtr="0">
            <a:normAutofit/>
          </a:bodyPr>
          <a:lstStyle>
            <a:lvl1pPr lvl="0" algn="l" rtl="0">
              <a:lnSpc>
                <a:spcPct val="90000"/>
              </a:lnSpc>
              <a:spcBef>
                <a:spcPts val="0"/>
              </a:spcBef>
              <a:spcAft>
                <a:spcPts val="0"/>
              </a:spcAft>
              <a:buClr>
                <a:schemeClr val="dk1"/>
              </a:buClr>
              <a:buSzPts val="4200"/>
              <a:buFont typeface="Barlow Condensed"/>
              <a:buNone/>
              <a:defRPr sz="4200" b="0" i="0">
                <a:solidFill>
                  <a:schemeClr val="dk1"/>
                </a:solidFill>
                <a:latin typeface="Barlow Condensed"/>
                <a:ea typeface="Barlow Condensed"/>
                <a:cs typeface="Barlow Condensed"/>
                <a:sym typeface="Barlow Condense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5640361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vider No graphics">
  <p:cSld name="Divider No graphics">
    <p:spTree>
      <p:nvGrpSpPr>
        <p:cNvPr id="1" name="Shape 133"/>
        <p:cNvGrpSpPr/>
        <p:nvPr/>
      </p:nvGrpSpPr>
      <p:grpSpPr>
        <a:xfrm>
          <a:off x="0" y="0"/>
          <a:ext cx="0" cy="0"/>
          <a:chOff x="0" y="0"/>
          <a:chExt cx="0" cy="0"/>
        </a:xfrm>
      </p:grpSpPr>
      <p:sp>
        <p:nvSpPr>
          <p:cNvPr id="134" name="Google Shape;134;g28d02c729e4_3_730"/>
          <p:cNvSpPr/>
          <p:nvPr/>
        </p:nvSpPr>
        <p:spPr>
          <a:xfrm>
            <a:off x="0" y="0"/>
            <a:ext cx="12192000" cy="6858000"/>
          </a:xfrm>
          <a:custGeom>
            <a:avLst/>
            <a:gdLst/>
            <a:ahLst/>
            <a:cxnLst/>
            <a:rect l="l" t="t" r="r" b="b"/>
            <a:pathLst>
              <a:path w="12192000" h="6858000" extrusionOk="0">
                <a:moveTo>
                  <a:pt x="12191695" y="0"/>
                </a:moveTo>
                <a:lnTo>
                  <a:pt x="0" y="0"/>
                </a:lnTo>
                <a:lnTo>
                  <a:pt x="0" y="6858000"/>
                </a:lnTo>
                <a:lnTo>
                  <a:pt x="12191695" y="6858000"/>
                </a:lnTo>
                <a:lnTo>
                  <a:pt x="12191695" y="0"/>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5" name="Google Shape;135;g28d02c729e4_3_730"/>
          <p:cNvSpPr txBox="1">
            <a:spLocks noGrp="1"/>
          </p:cNvSpPr>
          <p:nvPr>
            <p:ph type="title"/>
          </p:nvPr>
        </p:nvSpPr>
        <p:spPr>
          <a:xfrm>
            <a:off x="6784450" y="3523593"/>
            <a:ext cx="4661400" cy="2167800"/>
          </a:xfrm>
          <a:prstGeom prst="rect">
            <a:avLst/>
          </a:prstGeom>
          <a:noFill/>
          <a:ln>
            <a:noFill/>
          </a:ln>
        </p:spPr>
        <p:txBody>
          <a:bodyPr spcFirstLastPara="1" wrap="square" lIns="0" tIns="0" rIns="91425" bIns="0" anchor="ctr" anchorCtr="0">
            <a:normAutofit/>
          </a:bodyPr>
          <a:lstStyle>
            <a:lvl1pPr lvl="0" algn="l" rtl="0">
              <a:lnSpc>
                <a:spcPct val="90000"/>
              </a:lnSpc>
              <a:spcBef>
                <a:spcPts val="0"/>
              </a:spcBef>
              <a:spcAft>
                <a:spcPts val="0"/>
              </a:spcAft>
              <a:buClr>
                <a:schemeClr val="lt1"/>
              </a:buClr>
              <a:buSzPts val="4200"/>
              <a:buFont typeface="Barlow Condensed"/>
              <a:buNone/>
              <a:defRPr sz="4200" b="0" i="0">
                <a:solidFill>
                  <a:schemeClr val="lt1"/>
                </a:solidFill>
                <a:latin typeface="Barlow Condensed"/>
                <a:ea typeface="Barlow Condensed"/>
                <a:cs typeface="Barlow Condensed"/>
                <a:sym typeface="Barlow Condense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48530409"/>
      </p:ext>
    </p:extLst>
  </p:cSld>
  <p:clrMapOvr>
    <a:masterClrMapping/>
  </p:clrMapOvr>
  <p:extLst>
    <p:ext uri="{DCECCB84-F9BA-43D5-87BE-67443E8EF086}">
      <p15:sldGuideLst xmlns:p15="http://schemas.microsoft.com/office/powerpoint/2012/main">
        <p15:guide id="1" orient="horz" pos="3024">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25A9-D9E0-4A50-A85A-AD2A21BDB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B86475D2-61CB-438F-B1EA-D169FA7BA8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E05034-3FA9-4991-A596-29E9C9B53D8C}"/>
              </a:ext>
            </a:extLst>
          </p:cNvPr>
          <p:cNvSpPr>
            <a:spLocks noGrp="1"/>
          </p:cNvSpPr>
          <p:nvPr>
            <p:ph type="dt" sz="half" idx="10"/>
          </p:nvPr>
        </p:nvSpPr>
        <p:spPr/>
        <p:txBody>
          <a:bodyPr/>
          <a:lstStyle/>
          <a:p>
            <a:fld id="{1E5577C8-AB8C-4B8A-A01F-113B16C4DCA3}" type="datetime1">
              <a:rPr lang="en-US" smtClean="0"/>
              <a:t>8/26/2024</a:t>
            </a:fld>
            <a:endParaRPr lang="en-US" dirty="0"/>
          </a:p>
        </p:txBody>
      </p:sp>
      <p:sp>
        <p:nvSpPr>
          <p:cNvPr id="5" name="Footer Placeholder 4">
            <a:extLst>
              <a:ext uri="{FF2B5EF4-FFF2-40B4-BE49-F238E27FC236}">
                <a16:creationId xmlns:a16="http://schemas.microsoft.com/office/drawing/2014/main" id="{D874067A-A396-423A-8F54-8EC84A03A3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B3B356-8077-4762-B948-F981019D79E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30626500"/>
      </p:ext>
    </p:extLst>
  </p:cSld>
  <p:clrMapOvr>
    <a:masterClrMapping/>
  </p:clrMapOvr>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ivider - Vision">
  <p:cSld name="Divider - Vision">
    <p:spTree>
      <p:nvGrpSpPr>
        <p:cNvPr id="1" name="Shape 136"/>
        <p:cNvGrpSpPr/>
        <p:nvPr/>
      </p:nvGrpSpPr>
      <p:grpSpPr>
        <a:xfrm>
          <a:off x="0" y="0"/>
          <a:ext cx="0" cy="0"/>
          <a:chOff x="0" y="0"/>
          <a:chExt cx="0" cy="0"/>
        </a:xfrm>
      </p:grpSpPr>
      <p:pic>
        <p:nvPicPr>
          <p:cNvPr id="137" name="Google Shape;137;g28d02c729e4_3_733"/>
          <p:cNvPicPr preferRelativeResize="0"/>
          <p:nvPr/>
        </p:nvPicPr>
        <p:blipFill rotWithShape="1">
          <a:blip r:embed="rId2">
            <a:alphaModFix/>
          </a:blip>
          <a:srcRect l="10174" r="8432"/>
          <a:stretch/>
        </p:blipFill>
        <p:spPr>
          <a:xfrm>
            <a:off x="-202375" y="13"/>
            <a:ext cx="9066624" cy="6857974"/>
          </a:xfrm>
          <a:prstGeom prst="rect">
            <a:avLst/>
          </a:prstGeom>
          <a:noFill/>
          <a:ln>
            <a:noFill/>
          </a:ln>
        </p:spPr>
      </p:pic>
      <p:pic>
        <p:nvPicPr>
          <p:cNvPr id="138" name="Google Shape;138;g28d02c729e4_3_733" descr="A picture containing logo&#10;&#10;Description automatically generated"/>
          <p:cNvPicPr preferRelativeResize="0"/>
          <p:nvPr/>
        </p:nvPicPr>
        <p:blipFill rotWithShape="1">
          <a:blip r:embed="rId3">
            <a:alphaModFix/>
          </a:blip>
          <a:srcRect/>
          <a:stretch/>
        </p:blipFill>
        <p:spPr>
          <a:xfrm>
            <a:off x="8990702" y="162171"/>
            <a:ext cx="2366788" cy="1247856"/>
          </a:xfrm>
          <a:prstGeom prst="rect">
            <a:avLst/>
          </a:prstGeom>
          <a:noFill/>
          <a:ln>
            <a:noFill/>
          </a:ln>
        </p:spPr>
      </p:pic>
      <p:sp>
        <p:nvSpPr>
          <p:cNvPr id="139" name="Google Shape;139;g28d02c729e4_3_733"/>
          <p:cNvSpPr/>
          <p:nvPr/>
        </p:nvSpPr>
        <p:spPr>
          <a:xfrm>
            <a:off x="4298281" y="3290732"/>
            <a:ext cx="1461000" cy="1464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 name="Google Shape;140;g28d02c729e4_3_733"/>
          <p:cNvSpPr txBox="1"/>
          <p:nvPr/>
        </p:nvSpPr>
        <p:spPr>
          <a:xfrm>
            <a:off x="5115627" y="3283737"/>
            <a:ext cx="7076400" cy="3045600"/>
          </a:xfrm>
          <a:prstGeom prst="rect">
            <a:avLst/>
          </a:prstGeom>
          <a:solidFill>
            <a:schemeClr val="accent2"/>
          </a:solidFill>
          <a:ln>
            <a:noFill/>
          </a:ln>
        </p:spPr>
        <p:txBody>
          <a:bodyPr spcFirstLastPara="1" wrap="square" lIns="365750" tIns="457200" rIns="91425" bIns="91425" anchor="t" anchorCtr="0">
            <a:spAutoFit/>
          </a:bodyPr>
          <a:lstStyle/>
          <a:p>
            <a:pPr marL="0" marR="0" lvl="0" indent="0" algn="l" rtl="0">
              <a:lnSpc>
                <a:spcPct val="68333"/>
              </a:lnSpc>
              <a:spcBef>
                <a:spcPts val="0"/>
              </a:spcBef>
              <a:spcAft>
                <a:spcPts val="0"/>
              </a:spcAft>
              <a:buClr>
                <a:srgbClr val="000000"/>
              </a:buClr>
              <a:buSzPts val="1400"/>
              <a:buFont typeface="Arial"/>
              <a:buNone/>
            </a:pPr>
            <a:r>
              <a:rPr lang="en-US" sz="3600" b="1" i="0" u="none" strike="noStrike" cap="none">
                <a:solidFill>
                  <a:schemeClr val="dk1"/>
                </a:solidFill>
                <a:latin typeface="Barlow Condensed Medium"/>
                <a:ea typeface="Barlow Condensed Medium"/>
                <a:cs typeface="Barlow Condensed Medium"/>
                <a:sym typeface="Barlow Condensed Medium"/>
              </a:rPr>
              <a:t>Our Vision</a:t>
            </a:r>
            <a:endParaRPr sz="1400" b="0" i="0" u="none" strike="noStrike" cap="none">
              <a:solidFill>
                <a:schemeClr val="dk1"/>
              </a:solidFill>
              <a:latin typeface="Arial"/>
              <a:ea typeface="Arial"/>
              <a:cs typeface="Arial"/>
              <a:sym typeface="Arial"/>
            </a:endParaRPr>
          </a:p>
          <a:p>
            <a:pPr marL="0" marR="0" lvl="0" indent="0" algn="l" rtl="0">
              <a:lnSpc>
                <a:spcPct val="91111"/>
              </a:lnSpc>
              <a:spcBef>
                <a:spcPts val="2000"/>
              </a:spcBef>
              <a:spcAft>
                <a:spcPts val="0"/>
              </a:spcAft>
              <a:buClr>
                <a:srgbClr val="000000"/>
              </a:buClr>
              <a:buSzPts val="1400"/>
              <a:buFont typeface="Arial"/>
              <a:buNone/>
            </a:pPr>
            <a:r>
              <a:rPr lang="en-US" sz="2700" b="0" i="0" u="none" strike="noStrike" cap="none">
                <a:solidFill>
                  <a:schemeClr val="dk1"/>
                </a:solidFill>
                <a:latin typeface="Barlow Condensed"/>
                <a:ea typeface="Barlow Condensed"/>
                <a:cs typeface="Barlow Condensed"/>
                <a:sym typeface="Barlow Condensed"/>
              </a:rPr>
              <a:t>We envision a future in which women are</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chemeClr val="dk1"/>
                </a:solidFill>
                <a:latin typeface="Barlow Condensed"/>
                <a:ea typeface="Barlow Condensed"/>
                <a:cs typeface="Barlow Condensed"/>
                <a:sym typeface="Barlow Condensed"/>
              </a:rPr>
              <a:t>fully integrated and represented </a:t>
            </a:r>
            <a:r>
              <a:rPr lang="en-US" sz="2700" b="0" i="0" u="none" strike="noStrike" cap="none">
                <a:solidFill>
                  <a:schemeClr val="dk1"/>
                </a:solidFill>
                <a:latin typeface="Barlow Condensed"/>
                <a:ea typeface="Barlow Condensed"/>
                <a:cs typeface="Barlow Condensed"/>
                <a:sym typeface="Barlow Condensed"/>
              </a:rPr>
              <a:t>in all areas of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chemeClr val="dk1"/>
                </a:solidFill>
                <a:latin typeface="Barlow Condensed"/>
                <a:ea typeface="Barlow Condensed"/>
                <a:cs typeface="Barlow Condensed"/>
                <a:sym typeface="Barlow Condensed"/>
              </a:rPr>
              <a:t>Data Science, and share equally in Decision Making, Economic Prosperity, and Opportunities</a:t>
            </a:r>
            <a:r>
              <a:rPr lang="en-US" sz="2800" b="0" i="0" u="none" strike="noStrike" cap="none">
                <a:solidFill>
                  <a:schemeClr val="dk1"/>
                </a:solidFill>
                <a:latin typeface="Barlow Condensed"/>
                <a:ea typeface="Barlow Condensed"/>
                <a:cs typeface="Barlow Condensed"/>
                <a:sym typeface="Barlow Condensed"/>
              </a:rPr>
              <a:t>.</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070045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141"/>
        <p:cNvGrpSpPr/>
        <p:nvPr/>
      </p:nvGrpSpPr>
      <p:grpSpPr>
        <a:xfrm>
          <a:off x="0" y="0"/>
          <a:ext cx="0" cy="0"/>
          <a:chOff x="0" y="0"/>
          <a:chExt cx="0" cy="0"/>
        </a:xfrm>
      </p:grpSpPr>
      <p:sp>
        <p:nvSpPr>
          <p:cNvPr id="142" name="Google Shape;142;g28d02c729e4_3_738"/>
          <p:cNvSpPr/>
          <p:nvPr/>
        </p:nvSpPr>
        <p:spPr>
          <a:xfrm>
            <a:off x="11403295" y="6201696"/>
            <a:ext cx="290608" cy="290608"/>
          </a:xfrm>
          <a:custGeom>
            <a:avLst/>
            <a:gdLst/>
            <a:ahLst/>
            <a:cxnLst/>
            <a:rect l="l" t="t" r="r" b="b"/>
            <a:pathLst>
              <a:path w="342900" h="342900" extrusionOk="0">
                <a:moveTo>
                  <a:pt x="171170" y="0"/>
                </a:moveTo>
                <a:lnTo>
                  <a:pt x="125665" y="6115"/>
                </a:lnTo>
                <a:lnTo>
                  <a:pt x="84775" y="23372"/>
                </a:lnTo>
                <a:lnTo>
                  <a:pt x="50133" y="50139"/>
                </a:lnTo>
                <a:lnTo>
                  <a:pt x="23368" y="84785"/>
                </a:lnTo>
                <a:lnTo>
                  <a:pt x="6114" y="125677"/>
                </a:lnTo>
                <a:lnTo>
                  <a:pt x="0" y="171183"/>
                </a:lnTo>
                <a:lnTo>
                  <a:pt x="6114" y="216688"/>
                </a:lnTo>
                <a:lnTo>
                  <a:pt x="23368" y="257578"/>
                </a:lnTo>
                <a:lnTo>
                  <a:pt x="50133" y="292220"/>
                </a:lnTo>
                <a:lnTo>
                  <a:pt x="84775" y="318984"/>
                </a:lnTo>
                <a:lnTo>
                  <a:pt x="125665" y="336239"/>
                </a:lnTo>
                <a:lnTo>
                  <a:pt x="171170" y="342353"/>
                </a:lnTo>
                <a:lnTo>
                  <a:pt x="216675" y="336239"/>
                </a:lnTo>
                <a:lnTo>
                  <a:pt x="257565" y="318984"/>
                </a:lnTo>
                <a:lnTo>
                  <a:pt x="292207" y="292220"/>
                </a:lnTo>
                <a:lnTo>
                  <a:pt x="318972" y="257578"/>
                </a:lnTo>
                <a:lnTo>
                  <a:pt x="336227" y="216688"/>
                </a:lnTo>
                <a:lnTo>
                  <a:pt x="342341" y="171183"/>
                </a:lnTo>
                <a:lnTo>
                  <a:pt x="336227" y="125677"/>
                </a:lnTo>
                <a:lnTo>
                  <a:pt x="318972" y="84785"/>
                </a:lnTo>
                <a:lnTo>
                  <a:pt x="292207" y="50139"/>
                </a:lnTo>
                <a:lnTo>
                  <a:pt x="257565" y="23372"/>
                </a:lnTo>
                <a:lnTo>
                  <a:pt x="216675" y="6115"/>
                </a:lnTo>
                <a:lnTo>
                  <a:pt x="171170" y="0"/>
                </a:lnTo>
                <a:close/>
              </a:path>
            </a:pathLst>
          </a:custGeom>
          <a:solidFill>
            <a:srgbClr val="FFCB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Barlow Condensed SemiBold"/>
                <a:ea typeface="Barlow Condensed SemiBold"/>
                <a:cs typeface="Barlow Condensed SemiBold"/>
                <a:sym typeface="Barlow Condensed SemiBold"/>
              </a:rPr>
              <a:t>‹#›</a:t>
            </a:fld>
            <a:endParaRPr sz="1100" b="0" i="0" u="none" strike="noStrike" cap="none">
              <a:solidFill>
                <a:srgbClr val="000000"/>
              </a:solidFill>
              <a:latin typeface="Barlow Condensed SemiBold"/>
              <a:ea typeface="Barlow Condensed SemiBold"/>
              <a:cs typeface="Barlow Condensed SemiBold"/>
              <a:sym typeface="Barlow Condensed SemiBold"/>
            </a:endParaRPr>
          </a:p>
        </p:txBody>
      </p:sp>
      <p:sp>
        <p:nvSpPr>
          <p:cNvPr id="143" name="Google Shape;143;g28d02c729e4_3_738"/>
          <p:cNvSpPr txBox="1"/>
          <p:nvPr/>
        </p:nvSpPr>
        <p:spPr>
          <a:xfrm>
            <a:off x="10155355" y="6574757"/>
            <a:ext cx="1538700" cy="201900"/>
          </a:xfrm>
          <a:prstGeom prst="rect">
            <a:avLst/>
          </a:prstGeom>
          <a:noFill/>
          <a:ln>
            <a:noFill/>
          </a:ln>
        </p:spPr>
        <p:txBody>
          <a:bodyPr spcFirstLastPara="1" wrap="square" lIns="0" tIns="45700" rIns="0" bIns="45700" anchor="t" anchorCtr="0">
            <a:normAutofit/>
          </a:bodyPr>
          <a:lstStyle/>
          <a:p>
            <a:pPr marL="0" marR="0" lvl="0" indent="0" algn="r" rtl="0">
              <a:lnSpc>
                <a:spcPct val="90000"/>
              </a:lnSpc>
              <a:spcBef>
                <a:spcPts val="0"/>
              </a:spcBef>
              <a:spcAft>
                <a:spcPts val="0"/>
              </a:spcAft>
              <a:buClr>
                <a:srgbClr val="000000"/>
              </a:buClr>
              <a:buSzPts val="800"/>
              <a:buFont typeface="Arial"/>
              <a:buNone/>
            </a:pPr>
            <a:r>
              <a:rPr lang="en-US" sz="800" b="0" i="0" u="none" strike="noStrike" cap="none">
                <a:solidFill>
                  <a:srgbClr val="9A9A9A"/>
                </a:solidFill>
                <a:latin typeface="Barlow Condensed Light"/>
                <a:ea typeface="Barlow Condensed Light"/>
                <a:cs typeface="Barlow Condensed Light"/>
                <a:sym typeface="Barlow Condensed Light"/>
              </a:rPr>
              <a:t>© 2023 Women In Data Science Worldwide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44158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ivider Working">
  <p:cSld name="Divider Working">
    <p:spTree>
      <p:nvGrpSpPr>
        <p:cNvPr id="1" name="Shape 144"/>
        <p:cNvGrpSpPr/>
        <p:nvPr/>
      </p:nvGrpSpPr>
      <p:grpSpPr>
        <a:xfrm>
          <a:off x="0" y="0"/>
          <a:ext cx="0" cy="0"/>
          <a:chOff x="0" y="0"/>
          <a:chExt cx="0" cy="0"/>
        </a:xfrm>
      </p:grpSpPr>
      <p:sp>
        <p:nvSpPr>
          <p:cNvPr id="145" name="Google Shape;145;g28d02c729e4_3_741"/>
          <p:cNvSpPr>
            <a:spLocks noGrp="1"/>
          </p:cNvSpPr>
          <p:nvPr>
            <p:ph type="pic" idx="2"/>
          </p:nvPr>
        </p:nvSpPr>
        <p:spPr>
          <a:xfrm>
            <a:off x="0" y="0"/>
            <a:ext cx="8763000" cy="6858000"/>
          </a:xfrm>
          <a:prstGeom prst="rect">
            <a:avLst/>
          </a:prstGeom>
          <a:noFill/>
          <a:ln>
            <a:noFill/>
          </a:ln>
        </p:spPr>
      </p:sp>
      <p:pic>
        <p:nvPicPr>
          <p:cNvPr id="146" name="Google Shape;146;g28d02c729e4_3_741" descr="A picture containing logo&#10;&#10;Description automatically generated"/>
          <p:cNvPicPr preferRelativeResize="0"/>
          <p:nvPr/>
        </p:nvPicPr>
        <p:blipFill rotWithShape="1">
          <a:blip r:embed="rId2">
            <a:alphaModFix/>
          </a:blip>
          <a:srcRect/>
          <a:stretch/>
        </p:blipFill>
        <p:spPr>
          <a:xfrm>
            <a:off x="8990702" y="162171"/>
            <a:ext cx="2366788" cy="1247856"/>
          </a:xfrm>
          <a:prstGeom prst="rect">
            <a:avLst/>
          </a:prstGeom>
          <a:noFill/>
          <a:ln>
            <a:noFill/>
          </a:ln>
        </p:spPr>
      </p:pic>
      <p:sp>
        <p:nvSpPr>
          <p:cNvPr id="147" name="Google Shape;147;g28d02c729e4_3_741"/>
          <p:cNvSpPr txBox="1">
            <a:spLocks noGrp="1"/>
          </p:cNvSpPr>
          <p:nvPr>
            <p:ph type="body" idx="1"/>
          </p:nvPr>
        </p:nvSpPr>
        <p:spPr>
          <a:xfrm>
            <a:off x="5486187" y="2968329"/>
            <a:ext cx="6299100" cy="619200"/>
          </a:xfrm>
          <a:prstGeom prst="rect">
            <a:avLst/>
          </a:prstGeom>
          <a:noFill/>
          <a:ln>
            <a:noFill/>
          </a:ln>
        </p:spPr>
        <p:txBody>
          <a:bodyPr spcFirstLastPara="1" wrap="square" lIns="0" tIns="45700" rIns="91425" bIns="45700" anchor="t" anchorCtr="0">
            <a:normAutofit/>
          </a:bodyPr>
          <a:lstStyle>
            <a:lvl1pPr marL="457200" lvl="0" indent="-228600" algn="l" rtl="0">
              <a:lnSpc>
                <a:spcPct val="90000"/>
              </a:lnSpc>
              <a:spcBef>
                <a:spcPts val="1000"/>
              </a:spcBef>
              <a:spcAft>
                <a:spcPts val="0"/>
              </a:spcAft>
              <a:buClr>
                <a:srgbClr val="004028"/>
              </a:buClr>
              <a:buSzPts val="3600"/>
              <a:buFont typeface="Barlow Condensed"/>
              <a:buNone/>
              <a:defRPr sz="3600" b="1" i="0">
                <a:solidFill>
                  <a:srgbClr val="004028"/>
                </a:solidFill>
                <a:latin typeface="Barlow Condensed"/>
                <a:ea typeface="Barlow Condensed"/>
                <a:cs typeface="Barlow Condensed"/>
                <a:sym typeface="Barlow Condensed"/>
              </a:defRPr>
            </a:lvl1pPr>
            <a:lvl2pPr marL="914400" lvl="1" indent="-228600" algn="l" rtl="0">
              <a:lnSpc>
                <a:spcPct val="90000"/>
              </a:lnSpc>
              <a:spcBef>
                <a:spcPts val="500"/>
              </a:spcBef>
              <a:spcAft>
                <a:spcPts val="0"/>
              </a:spcAft>
              <a:buClr>
                <a:srgbClr val="585858"/>
              </a:buClr>
              <a:buSzPts val="2400"/>
              <a:buFont typeface="Barlow Condensed Medium"/>
              <a:buNone/>
              <a:defRPr/>
            </a:lvl2pPr>
            <a:lvl3pPr marL="1371600" lvl="2" indent="-228600" algn="l" rtl="0">
              <a:lnSpc>
                <a:spcPct val="90000"/>
              </a:lnSpc>
              <a:spcBef>
                <a:spcPts val="500"/>
              </a:spcBef>
              <a:spcAft>
                <a:spcPts val="0"/>
              </a:spcAft>
              <a:buClr>
                <a:schemeClr val="dk2"/>
              </a:buClr>
              <a:buSzPts val="2000"/>
              <a:buFont typeface="Barlow Condensed Medium"/>
              <a:buNone/>
              <a:defRPr/>
            </a:lvl3pPr>
            <a:lvl4pPr marL="1828800" lvl="3" indent="-228600" algn="l" rtl="0">
              <a:lnSpc>
                <a:spcPct val="90000"/>
              </a:lnSpc>
              <a:spcBef>
                <a:spcPts val="500"/>
              </a:spcBef>
              <a:spcAft>
                <a:spcPts val="0"/>
              </a:spcAft>
              <a:buClr>
                <a:schemeClr val="dk2"/>
              </a:buClr>
              <a:buSzPts val="1800"/>
              <a:buFont typeface="Barlow Condensed Medium"/>
              <a:buNone/>
              <a:defRPr/>
            </a:lvl4pPr>
            <a:lvl5pPr marL="2286000" lvl="4" indent="-228600" algn="l" rtl="0">
              <a:lnSpc>
                <a:spcPct val="90000"/>
              </a:lnSpc>
              <a:spcBef>
                <a:spcPts val="500"/>
              </a:spcBef>
              <a:spcAft>
                <a:spcPts val="0"/>
              </a:spcAft>
              <a:buClr>
                <a:schemeClr val="dk2"/>
              </a:buClr>
              <a:buSzPts val="1800"/>
              <a:buFont typeface="Barlow Condensed Medium"/>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8" name="Google Shape;148;g28d02c729e4_3_741"/>
          <p:cNvSpPr txBox="1">
            <a:spLocks noGrp="1"/>
          </p:cNvSpPr>
          <p:nvPr>
            <p:ph type="body" idx="3"/>
          </p:nvPr>
        </p:nvSpPr>
        <p:spPr>
          <a:xfrm>
            <a:off x="5486187" y="3710155"/>
            <a:ext cx="6324600" cy="1717800"/>
          </a:xfrm>
          <a:prstGeom prst="rect">
            <a:avLst/>
          </a:prstGeom>
          <a:noFill/>
          <a:ln>
            <a:noFill/>
          </a:ln>
        </p:spPr>
        <p:txBody>
          <a:bodyPr spcFirstLastPara="1" wrap="square" lIns="0" tIns="45700" rIns="91425" bIns="45700" anchor="t" anchorCtr="0">
            <a:normAutofit/>
          </a:bodyPr>
          <a:lstStyle>
            <a:lvl1pPr marL="457200" lvl="0" indent="-228600" algn="l" rtl="0">
              <a:lnSpc>
                <a:spcPct val="91000"/>
              </a:lnSpc>
              <a:spcBef>
                <a:spcPts val="1000"/>
              </a:spcBef>
              <a:spcAft>
                <a:spcPts val="0"/>
              </a:spcAft>
              <a:buClr>
                <a:schemeClr val="dk1"/>
              </a:buClr>
              <a:buSzPts val="2700"/>
              <a:buFont typeface="Barlow Condensed Medium"/>
              <a:buNone/>
              <a:defRPr sz="2700">
                <a:solidFill>
                  <a:schemeClr val="dk1"/>
                </a:solidFill>
              </a:defRPr>
            </a:lvl1pPr>
            <a:lvl2pPr marL="914400" lvl="1" indent="-342900" algn="l" rtl="0">
              <a:lnSpc>
                <a:spcPct val="90000"/>
              </a:lnSpc>
              <a:spcBef>
                <a:spcPts val="500"/>
              </a:spcBef>
              <a:spcAft>
                <a:spcPts val="0"/>
              </a:spcAft>
              <a:buClr>
                <a:srgbClr val="585858"/>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46886144"/>
      </p:ext>
    </p:extLst>
  </p:cSld>
  <p:clrMapOvr>
    <a:masterClrMapping/>
  </p:clrMapOvr>
  <p:extLst>
    <p:ext uri="{DCECCB84-F9BA-43D5-87BE-67443E8EF086}">
      <p15:sldGuideLst xmlns:p15="http://schemas.microsoft.com/office/powerpoint/2012/main">
        <p15:guide id="1" orient="horz" pos="2160">
          <p15:clr>
            <a:srgbClr val="FBAE40"/>
          </p15:clr>
        </p15:guide>
        <p15:guide id="2" pos="55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ivider 2">
  <p:cSld name="Divider 2">
    <p:spTree>
      <p:nvGrpSpPr>
        <p:cNvPr id="1" name="Shape 149"/>
        <p:cNvGrpSpPr/>
        <p:nvPr/>
      </p:nvGrpSpPr>
      <p:grpSpPr>
        <a:xfrm>
          <a:off x="0" y="0"/>
          <a:ext cx="0" cy="0"/>
          <a:chOff x="0" y="0"/>
          <a:chExt cx="0" cy="0"/>
        </a:xfrm>
      </p:grpSpPr>
      <p:pic>
        <p:nvPicPr>
          <p:cNvPr id="150" name="Google Shape;150;g28d02c729e4_3_746" descr="A group of women sitting at a table&#10;&#10;Description automatically generated with medium confidence"/>
          <p:cNvPicPr preferRelativeResize="0"/>
          <p:nvPr/>
        </p:nvPicPr>
        <p:blipFill rotWithShape="1">
          <a:blip r:embed="rId2">
            <a:alphaModFix/>
          </a:blip>
          <a:srcRect l="-10672" r="1657"/>
          <a:stretch/>
        </p:blipFill>
        <p:spPr>
          <a:xfrm>
            <a:off x="-1585641" y="0"/>
            <a:ext cx="11213738" cy="6858002"/>
          </a:xfrm>
          <a:prstGeom prst="rect">
            <a:avLst/>
          </a:prstGeom>
          <a:noFill/>
          <a:ln>
            <a:noFill/>
          </a:ln>
        </p:spPr>
      </p:pic>
      <p:sp>
        <p:nvSpPr>
          <p:cNvPr id="151" name="Google Shape;151;g28d02c729e4_3_746"/>
          <p:cNvSpPr/>
          <p:nvPr/>
        </p:nvSpPr>
        <p:spPr>
          <a:xfrm rot="5400000">
            <a:off x="9511200" y="3096430"/>
            <a:ext cx="2797800" cy="2563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 name="Google Shape;152;g28d02c729e4_3_746"/>
          <p:cNvSpPr/>
          <p:nvPr/>
        </p:nvSpPr>
        <p:spPr>
          <a:xfrm>
            <a:off x="8471968" y="3509771"/>
            <a:ext cx="3030600" cy="30306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dk1"/>
              </a:solidFill>
              <a:latin typeface="Barlow Condensed Medium"/>
              <a:ea typeface="Barlow Condensed Medium"/>
              <a:cs typeface="Barlow Condensed Medium"/>
              <a:sym typeface="Barlow Condensed Medium"/>
            </a:endParaRPr>
          </a:p>
        </p:txBody>
      </p:sp>
      <p:sp>
        <p:nvSpPr>
          <p:cNvPr id="153" name="Google Shape;153;g28d02c729e4_3_746"/>
          <p:cNvSpPr txBox="1">
            <a:spLocks noGrp="1"/>
          </p:cNvSpPr>
          <p:nvPr>
            <p:ph type="body" idx="1"/>
          </p:nvPr>
        </p:nvSpPr>
        <p:spPr>
          <a:xfrm>
            <a:off x="8674869" y="4093998"/>
            <a:ext cx="2624700" cy="18621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1000"/>
              </a:spcBef>
              <a:spcAft>
                <a:spcPts val="0"/>
              </a:spcAft>
              <a:buClr>
                <a:schemeClr val="dk1"/>
              </a:buClr>
              <a:buSzPts val="3200"/>
              <a:buFont typeface="Barlow Condensed"/>
              <a:buNone/>
              <a:defRPr sz="3200" b="1" i="0">
                <a:solidFill>
                  <a:schemeClr val="dk1"/>
                </a:solidFill>
                <a:latin typeface="Barlow Condensed"/>
                <a:ea typeface="Barlow Condensed"/>
                <a:cs typeface="Barlow Condensed"/>
                <a:sym typeface="Barlow Condensed"/>
              </a:defRPr>
            </a:lvl1pPr>
            <a:lvl2pPr marL="914400" lvl="1" indent="-342900" algn="l" rtl="0">
              <a:lnSpc>
                <a:spcPct val="90000"/>
              </a:lnSpc>
              <a:spcBef>
                <a:spcPts val="500"/>
              </a:spcBef>
              <a:spcAft>
                <a:spcPts val="0"/>
              </a:spcAft>
              <a:buClr>
                <a:srgbClr val="585858"/>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10138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vider 2 Working">
  <p:cSld name="Divider 2 Working">
    <p:spTree>
      <p:nvGrpSpPr>
        <p:cNvPr id="1" name="Shape 154"/>
        <p:cNvGrpSpPr/>
        <p:nvPr/>
      </p:nvGrpSpPr>
      <p:grpSpPr>
        <a:xfrm>
          <a:off x="0" y="0"/>
          <a:ext cx="0" cy="0"/>
          <a:chOff x="0" y="0"/>
          <a:chExt cx="0" cy="0"/>
        </a:xfrm>
      </p:grpSpPr>
      <p:sp>
        <p:nvSpPr>
          <p:cNvPr id="155" name="Google Shape;155;g28d02c729e4_3_751"/>
          <p:cNvSpPr>
            <a:spLocks noGrp="1"/>
          </p:cNvSpPr>
          <p:nvPr>
            <p:ph type="pic" idx="2"/>
          </p:nvPr>
        </p:nvSpPr>
        <p:spPr>
          <a:xfrm>
            <a:off x="0" y="0"/>
            <a:ext cx="10117200" cy="6858000"/>
          </a:xfrm>
          <a:prstGeom prst="rect">
            <a:avLst/>
          </a:prstGeom>
          <a:noFill/>
          <a:ln>
            <a:noFill/>
          </a:ln>
        </p:spPr>
      </p:sp>
    </p:spTree>
    <p:extLst>
      <p:ext uri="{BB962C8B-B14F-4D97-AF65-F5344CB8AC3E}">
        <p14:creationId xmlns:p14="http://schemas.microsoft.com/office/powerpoint/2010/main" val="3967005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Blank 1">
  <p:cSld name="Blank 1">
    <p:spTree>
      <p:nvGrpSpPr>
        <p:cNvPr id="1" name="Shape 156"/>
        <p:cNvGrpSpPr/>
        <p:nvPr/>
      </p:nvGrpSpPr>
      <p:grpSpPr>
        <a:xfrm>
          <a:off x="0" y="0"/>
          <a:ext cx="0" cy="0"/>
          <a:chOff x="0" y="0"/>
          <a:chExt cx="0" cy="0"/>
        </a:xfrm>
      </p:grpSpPr>
    </p:spTree>
    <p:extLst>
      <p:ext uri="{BB962C8B-B14F-4D97-AF65-F5344CB8AC3E}">
        <p14:creationId xmlns:p14="http://schemas.microsoft.com/office/powerpoint/2010/main" val="26346985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157"/>
        <p:cNvGrpSpPr/>
        <p:nvPr/>
      </p:nvGrpSpPr>
      <p:grpSpPr>
        <a:xfrm>
          <a:off x="0" y="0"/>
          <a:ext cx="0" cy="0"/>
          <a:chOff x="0" y="0"/>
          <a:chExt cx="0" cy="0"/>
        </a:xfrm>
      </p:grpSpPr>
      <p:pic>
        <p:nvPicPr>
          <p:cNvPr id="158" name="Google Shape;158;g28d02c729e4_3_754"/>
          <p:cNvPicPr preferRelativeResize="0"/>
          <p:nvPr/>
        </p:nvPicPr>
        <p:blipFill rotWithShape="1">
          <a:blip r:embed="rId2">
            <a:alphaModFix/>
          </a:blip>
          <a:srcRect/>
          <a:stretch/>
        </p:blipFill>
        <p:spPr>
          <a:xfrm>
            <a:off x="0" y="0"/>
            <a:ext cx="10287000" cy="6858002"/>
          </a:xfrm>
          <a:prstGeom prst="rect">
            <a:avLst/>
          </a:prstGeom>
          <a:noFill/>
          <a:ln>
            <a:noFill/>
          </a:ln>
        </p:spPr>
      </p:pic>
      <p:sp>
        <p:nvSpPr>
          <p:cNvPr id="159" name="Google Shape;159;g28d02c729e4_3_754"/>
          <p:cNvSpPr/>
          <p:nvPr/>
        </p:nvSpPr>
        <p:spPr>
          <a:xfrm rot="5400000">
            <a:off x="9511200" y="3096430"/>
            <a:ext cx="2797800" cy="2563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g28d02c729e4_3_754"/>
          <p:cNvSpPr/>
          <p:nvPr/>
        </p:nvSpPr>
        <p:spPr>
          <a:xfrm>
            <a:off x="8471968" y="3509771"/>
            <a:ext cx="3030600" cy="30306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dk1"/>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20388507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End Slide Working">
  <p:cSld name="End Slide Working">
    <p:spTree>
      <p:nvGrpSpPr>
        <p:cNvPr id="1" name="Shape 161"/>
        <p:cNvGrpSpPr/>
        <p:nvPr/>
      </p:nvGrpSpPr>
      <p:grpSpPr>
        <a:xfrm>
          <a:off x="0" y="0"/>
          <a:ext cx="0" cy="0"/>
          <a:chOff x="0" y="0"/>
          <a:chExt cx="0" cy="0"/>
        </a:xfrm>
      </p:grpSpPr>
      <p:sp>
        <p:nvSpPr>
          <p:cNvPr id="162" name="Google Shape;162;g28d02c729e4_3_758"/>
          <p:cNvSpPr>
            <a:spLocks noGrp="1"/>
          </p:cNvSpPr>
          <p:nvPr>
            <p:ph type="pic" idx="2"/>
          </p:nvPr>
        </p:nvSpPr>
        <p:spPr>
          <a:xfrm>
            <a:off x="0" y="0"/>
            <a:ext cx="10298100" cy="6858000"/>
          </a:xfrm>
          <a:prstGeom prst="rect">
            <a:avLst/>
          </a:prstGeom>
          <a:noFill/>
          <a:ln>
            <a:noFill/>
          </a:ln>
        </p:spPr>
      </p:sp>
    </p:spTree>
    <p:extLst>
      <p:ext uri="{BB962C8B-B14F-4D97-AF65-F5344CB8AC3E}">
        <p14:creationId xmlns:p14="http://schemas.microsoft.com/office/powerpoint/2010/main" val="221784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609A6-6B02-4566-9005-9C4A430196C2}"/>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19B65813-CD25-484C-BF9F-B7D08F2D4E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DBBC3094-9C4F-44C7-B40E-BE85250A65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E6A1804F-8999-4035-968B-0DF3530ECA06}"/>
              </a:ext>
            </a:extLst>
          </p:cNvPr>
          <p:cNvSpPr>
            <a:spLocks noGrp="1"/>
          </p:cNvSpPr>
          <p:nvPr>
            <p:ph type="dt" sz="half" idx="10"/>
          </p:nvPr>
        </p:nvSpPr>
        <p:spPr/>
        <p:txBody>
          <a:bodyPr/>
          <a:lstStyle/>
          <a:p>
            <a:fld id="{1E5577C8-AB8C-4B8A-A01F-113B16C4DCA3}" type="datetime1">
              <a:rPr lang="en-US" smtClean="0"/>
              <a:t>8/26/2024</a:t>
            </a:fld>
            <a:endParaRPr lang="en-US" dirty="0"/>
          </a:p>
        </p:txBody>
      </p:sp>
      <p:sp>
        <p:nvSpPr>
          <p:cNvPr id="6" name="Footer Placeholder 5">
            <a:extLst>
              <a:ext uri="{FF2B5EF4-FFF2-40B4-BE49-F238E27FC236}">
                <a16:creationId xmlns:a16="http://schemas.microsoft.com/office/drawing/2014/main" id="{B16B4C16-381B-476C-B121-1F6F573AC2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C62DFF8-F7FD-4189-A646-5629D287BFC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9590804"/>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4381D-5D8D-487C-8923-4D15ECF4A384}"/>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155789D3-7A75-4BD1-9BF7-1F3BED879F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E63B8E-D472-439F-AC11-F42BBF342B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6C75E597-5F31-49F0-80A9-63D9882B37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332638-BA15-4F9F-8C94-0F091E4874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41444FAB-FAC7-4FC0-A66D-29ACB62014E4}"/>
              </a:ext>
            </a:extLst>
          </p:cNvPr>
          <p:cNvSpPr>
            <a:spLocks noGrp="1"/>
          </p:cNvSpPr>
          <p:nvPr>
            <p:ph type="dt" sz="half" idx="10"/>
          </p:nvPr>
        </p:nvSpPr>
        <p:spPr/>
        <p:txBody>
          <a:bodyPr/>
          <a:lstStyle/>
          <a:p>
            <a:fld id="{1E5577C8-AB8C-4B8A-A01F-113B16C4DCA3}" type="datetime1">
              <a:rPr lang="en-US" smtClean="0"/>
              <a:t>8/26/2024</a:t>
            </a:fld>
            <a:endParaRPr lang="en-US" dirty="0"/>
          </a:p>
        </p:txBody>
      </p:sp>
      <p:sp>
        <p:nvSpPr>
          <p:cNvPr id="8" name="Footer Placeholder 7">
            <a:extLst>
              <a:ext uri="{FF2B5EF4-FFF2-40B4-BE49-F238E27FC236}">
                <a16:creationId xmlns:a16="http://schemas.microsoft.com/office/drawing/2014/main" id="{68AE2DE2-8108-4410-A2DE-FD906752A9C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118CBF3-619E-46A9-8606-D0DF9589CD2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72164987"/>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B59E-A86F-420A-827A-31D9B2F89404}"/>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AD1A8F9C-9C3D-47CB-ABF9-1E8F98FFDBD7}"/>
              </a:ext>
            </a:extLst>
          </p:cNvPr>
          <p:cNvSpPr>
            <a:spLocks noGrp="1"/>
          </p:cNvSpPr>
          <p:nvPr>
            <p:ph type="dt" sz="half" idx="10"/>
          </p:nvPr>
        </p:nvSpPr>
        <p:spPr/>
        <p:txBody>
          <a:bodyPr/>
          <a:lstStyle/>
          <a:p>
            <a:fld id="{1E5577C8-AB8C-4B8A-A01F-113B16C4DCA3}" type="datetime1">
              <a:rPr lang="en-US" smtClean="0"/>
              <a:t>8/26/2024</a:t>
            </a:fld>
            <a:endParaRPr lang="en-US" dirty="0"/>
          </a:p>
        </p:txBody>
      </p:sp>
      <p:sp>
        <p:nvSpPr>
          <p:cNvPr id="4" name="Footer Placeholder 3">
            <a:extLst>
              <a:ext uri="{FF2B5EF4-FFF2-40B4-BE49-F238E27FC236}">
                <a16:creationId xmlns:a16="http://schemas.microsoft.com/office/drawing/2014/main" id="{88ABA81C-6E75-42F8-92D9-B95E5714675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3EF968E-C77C-4539-8BC5-B856A3AE2304}"/>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76712901"/>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3EE081-C815-42F2-84E6-03B8550926A9}"/>
              </a:ext>
            </a:extLst>
          </p:cNvPr>
          <p:cNvSpPr>
            <a:spLocks noGrp="1"/>
          </p:cNvSpPr>
          <p:nvPr>
            <p:ph type="dt" sz="half" idx="10"/>
          </p:nvPr>
        </p:nvSpPr>
        <p:spPr/>
        <p:txBody>
          <a:bodyPr/>
          <a:lstStyle/>
          <a:p>
            <a:fld id="{1E5577C8-AB8C-4B8A-A01F-113B16C4DCA3}" type="datetime1">
              <a:rPr lang="en-US" smtClean="0"/>
              <a:t>8/26/2024</a:t>
            </a:fld>
            <a:endParaRPr lang="en-US" dirty="0"/>
          </a:p>
        </p:txBody>
      </p:sp>
      <p:sp>
        <p:nvSpPr>
          <p:cNvPr id="3" name="Footer Placeholder 2">
            <a:extLst>
              <a:ext uri="{FF2B5EF4-FFF2-40B4-BE49-F238E27FC236}">
                <a16:creationId xmlns:a16="http://schemas.microsoft.com/office/drawing/2014/main" id="{BE7250EC-7152-49FD-AA4F-50D936CE9F5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C26FBA5-4AEE-472C-8E92-463CDAF38A4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9286078"/>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FFF0-62B5-45BD-84E4-089BD31667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BD15959F-B033-4EB0-85AE-CF3C7D96B0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CF7F21FC-8AC7-4FEF-98CA-789AFD9A1B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892EB7-25E2-4642-A1B4-FAE4092AE28A}"/>
              </a:ext>
            </a:extLst>
          </p:cNvPr>
          <p:cNvSpPr>
            <a:spLocks noGrp="1"/>
          </p:cNvSpPr>
          <p:nvPr>
            <p:ph type="dt" sz="half" idx="10"/>
          </p:nvPr>
        </p:nvSpPr>
        <p:spPr/>
        <p:txBody>
          <a:bodyPr/>
          <a:lstStyle/>
          <a:p>
            <a:fld id="{1E5577C8-AB8C-4B8A-A01F-113B16C4DCA3}" type="datetime1">
              <a:rPr lang="en-US" smtClean="0"/>
              <a:t>8/26/2024</a:t>
            </a:fld>
            <a:endParaRPr lang="en-US" dirty="0"/>
          </a:p>
        </p:txBody>
      </p:sp>
      <p:sp>
        <p:nvSpPr>
          <p:cNvPr id="6" name="Footer Placeholder 5">
            <a:extLst>
              <a:ext uri="{FF2B5EF4-FFF2-40B4-BE49-F238E27FC236}">
                <a16:creationId xmlns:a16="http://schemas.microsoft.com/office/drawing/2014/main" id="{7ECD1D63-EFB6-4600-8E34-1C4DF5A628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4A0D4C7-8128-426F-94A6-6E0CA3DB4114}"/>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53219081"/>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6581-6FDE-46BA-B5D8-12D84C1A3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A9990040-BD6C-4800-8CD6-146F6269EE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145FCBFE-FA90-4D4F-AB5F-B72AD5477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530CBC-FEEF-46F5-A67C-6F16FA096E9C}"/>
              </a:ext>
            </a:extLst>
          </p:cNvPr>
          <p:cNvSpPr>
            <a:spLocks noGrp="1"/>
          </p:cNvSpPr>
          <p:nvPr>
            <p:ph type="dt" sz="half" idx="10"/>
          </p:nvPr>
        </p:nvSpPr>
        <p:spPr/>
        <p:txBody>
          <a:bodyPr/>
          <a:lstStyle/>
          <a:p>
            <a:fld id="{1E5577C8-AB8C-4B8A-A01F-113B16C4DCA3}" type="datetime1">
              <a:rPr lang="en-US" smtClean="0"/>
              <a:t>8/26/2024</a:t>
            </a:fld>
            <a:endParaRPr lang="en-US" dirty="0"/>
          </a:p>
        </p:txBody>
      </p:sp>
      <p:sp>
        <p:nvSpPr>
          <p:cNvPr id="6" name="Footer Placeholder 5">
            <a:extLst>
              <a:ext uri="{FF2B5EF4-FFF2-40B4-BE49-F238E27FC236}">
                <a16:creationId xmlns:a16="http://schemas.microsoft.com/office/drawing/2014/main" id="{36189918-DCF3-4D93-98B1-6E5F7041569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001124E-A134-44B7-838E-F91504A3312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2130370"/>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2.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2184F5-1228-401B-9170-CC707E9656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83C4C80B-1A13-4D8E-9FD4-E9C307C7C7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8DB745CF-35E1-4048-9662-426675A16A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5577C8-AB8C-4B8A-A01F-113B16C4DCA3}" type="datetime1">
              <a:rPr lang="en-US" smtClean="0"/>
              <a:t>8/26/2024</a:t>
            </a:fld>
            <a:endParaRPr lang="en-US" dirty="0"/>
          </a:p>
        </p:txBody>
      </p:sp>
      <p:sp>
        <p:nvSpPr>
          <p:cNvPr id="5" name="Footer Placeholder 4">
            <a:extLst>
              <a:ext uri="{FF2B5EF4-FFF2-40B4-BE49-F238E27FC236}">
                <a16:creationId xmlns:a16="http://schemas.microsoft.com/office/drawing/2014/main" id="{81E18013-85C6-48C5-B7CF-4029A980A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193E515-A58A-455A-8114-380087B1E5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871398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650" r:id="rId15"/>
    <p:sldLayoutId id="2147483652" r:id="rId16"/>
    <p:sldLayoutId id="2147483653" r:id="rId17"/>
    <p:sldLayoutId id="2147483660" r:id="rId18"/>
    <p:sldLayoutId id="2147483659" r:id="rId19"/>
    <p:sldLayoutId id="2147483655" r:id="rId20"/>
    <p:sldLayoutId id="2147483656" r:id="rId21"/>
    <p:sldLayoutId id="2147483658" r:id="rId22"/>
    <p:sldLayoutId id="2147483657" r:id="rId2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g28d02c729e4_3_683"/>
          <p:cNvSpPr txBox="1">
            <a:spLocks noGrp="1"/>
          </p:cNvSpPr>
          <p:nvPr>
            <p:ph type="title"/>
          </p:nvPr>
        </p:nvSpPr>
        <p:spPr>
          <a:xfrm>
            <a:off x="838200" y="365125"/>
            <a:ext cx="10515600" cy="1325700"/>
          </a:xfrm>
          <a:prstGeom prst="rect">
            <a:avLst/>
          </a:prstGeom>
          <a:noFill/>
          <a:ln>
            <a:noFill/>
          </a:ln>
        </p:spPr>
        <p:txBody>
          <a:bodyPr spcFirstLastPara="1" wrap="square" lIns="0" tIns="0" rIns="91425" bIns="0" anchor="ctr" anchorCtr="0">
            <a:normAutofit/>
          </a:bodyPr>
          <a:lstStyle>
            <a:lvl1pPr marR="0" lvl="0" algn="l" rtl="0">
              <a:lnSpc>
                <a:spcPct val="90000"/>
              </a:lnSpc>
              <a:spcBef>
                <a:spcPts val="0"/>
              </a:spcBef>
              <a:spcAft>
                <a:spcPts val="0"/>
              </a:spcAft>
              <a:buClr>
                <a:schemeClr val="dk1"/>
              </a:buClr>
              <a:buSzPts val="3200"/>
              <a:buFont typeface="Barlow Condensed Medium"/>
              <a:buNone/>
              <a:defRPr sz="3200" b="1" i="0" u="none" strike="noStrike" cap="none">
                <a:solidFill>
                  <a:schemeClr val="dk1"/>
                </a:solidFill>
                <a:latin typeface="Barlow Condensed Medium"/>
                <a:ea typeface="Barlow Condensed Medium"/>
                <a:cs typeface="Barlow Condensed Medium"/>
                <a:sym typeface="Barlow Condensed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g28d02c729e4_3_683"/>
          <p:cNvSpPr txBox="1">
            <a:spLocks noGrp="1"/>
          </p:cNvSpPr>
          <p:nvPr>
            <p:ph type="body" idx="1"/>
          </p:nvPr>
        </p:nvSpPr>
        <p:spPr>
          <a:xfrm>
            <a:off x="838200" y="1825625"/>
            <a:ext cx="10515600" cy="4351200"/>
          </a:xfrm>
          <a:prstGeom prst="rect">
            <a:avLst/>
          </a:prstGeom>
          <a:noFill/>
          <a:ln>
            <a:noFill/>
          </a:ln>
        </p:spPr>
        <p:txBody>
          <a:bodyPr spcFirstLastPara="1" wrap="square" lIns="0"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Barlow Condensed Medium"/>
                <a:ea typeface="Barlow Condensed Medium"/>
                <a:cs typeface="Barlow Condensed Medium"/>
                <a:sym typeface="Barlow Condensed Medium"/>
              </a:defRPr>
            </a:lvl1pPr>
            <a:lvl2pPr marL="914400" marR="0" lvl="1" indent="-381000" algn="l" rtl="0">
              <a:lnSpc>
                <a:spcPct val="90000"/>
              </a:lnSpc>
              <a:spcBef>
                <a:spcPts val="500"/>
              </a:spcBef>
              <a:spcAft>
                <a:spcPts val="0"/>
              </a:spcAft>
              <a:buClr>
                <a:srgbClr val="585858"/>
              </a:buClr>
              <a:buSzPts val="2400"/>
              <a:buFont typeface="Arial"/>
              <a:buChar char="•"/>
              <a:defRPr sz="2400" b="0" i="0" u="none" strike="noStrike" cap="none">
                <a:solidFill>
                  <a:srgbClr val="585858"/>
                </a:solidFill>
                <a:latin typeface="Barlow Condensed Medium"/>
                <a:ea typeface="Barlow Condensed Medium"/>
                <a:cs typeface="Barlow Condensed Medium"/>
                <a:sym typeface="Barlow Condensed Medium"/>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Barlow Condensed Medium"/>
                <a:ea typeface="Barlow Condensed Medium"/>
                <a:cs typeface="Barlow Condensed Medium"/>
                <a:sym typeface="Barlow Condensed Medium"/>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Barlow Condensed Medium"/>
                <a:ea typeface="Barlow Condensed Medium"/>
                <a:cs typeface="Barlow Condensed Medium"/>
                <a:sym typeface="Barlow Condensed Medium"/>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Barlow Condensed Medium"/>
                <a:ea typeface="Barlow Condensed Medium"/>
                <a:cs typeface="Barlow Condensed Medium"/>
                <a:sym typeface="Barlow Condensed Medium"/>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35050953"/>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6.xml"/><Relationship Id="rId7" Type="http://schemas.openxmlformats.org/officeDocument/2006/relationships/notesSlide" Target="../notesSlides/notesSlide7.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13.xml"/><Relationship Id="rId5" Type="http://schemas.openxmlformats.org/officeDocument/2006/relationships/tags" Target="../tags/tag18.xml"/><Relationship Id="rId4"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3.xml"/><Relationship Id="rId5" Type="http://schemas.openxmlformats.org/officeDocument/2006/relationships/tags" Target="../tags/tag5.xml"/><Relationship Id="rId10" Type="http://schemas.openxmlformats.org/officeDocument/2006/relationships/slideLayout" Target="../slideLayouts/slideLayout13.xml"/><Relationship Id="rId4" Type="http://schemas.openxmlformats.org/officeDocument/2006/relationships/tags" Target="../tags/tag4.xml"/><Relationship Id="rId9"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g28d02c729e4_3_679"/>
          <p:cNvSpPr txBox="1">
            <a:spLocks noGrp="1"/>
          </p:cNvSpPr>
          <p:nvPr>
            <p:ph type="subTitle" idx="4294967295"/>
          </p:nvPr>
        </p:nvSpPr>
        <p:spPr>
          <a:xfrm>
            <a:off x="156000" y="171451"/>
            <a:ext cx="11064450" cy="990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200"/>
              <a:buNone/>
            </a:pPr>
            <a:r>
              <a:rPr lang="en-US" sz="5000" dirty="0"/>
              <a:t>WiDS Kenya Data Drills: Classification Modeling</a:t>
            </a:r>
            <a:endParaRPr sz="5000" dirty="0"/>
          </a:p>
        </p:txBody>
      </p:sp>
      <p:sp>
        <p:nvSpPr>
          <p:cNvPr id="170" name="Google Shape;170;g28d02c729e4_3_679"/>
          <p:cNvSpPr txBox="1"/>
          <p:nvPr/>
        </p:nvSpPr>
        <p:spPr>
          <a:xfrm>
            <a:off x="6731275" y="4365450"/>
            <a:ext cx="3204300" cy="507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100" b="0" i="0" u="none" strike="noStrike" kern="0" cap="none" spc="0" normalizeH="0" baseline="0" noProof="0">
              <a:ln>
                <a:noFill/>
              </a:ln>
              <a:solidFill>
                <a:srgbClr val="000000"/>
              </a:solidFill>
              <a:effectLst/>
              <a:uLnTx/>
              <a:uFillTx/>
              <a:latin typeface="Barlow Condensed Medium"/>
              <a:ea typeface="Barlow Condensed Medium"/>
              <a:cs typeface="Barlow Condensed Medium"/>
              <a:sym typeface="Barlow Condensed Medium"/>
            </a:endParaRPr>
          </a:p>
        </p:txBody>
      </p:sp>
      <p:pic>
        <p:nvPicPr>
          <p:cNvPr id="173" name="Google Shape;173;g28d02c729e4_3_679"/>
          <p:cNvPicPr preferRelativeResize="0"/>
          <p:nvPr/>
        </p:nvPicPr>
        <p:blipFill>
          <a:blip r:embed="rId3">
            <a:alphaModFix/>
          </a:blip>
          <a:stretch>
            <a:fillRect/>
          </a:stretch>
        </p:blipFill>
        <p:spPr>
          <a:xfrm>
            <a:off x="156000" y="5229225"/>
            <a:ext cx="1606125" cy="1580980"/>
          </a:xfrm>
          <a:prstGeom prst="rect">
            <a:avLst/>
          </a:prstGeom>
          <a:noFill/>
          <a:ln>
            <a:noFill/>
          </a:ln>
        </p:spPr>
      </p:pic>
      <p:sp>
        <p:nvSpPr>
          <p:cNvPr id="2" name="TextBox 1">
            <a:extLst>
              <a:ext uri="{FF2B5EF4-FFF2-40B4-BE49-F238E27FC236}">
                <a16:creationId xmlns:a16="http://schemas.microsoft.com/office/drawing/2014/main" id="{AD9839DB-5349-D51B-14D5-C11E2CE742E7}"/>
              </a:ext>
            </a:extLst>
          </p:cNvPr>
          <p:cNvSpPr txBox="1"/>
          <p:nvPr/>
        </p:nvSpPr>
        <p:spPr>
          <a:xfrm>
            <a:off x="453111" y="1162051"/>
            <a:ext cx="11500764" cy="3831818"/>
          </a:xfrm>
          <a:prstGeom prst="rect">
            <a:avLst/>
          </a:prstGeom>
          <a:noFill/>
        </p:spPr>
        <p:txBody>
          <a:bodyPr wrap="square" rtlCol="0">
            <a:spAutoFit/>
          </a:bodyPr>
          <a:lstStyle/>
          <a:p>
            <a:pPr marL="285750" indent="-285750">
              <a:lnSpc>
                <a:spcPct val="90000"/>
              </a:lnSpc>
              <a:buClr>
                <a:schemeClr val="dk1"/>
              </a:buClr>
              <a:buSzPts val="3200"/>
              <a:buFont typeface="Wingdings" panose="05000000000000000000" pitchFamily="2" charset="2"/>
              <a:buChar char="ü"/>
            </a:pPr>
            <a:endParaRPr lang="en-GB" dirty="0"/>
          </a:p>
          <a:p>
            <a:pPr marL="285750" indent="-285750">
              <a:lnSpc>
                <a:spcPct val="90000"/>
              </a:lnSpc>
              <a:buClr>
                <a:schemeClr val="dk1"/>
              </a:buClr>
              <a:buSzPts val="3200"/>
              <a:buFont typeface="Wingdings" panose="05000000000000000000" pitchFamily="2" charset="2"/>
              <a:buChar char="ü"/>
            </a:pPr>
            <a:r>
              <a:rPr lang="en-GB" dirty="0"/>
              <a:t>Classification modeling is a type of supervised learning where the goal is to predict the categorical class labels of new instances based on past observations. </a:t>
            </a:r>
          </a:p>
          <a:p>
            <a:pPr marL="285750" indent="-285750">
              <a:lnSpc>
                <a:spcPct val="90000"/>
              </a:lnSpc>
              <a:buClr>
                <a:schemeClr val="dk1"/>
              </a:buClr>
              <a:buSzPts val="3200"/>
              <a:buFont typeface="Wingdings" panose="05000000000000000000" pitchFamily="2" charset="2"/>
              <a:buChar char="ü"/>
            </a:pPr>
            <a:endParaRPr lang="en-GB" dirty="0">
              <a:solidFill>
                <a:schemeClr val="dk1"/>
              </a:solidFill>
              <a:latin typeface="Barlow Condensed Medium"/>
              <a:sym typeface="Barlow Condensed Medium"/>
            </a:endParaRPr>
          </a:p>
          <a:p>
            <a:pPr marL="285750" indent="-285750">
              <a:lnSpc>
                <a:spcPct val="90000"/>
              </a:lnSpc>
              <a:buClr>
                <a:schemeClr val="dk1"/>
              </a:buClr>
              <a:buSzPts val="3200"/>
              <a:buFont typeface="Wingdings" panose="05000000000000000000" pitchFamily="2" charset="2"/>
              <a:buChar char="§"/>
            </a:pPr>
            <a:r>
              <a:rPr lang="en-GB" dirty="0">
                <a:solidFill>
                  <a:schemeClr val="dk1"/>
                </a:solidFill>
                <a:latin typeface="Barlow Condensed Medium"/>
                <a:sym typeface="Barlow Condensed Medium"/>
              </a:rPr>
              <a:t>Application:</a:t>
            </a:r>
          </a:p>
          <a:p>
            <a:pPr>
              <a:lnSpc>
                <a:spcPct val="90000"/>
              </a:lnSpc>
              <a:buClr>
                <a:schemeClr val="dk1"/>
              </a:buClr>
              <a:buSzPts val="3200"/>
            </a:pPr>
            <a:endParaRPr lang="en-GB" dirty="0">
              <a:solidFill>
                <a:schemeClr val="dk1"/>
              </a:solidFill>
              <a:latin typeface="Barlow Condensed Medium"/>
              <a:sym typeface="Barlow Condensed Medium"/>
            </a:endParaRPr>
          </a:p>
          <a:p>
            <a:pPr marL="285750" indent="-285750">
              <a:lnSpc>
                <a:spcPct val="90000"/>
              </a:lnSpc>
              <a:buClr>
                <a:schemeClr val="dk1"/>
              </a:buClr>
              <a:buSzPts val="3200"/>
              <a:buFont typeface="Wingdings" panose="05000000000000000000" pitchFamily="2" charset="2"/>
              <a:buChar char="ü"/>
            </a:pPr>
            <a:r>
              <a:rPr lang="en-GB" b="1" dirty="0"/>
              <a:t>Healthcare:</a:t>
            </a:r>
            <a:r>
              <a:rPr lang="en-GB" dirty="0"/>
              <a:t> Predicting the presence of diseases, such as diabetes or cancer, assessing foetal health, from patient data. Classification models can assist in early diagnosis and personalized treatment plans.</a:t>
            </a:r>
          </a:p>
          <a:p>
            <a:pPr>
              <a:lnSpc>
                <a:spcPct val="90000"/>
              </a:lnSpc>
              <a:buClr>
                <a:schemeClr val="dk1"/>
              </a:buClr>
              <a:buSzPts val="3200"/>
            </a:pPr>
            <a:endParaRPr lang="en-GB" dirty="0">
              <a:solidFill>
                <a:schemeClr val="dk1"/>
              </a:solidFill>
              <a:latin typeface="Barlow Condensed Medium"/>
              <a:sym typeface="Barlow Condensed Medium"/>
            </a:endParaRPr>
          </a:p>
          <a:p>
            <a:pPr marL="285750" indent="-285750">
              <a:lnSpc>
                <a:spcPct val="90000"/>
              </a:lnSpc>
              <a:buClr>
                <a:schemeClr val="dk1"/>
              </a:buClr>
              <a:buSzPts val="3200"/>
              <a:buFont typeface="Wingdings" panose="05000000000000000000" pitchFamily="2" charset="2"/>
              <a:buChar char="ü"/>
            </a:pPr>
            <a:r>
              <a:rPr lang="en-GB" b="1" dirty="0"/>
              <a:t>Finance:</a:t>
            </a:r>
            <a:r>
              <a:rPr lang="en-GB" dirty="0"/>
              <a:t> Detecting fraudulent transactions by analysing patterns in transaction data. Models can classify transactions as legitimate or fraudulent, helping prevent financial crimes.</a:t>
            </a:r>
          </a:p>
          <a:p>
            <a:pPr marL="285750" indent="-285750">
              <a:lnSpc>
                <a:spcPct val="90000"/>
              </a:lnSpc>
              <a:buClr>
                <a:schemeClr val="dk1"/>
              </a:buClr>
              <a:buSzPts val="3200"/>
              <a:buFont typeface="Wingdings" panose="05000000000000000000" pitchFamily="2" charset="2"/>
              <a:buChar char="ü"/>
            </a:pPr>
            <a:endParaRPr lang="en-GB" dirty="0"/>
          </a:p>
          <a:p>
            <a:pPr marL="285750" indent="-285750">
              <a:lnSpc>
                <a:spcPct val="90000"/>
              </a:lnSpc>
              <a:buClr>
                <a:schemeClr val="dk1"/>
              </a:buClr>
              <a:buSzPts val="3200"/>
              <a:buFont typeface="Wingdings" panose="05000000000000000000" pitchFamily="2" charset="2"/>
              <a:buChar char="ü"/>
            </a:pPr>
            <a:r>
              <a:rPr lang="en-GB" b="1" dirty="0"/>
              <a:t>Marketing:</a:t>
            </a:r>
            <a:r>
              <a:rPr lang="en-GB" dirty="0"/>
              <a:t> Segmenting customers based on purchasing behaviour and targeting specific groups with personalized marketing strategies. For example, classifying customers as high-value or low-value can inform marketing </a:t>
            </a:r>
            <a:r>
              <a:rPr lang="en-GB" dirty="0" smtClean="0"/>
              <a:t>campaigns (RFM,CLTV)</a:t>
            </a:r>
            <a:endParaRPr lang="en-GB" dirty="0">
              <a:solidFill>
                <a:schemeClr val="dk1"/>
              </a:solidFill>
              <a:latin typeface="Barlow Condensed Medium"/>
              <a:sym typeface="Barlow Condense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50D07A0-CD3C-A9BC-08F7-40ED542709BF}"/>
              </a:ext>
            </a:extLst>
          </p:cNvPr>
          <p:cNvGrpSpPr/>
          <p:nvPr/>
        </p:nvGrpSpPr>
        <p:grpSpPr>
          <a:xfrm>
            <a:off x="914400" y="1464514"/>
            <a:ext cx="2471057" cy="4402885"/>
            <a:chOff x="1239047" y="1442744"/>
            <a:chExt cx="2471057" cy="4402885"/>
          </a:xfrm>
        </p:grpSpPr>
        <p:sp>
          <p:nvSpPr>
            <p:cNvPr id="20" name="Rectangle 19">
              <a:extLst>
                <a:ext uri="{FF2B5EF4-FFF2-40B4-BE49-F238E27FC236}">
                  <a16:creationId xmlns:a16="http://schemas.microsoft.com/office/drawing/2014/main" id="{B64C00C7-079F-37DA-BADF-772429016EF0}"/>
                </a:ext>
              </a:extLst>
            </p:cNvPr>
            <p:cNvSpPr/>
            <p:nvPr/>
          </p:nvSpPr>
          <p:spPr>
            <a:xfrm>
              <a:off x="1239047" y="1860545"/>
              <a:ext cx="2471057" cy="3985084"/>
            </a:xfrm>
            <a:prstGeom prst="rect">
              <a:avLst/>
            </a:prstGeom>
            <a:solidFill>
              <a:srgbClr val="F2F2F2"/>
            </a:solidFill>
            <a:ln w="76200">
              <a:solidFill>
                <a:schemeClr val="accent5"/>
              </a:solidFill>
            </a:ln>
            <a:effectLst>
              <a:outerShdw blurRad="50800" dist="38100" dir="10800000" algn="r" rotWithShape="0">
                <a:prstClr val="black">
                  <a:alpha val="40000"/>
                </a:prstClr>
              </a:outerShdw>
            </a:effectLst>
          </p:spPr>
          <p:txBody>
            <a:bodyPr wrap="square" tIns="252000">
              <a:noAutofit/>
            </a:bodyPr>
            <a:lstStyle/>
            <a:p>
              <a:pPr algn="ctr"/>
              <a:r>
                <a:rPr lang="en-GB" sz="1600" b="1" dirty="0">
                  <a:solidFill>
                    <a:schemeClr val="accent5"/>
                  </a:solidFill>
                </a:rPr>
                <a:t>Evaluation Metrics</a:t>
              </a:r>
            </a:p>
            <a:p>
              <a:pPr algn="ctr"/>
              <a:r>
                <a:rPr lang="en-GB" sz="1600" dirty="0">
                  <a:solidFill>
                    <a:schemeClr val="tx1"/>
                  </a:solidFill>
                </a:rPr>
                <a:t> Precision, Recall and </a:t>
              </a:r>
              <a:r>
                <a:rPr lang="en-GB" sz="1600" dirty="0"/>
                <a:t>F1-Score were used to evaluate the candidate models’ performance</a:t>
              </a:r>
              <a:endParaRPr lang="en-KE" sz="1600" dirty="0">
                <a:solidFill>
                  <a:schemeClr val="tx1"/>
                </a:solidFill>
              </a:endParaRPr>
            </a:p>
          </p:txBody>
        </p:sp>
        <p:sp>
          <p:nvSpPr>
            <p:cNvPr id="22" name="Clipboard2">
              <a:extLst>
                <a:ext uri="{FF2B5EF4-FFF2-40B4-BE49-F238E27FC236}">
                  <a16:creationId xmlns:a16="http://schemas.microsoft.com/office/drawing/2014/main" id="{9E76AA47-08FD-3EAF-B5F6-255E200A5B5C}"/>
                </a:ext>
              </a:extLst>
            </p:cNvPr>
            <p:cNvSpPr>
              <a:spLocks noChangeAspect="1" noEditPoints="1"/>
            </p:cNvSpPr>
            <p:nvPr>
              <p:custDataLst>
                <p:tags r:id="rId5"/>
              </p:custDataLst>
            </p:nvPr>
          </p:nvSpPr>
          <p:spPr bwMode="auto">
            <a:xfrm>
              <a:off x="1938033" y="1442744"/>
              <a:ext cx="980927" cy="417801"/>
            </a:xfrm>
            <a:custGeom>
              <a:avLst/>
              <a:gdLst>
                <a:gd name="T0" fmla="*/ 426 w 575"/>
                <a:gd name="T1" fmla="*/ 95 h 245"/>
                <a:gd name="T2" fmla="*/ 405 w 575"/>
                <a:gd name="T3" fmla="*/ 95 h 245"/>
                <a:gd name="T4" fmla="*/ 287 w 575"/>
                <a:gd name="T5" fmla="*/ 0 h 245"/>
                <a:gd name="T6" fmla="*/ 170 w 575"/>
                <a:gd name="T7" fmla="*/ 95 h 245"/>
                <a:gd name="T8" fmla="*/ 148 w 575"/>
                <a:gd name="T9" fmla="*/ 95 h 245"/>
                <a:gd name="T10" fmla="*/ 0 w 575"/>
                <a:gd name="T11" fmla="*/ 245 h 245"/>
                <a:gd name="T12" fmla="*/ 575 w 575"/>
                <a:gd name="T13" fmla="*/ 245 h 245"/>
                <a:gd name="T14" fmla="*/ 426 w 575"/>
                <a:gd name="T15" fmla="*/ 95 h 245"/>
                <a:gd name="T16" fmla="*/ 281 w 575"/>
                <a:gd name="T17" fmla="*/ 123 h 245"/>
                <a:gd name="T18" fmla="*/ 229 w 575"/>
                <a:gd name="T19" fmla="*/ 85 h 245"/>
                <a:gd name="T20" fmla="*/ 281 w 575"/>
                <a:gd name="T21" fmla="*/ 48 h 245"/>
                <a:gd name="T22" fmla="*/ 333 w 575"/>
                <a:gd name="T23" fmla="*/ 85 h 245"/>
                <a:gd name="T24" fmla="*/ 281 w 575"/>
                <a:gd name="T25" fmla="*/ 12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245">
                  <a:moveTo>
                    <a:pt x="426" y="95"/>
                  </a:moveTo>
                  <a:lnTo>
                    <a:pt x="405" y="95"/>
                  </a:lnTo>
                  <a:cubicBezTo>
                    <a:pt x="401" y="32"/>
                    <a:pt x="350" y="0"/>
                    <a:pt x="287" y="0"/>
                  </a:cubicBezTo>
                  <a:cubicBezTo>
                    <a:pt x="224" y="0"/>
                    <a:pt x="173" y="32"/>
                    <a:pt x="170" y="95"/>
                  </a:cubicBezTo>
                  <a:lnTo>
                    <a:pt x="148" y="95"/>
                  </a:lnTo>
                  <a:cubicBezTo>
                    <a:pt x="66" y="95"/>
                    <a:pt x="0" y="145"/>
                    <a:pt x="0" y="245"/>
                  </a:cubicBezTo>
                  <a:lnTo>
                    <a:pt x="575" y="245"/>
                  </a:lnTo>
                  <a:cubicBezTo>
                    <a:pt x="575" y="145"/>
                    <a:pt x="508" y="95"/>
                    <a:pt x="426" y="95"/>
                  </a:cubicBezTo>
                  <a:close/>
                  <a:moveTo>
                    <a:pt x="281" y="123"/>
                  </a:moveTo>
                  <a:cubicBezTo>
                    <a:pt x="252" y="123"/>
                    <a:pt x="229" y="106"/>
                    <a:pt x="229" y="85"/>
                  </a:cubicBezTo>
                  <a:cubicBezTo>
                    <a:pt x="229" y="64"/>
                    <a:pt x="252" y="48"/>
                    <a:pt x="281" y="48"/>
                  </a:cubicBezTo>
                  <a:cubicBezTo>
                    <a:pt x="309" y="48"/>
                    <a:pt x="333" y="64"/>
                    <a:pt x="333" y="85"/>
                  </a:cubicBezTo>
                  <a:cubicBezTo>
                    <a:pt x="333" y="106"/>
                    <a:pt x="309" y="123"/>
                    <a:pt x="281" y="123"/>
                  </a:cubicBezTo>
                  <a:close/>
                </a:path>
              </a:pathLst>
            </a:custGeom>
            <a:solidFill>
              <a:schemeClr val="tx1"/>
            </a:solidFill>
            <a:ln w="0">
              <a:noFill/>
              <a:prstDash val="solid"/>
              <a:round/>
              <a:headEnd/>
              <a:tailEnd/>
            </a:ln>
            <a:effectLst>
              <a:outerShdw blurRad="50800" dist="38100" dir="10800000" algn="r" rotWithShape="0">
                <a:prstClr val="black">
                  <a:alpha val="40000"/>
                </a:prstClr>
              </a:outerShdw>
            </a:effectLst>
          </p:spPr>
          <p:txBody>
            <a:bodyPr vert="horz" wrap="square" lIns="91440" tIns="252000" rIns="91440" bIns="45720" numCol="1" anchor="t" anchorCtr="0" compatLnSpc="1">
              <a:prstTxWarp prst="textNoShape">
                <a:avLst/>
              </a:prstTxWarp>
            </a:bodyPr>
            <a:lstStyle/>
            <a:p>
              <a:endParaRPr lang="en-KE" dirty="0"/>
            </a:p>
          </p:txBody>
        </p:sp>
      </p:grpSp>
      <p:grpSp>
        <p:nvGrpSpPr>
          <p:cNvPr id="24" name="Group 23">
            <a:extLst>
              <a:ext uri="{FF2B5EF4-FFF2-40B4-BE49-F238E27FC236}">
                <a16:creationId xmlns:a16="http://schemas.microsoft.com/office/drawing/2014/main" id="{4EF15D51-2AD2-6D9F-61FD-831571858390}"/>
              </a:ext>
            </a:extLst>
          </p:cNvPr>
          <p:cNvGrpSpPr/>
          <p:nvPr/>
        </p:nvGrpSpPr>
        <p:grpSpPr>
          <a:xfrm>
            <a:off x="3626634" y="1464514"/>
            <a:ext cx="2471057" cy="4402885"/>
            <a:chOff x="1239047" y="1442744"/>
            <a:chExt cx="2378899" cy="4017801"/>
          </a:xfrm>
        </p:grpSpPr>
        <p:sp>
          <p:nvSpPr>
            <p:cNvPr id="26" name="Rectangle 25">
              <a:extLst>
                <a:ext uri="{FF2B5EF4-FFF2-40B4-BE49-F238E27FC236}">
                  <a16:creationId xmlns:a16="http://schemas.microsoft.com/office/drawing/2014/main" id="{6DDF6495-6C13-991C-3400-F9794A8E48D9}"/>
                </a:ext>
              </a:extLst>
            </p:cNvPr>
            <p:cNvSpPr/>
            <p:nvPr/>
          </p:nvSpPr>
          <p:spPr>
            <a:xfrm>
              <a:off x="1239047" y="1860545"/>
              <a:ext cx="2378899" cy="3600000"/>
            </a:xfrm>
            <a:prstGeom prst="rect">
              <a:avLst/>
            </a:prstGeom>
            <a:solidFill>
              <a:srgbClr val="F2F2F2"/>
            </a:solidFill>
            <a:ln w="76200">
              <a:solidFill>
                <a:schemeClr val="accent6"/>
              </a:solidFill>
            </a:ln>
            <a:effectLst>
              <a:outerShdw blurRad="50800" dist="38100" dir="10800000" algn="r" rotWithShape="0">
                <a:prstClr val="black">
                  <a:alpha val="40000"/>
                </a:prstClr>
              </a:outerShdw>
            </a:effectLst>
          </p:spPr>
          <p:txBody>
            <a:bodyPr wrap="square" tIns="252000">
              <a:noAutofit/>
            </a:bodyPr>
            <a:lstStyle/>
            <a:p>
              <a:pPr algn="ctr"/>
              <a:r>
                <a:rPr lang="en-GB" sz="1600" b="1" dirty="0">
                  <a:solidFill>
                    <a:schemeClr val="accent6"/>
                  </a:solidFill>
                </a:rPr>
                <a:t>Candidate Models</a:t>
              </a:r>
              <a:endParaRPr lang="en-KE" sz="1600" b="1" dirty="0">
                <a:solidFill>
                  <a:schemeClr val="accent6"/>
                </a:solidFill>
              </a:endParaRPr>
            </a:p>
            <a:p>
              <a:pPr algn="ctr"/>
              <a:r>
                <a:rPr lang="en-GB" sz="1600" dirty="0">
                  <a:solidFill>
                    <a:schemeClr val="tx1"/>
                  </a:solidFill>
                </a:rPr>
                <a:t>Three </a:t>
              </a:r>
              <a:r>
                <a:rPr lang="en-GB" sz="1600" dirty="0"/>
                <a:t>m</a:t>
              </a:r>
              <a:r>
                <a:rPr lang="en-GB" sz="1600" dirty="0">
                  <a:solidFill>
                    <a:schemeClr val="tx1"/>
                  </a:solidFill>
                </a:rPr>
                <a:t>odels were selected : Random Forest, CatBoost</a:t>
              </a:r>
              <a:r>
                <a:rPr lang="en-GB" sz="1600" dirty="0"/>
                <a:t> and</a:t>
              </a:r>
              <a:r>
                <a:rPr lang="en-GB" sz="1600" dirty="0">
                  <a:solidFill>
                    <a:schemeClr val="tx1"/>
                  </a:solidFill>
                </a:rPr>
                <a:t> Multiclass Logistic Regression</a:t>
              </a:r>
              <a:endParaRPr lang="en-KE" sz="1600" dirty="0">
                <a:solidFill>
                  <a:schemeClr val="tx1"/>
                </a:solidFill>
              </a:endParaRPr>
            </a:p>
          </p:txBody>
        </p:sp>
        <p:sp>
          <p:nvSpPr>
            <p:cNvPr id="28" name="Clipboard2">
              <a:extLst>
                <a:ext uri="{FF2B5EF4-FFF2-40B4-BE49-F238E27FC236}">
                  <a16:creationId xmlns:a16="http://schemas.microsoft.com/office/drawing/2014/main" id="{0EC57BA8-3FEF-5636-6DE7-73F852D4D0F8}"/>
                </a:ext>
              </a:extLst>
            </p:cNvPr>
            <p:cNvSpPr>
              <a:spLocks noChangeAspect="1" noEditPoints="1"/>
            </p:cNvSpPr>
            <p:nvPr>
              <p:custDataLst>
                <p:tags r:id="rId4"/>
              </p:custDataLst>
            </p:nvPr>
          </p:nvSpPr>
          <p:spPr bwMode="auto">
            <a:xfrm>
              <a:off x="1938033" y="1442744"/>
              <a:ext cx="980927" cy="417801"/>
            </a:xfrm>
            <a:custGeom>
              <a:avLst/>
              <a:gdLst>
                <a:gd name="T0" fmla="*/ 426 w 575"/>
                <a:gd name="T1" fmla="*/ 95 h 245"/>
                <a:gd name="T2" fmla="*/ 405 w 575"/>
                <a:gd name="T3" fmla="*/ 95 h 245"/>
                <a:gd name="T4" fmla="*/ 287 w 575"/>
                <a:gd name="T5" fmla="*/ 0 h 245"/>
                <a:gd name="T6" fmla="*/ 170 w 575"/>
                <a:gd name="T7" fmla="*/ 95 h 245"/>
                <a:gd name="T8" fmla="*/ 148 w 575"/>
                <a:gd name="T9" fmla="*/ 95 h 245"/>
                <a:gd name="T10" fmla="*/ 0 w 575"/>
                <a:gd name="T11" fmla="*/ 245 h 245"/>
                <a:gd name="T12" fmla="*/ 575 w 575"/>
                <a:gd name="T13" fmla="*/ 245 h 245"/>
                <a:gd name="T14" fmla="*/ 426 w 575"/>
                <a:gd name="T15" fmla="*/ 95 h 245"/>
                <a:gd name="T16" fmla="*/ 281 w 575"/>
                <a:gd name="T17" fmla="*/ 123 h 245"/>
                <a:gd name="T18" fmla="*/ 229 w 575"/>
                <a:gd name="T19" fmla="*/ 85 h 245"/>
                <a:gd name="T20" fmla="*/ 281 w 575"/>
                <a:gd name="T21" fmla="*/ 48 h 245"/>
                <a:gd name="T22" fmla="*/ 333 w 575"/>
                <a:gd name="T23" fmla="*/ 85 h 245"/>
                <a:gd name="T24" fmla="*/ 281 w 575"/>
                <a:gd name="T25" fmla="*/ 12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245">
                  <a:moveTo>
                    <a:pt x="426" y="95"/>
                  </a:moveTo>
                  <a:lnTo>
                    <a:pt x="405" y="95"/>
                  </a:lnTo>
                  <a:cubicBezTo>
                    <a:pt x="401" y="32"/>
                    <a:pt x="350" y="0"/>
                    <a:pt x="287" y="0"/>
                  </a:cubicBezTo>
                  <a:cubicBezTo>
                    <a:pt x="224" y="0"/>
                    <a:pt x="173" y="32"/>
                    <a:pt x="170" y="95"/>
                  </a:cubicBezTo>
                  <a:lnTo>
                    <a:pt x="148" y="95"/>
                  </a:lnTo>
                  <a:cubicBezTo>
                    <a:pt x="66" y="95"/>
                    <a:pt x="0" y="145"/>
                    <a:pt x="0" y="245"/>
                  </a:cubicBezTo>
                  <a:lnTo>
                    <a:pt x="575" y="245"/>
                  </a:lnTo>
                  <a:cubicBezTo>
                    <a:pt x="575" y="145"/>
                    <a:pt x="508" y="95"/>
                    <a:pt x="426" y="95"/>
                  </a:cubicBezTo>
                  <a:close/>
                  <a:moveTo>
                    <a:pt x="281" y="123"/>
                  </a:moveTo>
                  <a:cubicBezTo>
                    <a:pt x="252" y="123"/>
                    <a:pt x="229" y="106"/>
                    <a:pt x="229" y="85"/>
                  </a:cubicBezTo>
                  <a:cubicBezTo>
                    <a:pt x="229" y="64"/>
                    <a:pt x="252" y="48"/>
                    <a:pt x="281" y="48"/>
                  </a:cubicBezTo>
                  <a:cubicBezTo>
                    <a:pt x="309" y="48"/>
                    <a:pt x="333" y="64"/>
                    <a:pt x="333" y="85"/>
                  </a:cubicBezTo>
                  <a:cubicBezTo>
                    <a:pt x="333" y="106"/>
                    <a:pt x="309" y="123"/>
                    <a:pt x="281" y="123"/>
                  </a:cubicBezTo>
                  <a:close/>
                </a:path>
              </a:pathLst>
            </a:custGeom>
            <a:solidFill>
              <a:schemeClr val="tx1"/>
            </a:solidFill>
            <a:ln w="0">
              <a:solidFill>
                <a:schemeClr val="accent6"/>
              </a:solidFill>
              <a:prstDash val="solid"/>
              <a:round/>
              <a:headEnd/>
              <a:tailEnd/>
            </a:ln>
            <a:effectLst>
              <a:outerShdw blurRad="50800" dist="38100" dir="10800000" algn="r" rotWithShape="0">
                <a:prstClr val="black">
                  <a:alpha val="40000"/>
                </a:prstClr>
              </a:outerShdw>
            </a:effectLst>
          </p:spPr>
          <p:txBody>
            <a:bodyPr vert="horz" wrap="square" lIns="91440" tIns="252000" rIns="91440" bIns="45720" numCol="1" anchor="t" anchorCtr="0" compatLnSpc="1">
              <a:prstTxWarp prst="textNoShape">
                <a:avLst/>
              </a:prstTxWarp>
            </a:bodyPr>
            <a:lstStyle/>
            <a:p>
              <a:endParaRPr lang="en-KE" dirty="0"/>
            </a:p>
          </p:txBody>
        </p:sp>
      </p:grpSp>
      <p:grpSp>
        <p:nvGrpSpPr>
          <p:cNvPr id="29" name="Group 28">
            <a:extLst>
              <a:ext uri="{FF2B5EF4-FFF2-40B4-BE49-F238E27FC236}">
                <a16:creationId xmlns:a16="http://schemas.microsoft.com/office/drawing/2014/main" id="{E0785C39-A64E-2726-675F-DED9D2778535}"/>
              </a:ext>
            </a:extLst>
          </p:cNvPr>
          <p:cNvGrpSpPr/>
          <p:nvPr/>
        </p:nvGrpSpPr>
        <p:grpSpPr>
          <a:xfrm>
            <a:off x="6338868" y="1464514"/>
            <a:ext cx="2471057" cy="4402885"/>
            <a:chOff x="1239047" y="1442744"/>
            <a:chExt cx="2378899" cy="4017801"/>
          </a:xfrm>
        </p:grpSpPr>
        <p:sp>
          <p:nvSpPr>
            <p:cNvPr id="31" name="Rectangle 30">
              <a:extLst>
                <a:ext uri="{FF2B5EF4-FFF2-40B4-BE49-F238E27FC236}">
                  <a16:creationId xmlns:a16="http://schemas.microsoft.com/office/drawing/2014/main" id="{A8B65C56-AF65-9A17-8281-F84ACFDAA35A}"/>
                </a:ext>
              </a:extLst>
            </p:cNvPr>
            <p:cNvSpPr/>
            <p:nvPr/>
          </p:nvSpPr>
          <p:spPr>
            <a:xfrm>
              <a:off x="1239047" y="1860545"/>
              <a:ext cx="2378899" cy="3600000"/>
            </a:xfrm>
            <a:prstGeom prst="rect">
              <a:avLst/>
            </a:prstGeom>
            <a:solidFill>
              <a:srgbClr val="F2F2F2"/>
            </a:solidFill>
            <a:ln w="76200">
              <a:solidFill>
                <a:schemeClr val="accent3"/>
              </a:solidFill>
            </a:ln>
            <a:effectLst>
              <a:outerShdw blurRad="50800" dist="38100" dir="10800000" algn="r" rotWithShape="0">
                <a:prstClr val="black">
                  <a:alpha val="40000"/>
                </a:prstClr>
              </a:outerShdw>
            </a:effectLst>
          </p:spPr>
          <p:txBody>
            <a:bodyPr wrap="square" tIns="252000">
              <a:noAutofit/>
            </a:bodyPr>
            <a:lstStyle/>
            <a:p>
              <a:pPr algn="ctr"/>
              <a:r>
                <a:rPr lang="en-GB" sz="1600" b="1" dirty="0">
                  <a:solidFill>
                    <a:schemeClr val="accent3"/>
                  </a:solidFill>
                </a:rPr>
                <a:t>Model Optimization</a:t>
              </a:r>
              <a:endParaRPr lang="en-KE" sz="1600" b="1" dirty="0">
                <a:solidFill>
                  <a:schemeClr val="accent3"/>
                </a:solidFill>
              </a:endParaRPr>
            </a:p>
            <a:p>
              <a:pPr algn="ctr"/>
              <a:endParaRPr lang="en-KE" sz="1600" dirty="0">
                <a:solidFill>
                  <a:srgbClr val="7F7F7F"/>
                </a:solidFill>
              </a:endParaRPr>
            </a:p>
            <a:p>
              <a:pPr marL="342900" indent="-342900" algn="ctr">
                <a:buAutoNum type="arabicPeriod"/>
              </a:pPr>
              <a:r>
                <a:rPr lang="en-GB" sz="1600" dirty="0">
                  <a:solidFill>
                    <a:schemeClr val="tx1"/>
                  </a:solidFill>
                </a:rPr>
                <a:t>Feature Engineering</a:t>
              </a:r>
            </a:p>
            <a:p>
              <a:pPr marL="342900" indent="-342900" algn="ctr">
                <a:buAutoNum type="arabicPeriod"/>
              </a:pPr>
              <a:r>
                <a:rPr lang="en-GB" sz="1600" dirty="0"/>
                <a:t>SMOTE Analysis</a:t>
              </a:r>
            </a:p>
            <a:p>
              <a:pPr marL="342900" indent="-342900" algn="ctr">
                <a:buAutoNum type="arabicPeriod"/>
              </a:pPr>
              <a:r>
                <a:rPr lang="en-GB" sz="1600" dirty="0"/>
                <a:t>Hyperparameter Tuning</a:t>
              </a:r>
              <a:endParaRPr lang="en-KE" sz="1600" dirty="0"/>
            </a:p>
          </p:txBody>
        </p:sp>
        <p:sp>
          <p:nvSpPr>
            <p:cNvPr id="32" name="Clipboard2">
              <a:extLst>
                <a:ext uri="{FF2B5EF4-FFF2-40B4-BE49-F238E27FC236}">
                  <a16:creationId xmlns:a16="http://schemas.microsoft.com/office/drawing/2014/main" id="{27E8804E-2021-BE28-C992-8DD1832A216D}"/>
                </a:ext>
              </a:extLst>
            </p:cNvPr>
            <p:cNvSpPr>
              <a:spLocks noChangeAspect="1" noEditPoints="1"/>
            </p:cNvSpPr>
            <p:nvPr>
              <p:custDataLst>
                <p:tags r:id="rId3"/>
              </p:custDataLst>
            </p:nvPr>
          </p:nvSpPr>
          <p:spPr bwMode="auto">
            <a:xfrm>
              <a:off x="1938033" y="1442744"/>
              <a:ext cx="980927" cy="417801"/>
            </a:xfrm>
            <a:custGeom>
              <a:avLst/>
              <a:gdLst>
                <a:gd name="T0" fmla="*/ 426 w 575"/>
                <a:gd name="T1" fmla="*/ 95 h 245"/>
                <a:gd name="T2" fmla="*/ 405 w 575"/>
                <a:gd name="T3" fmla="*/ 95 h 245"/>
                <a:gd name="T4" fmla="*/ 287 w 575"/>
                <a:gd name="T5" fmla="*/ 0 h 245"/>
                <a:gd name="T6" fmla="*/ 170 w 575"/>
                <a:gd name="T7" fmla="*/ 95 h 245"/>
                <a:gd name="T8" fmla="*/ 148 w 575"/>
                <a:gd name="T9" fmla="*/ 95 h 245"/>
                <a:gd name="T10" fmla="*/ 0 w 575"/>
                <a:gd name="T11" fmla="*/ 245 h 245"/>
                <a:gd name="T12" fmla="*/ 575 w 575"/>
                <a:gd name="T13" fmla="*/ 245 h 245"/>
                <a:gd name="T14" fmla="*/ 426 w 575"/>
                <a:gd name="T15" fmla="*/ 95 h 245"/>
                <a:gd name="T16" fmla="*/ 281 w 575"/>
                <a:gd name="T17" fmla="*/ 123 h 245"/>
                <a:gd name="T18" fmla="*/ 229 w 575"/>
                <a:gd name="T19" fmla="*/ 85 h 245"/>
                <a:gd name="T20" fmla="*/ 281 w 575"/>
                <a:gd name="T21" fmla="*/ 48 h 245"/>
                <a:gd name="T22" fmla="*/ 333 w 575"/>
                <a:gd name="T23" fmla="*/ 85 h 245"/>
                <a:gd name="T24" fmla="*/ 281 w 575"/>
                <a:gd name="T25" fmla="*/ 12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245">
                  <a:moveTo>
                    <a:pt x="426" y="95"/>
                  </a:moveTo>
                  <a:lnTo>
                    <a:pt x="405" y="95"/>
                  </a:lnTo>
                  <a:cubicBezTo>
                    <a:pt x="401" y="32"/>
                    <a:pt x="350" y="0"/>
                    <a:pt x="287" y="0"/>
                  </a:cubicBezTo>
                  <a:cubicBezTo>
                    <a:pt x="224" y="0"/>
                    <a:pt x="173" y="32"/>
                    <a:pt x="170" y="95"/>
                  </a:cubicBezTo>
                  <a:lnTo>
                    <a:pt x="148" y="95"/>
                  </a:lnTo>
                  <a:cubicBezTo>
                    <a:pt x="66" y="95"/>
                    <a:pt x="0" y="145"/>
                    <a:pt x="0" y="245"/>
                  </a:cubicBezTo>
                  <a:lnTo>
                    <a:pt x="575" y="245"/>
                  </a:lnTo>
                  <a:cubicBezTo>
                    <a:pt x="575" y="145"/>
                    <a:pt x="508" y="95"/>
                    <a:pt x="426" y="95"/>
                  </a:cubicBezTo>
                  <a:close/>
                  <a:moveTo>
                    <a:pt x="281" y="123"/>
                  </a:moveTo>
                  <a:cubicBezTo>
                    <a:pt x="252" y="123"/>
                    <a:pt x="229" y="106"/>
                    <a:pt x="229" y="85"/>
                  </a:cubicBezTo>
                  <a:cubicBezTo>
                    <a:pt x="229" y="64"/>
                    <a:pt x="252" y="48"/>
                    <a:pt x="281" y="48"/>
                  </a:cubicBezTo>
                  <a:cubicBezTo>
                    <a:pt x="309" y="48"/>
                    <a:pt x="333" y="64"/>
                    <a:pt x="333" y="85"/>
                  </a:cubicBezTo>
                  <a:cubicBezTo>
                    <a:pt x="333" y="106"/>
                    <a:pt x="309" y="123"/>
                    <a:pt x="281" y="123"/>
                  </a:cubicBezTo>
                  <a:close/>
                </a:path>
              </a:pathLst>
            </a:custGeom>
            <a:solidFill>
              <a:schemeClr val="tx1"/>
            </a:solidFill>
            <a:ln w="0">
              <a:noFill/>
              <a:prstDash val="solid"/>
              <a:round/>
              <a:headEnd/>
              <a:tailEnd/>
            </a:ln>
            <a:effectLst>
              <a:outerShdw blurRad="50800" dist="38100" dir="10800000" algn="r" rotWithShape="0">
                <a:prstClr val="black">
                  <a:alpha val="40000"/>
                </a:prstClr>
              </a:outerShdw>
            </a:effectLst>
          </p:spPr>
          <p:txBody>
            <a:bodyPr vert="horz" wrap="square" lIns="91440" tIns="252000" rIns="91440" bIns="45720" numCol="1" anchor="t" anchorCtr="0" compatLnSpc="1">
              <a:prstTxWarp prst="textNoShape">
                <a:avLst/>
              </a:prstTxWarp>
            </a:bodyPr>
            <a:lstStyle/>
            <a:p>
              <a:endParaRPr lang="en-KE" dirty="0"/>
            </a:p>
          </p:txBody>
        </p:sp>
      </p:grpSp>
      <p:grpSp>
        <p:nvGrpSpPr>
          <p:cNvPr id="33" name="Group 32">
            <a:extLst>
              <a:ext uri="{FF2B5EF4-FFF2-40B4-BE49-F238E27FC236}">
                <a16:creationId xmlns:a16="http://schemas.microsoft.com/office/drawing/2014/main" id="{05D8A824-F229-C329-7BD1-C5FFFECC321D}"/>
              </a:ext>
            </a:extLst>
          </p:cNvPr>
          <p:cNvGrpSpPr/>
          <p:nvPr/>
        </p:nvGrpSpPr>
        <p:grpSpPr>
          <a:xfrm>
            <a:off x="9051102" y="1464514"/>
            <a:ext cx="2574841" cy="4330124"/>
            <a:chOff x="1239047" y="1442744"/>
            <a:chExt cx="2378899" cy="4017801"/>
          </a:xfrm>
        </p:grpSpPr>
        <p:sp>
          <p:nvSpPr>
            <p:cNvPr id="34" name="Rectangle 33">
              <a:extLst>
                <a:ext uri="{FF2B5EF4-FFF2-40B4-BE49-F238E27FC236}">
                  <a16:creationId xmlns:a16="http://schemas.microsoft.com/office/drawing/2014/main" id="{F6257C5C-007C-1768-4FCF-4F87B5B8DD82}"/>
                </a:ext>
              </a:extLst>
            </p:cNvPr>
            <p:cNvSpPr/>
            <p:nvPr/>
          </p:nvSpPr>
          <p:spPr>
            <a:xfrm>
              <a:off x="1239047" y="1860545"/>
              <a:ext cx="2378899" cy="3600000"/>
            </a:xfrm>
            <a:prstGeom prst="rect">
              <a:avLst/>
            </a:prstGeom>
            <a:solidFill>
              <a:srgbClr val="F2F2F2"/>
            </a:solidFill>
            <a:ln w="76200">
              <a:solidFill>
                <a:schemeClr val="accent4"/>
              </a:solidFill>
            </a:ln>
            <a:effectLst>
              <a:outerShdw blurRad="50800" dist="38100" dir="10800000" algn="r" rotWithShape="0">
                <a:prstClr val="black">
                  <a:alpha val="40000"/>
                </a:prstClr>
              </a:outerShdw>
            </a:effectLst>
          </p:spPr>
          <p:txBody>
            <a:bodyPr wrap="square" tIns="252000">
              <a:noAutofit/>
            </a:bodyPr>
            <a:lstStyle/>
            <a:p>
              <a:pPr algn="ctr"/>
              <a:r>
                <a:rPr lang="en-GB" sz="1600" b="1" dirty="0">
                  <a:solidFill>
                    <a:schemeClr val="accent4"/>
                  </a:solidFill>
                </a:rPr>
                <a:t>Final Model</a:t>
              </a:r>
              <a:endParaRPr lang="en-KE" sz="1600" b="1" dirty="0">
                <a:solidFill>
                  <a:schemeClr val="accent4"/>
                </a:solidFill>
              </a:endParaRPr>
            </a:p>
            <a:p>
              <a:pPr algn="ctr"/>
              <a:endParaRPr lang="en-KE" sz="1600" dirty="0">
                <a:solidFill>
                  <a:srgbClr val="7F7F7F"/>
                </a:solidFill>
              </a:endParaRPr>
            </a:p>
            <a:p>
              <a:pPr algn="ctr"/>
              <a:r>
                <a:rPr lang="en-GB" sz="1600" dirty="0">
                  <a:solidFill>
                    <a:schemeClr val="tx1"/>
                  </a:solidFill>
                </a:rPr>
                <a:t>Random Forest and CatBoost were selected</a:t>
              </a:r>
              <a:r>
                <a:rPr lang="en-GB" sz="1600" dirty="0"/>
                <a:t> since they had</a:t>
              </a:r>
              <a:r>
                <a:rPr lang="en-GB" sz="1600" dirty="0">
                  <a:solidFill>
                    <a:schemeClr val="tx1"/>
                  </a:solidFill>
                </a:rPr>
                <a:t> a tie in performance based on the selected evaluation metrics.</a:t>
              </a:r>
              <a:endParaRPr lang="en-KE" sz="1600" dirty="0">
                <a:solidFill>
                  <a:schemeClr val="tx1"/>
                </a:solidFill>
              </a:endParaRPr>
            </a:p>
          </p:txBody>
        </p:sp>
        <p:sp>
          <p:nvSpPr>
            <p:cNvPr id="35" name="Clipboard2">
              <a:extLst>
                <a:ext uri="{FF2B5EF4-FFF2-40B4-BE49-F238E27FC236}">
                  <a16:creationId xmlns:a16="http://schemas.microsoft.com/office/drawing/2014/main" id="{5E05AD61-55C9-E60F-9056-B0C6D355B0DB}"/>
                </a:ext>
              </a:extLst>
            </p:cNvPr>
            <p:cNvSpPr>
              <a:spLocks noChangeAspect="1" noEditPoints="1"/>
            </p:cNvSpPr>
            <p:nvPr>
              <p:custDataLst>
                <p:tags r:id="rId2"/>
              </p:custDataLst>
            </p:nvPr>
          </p:nvSpPr>
          <p:spPr bwMode="auto">
            <a:xfrm>
              <a:off x="1938033" y="1442744"/>
              <a:ext cx="980927" cy="417801"/>
            </a:xfrm>
            <a:custGeom>
              <a:avLst/>
              <a:gdLst>
                <a:gd name="T0" fmla="*/ 426 w 575"/>
                <a:gd name="T1" fmla="*/ 95 h 245"/>
                <a:gd name="T2" fmla="*/ 405 w 575"/>
                <a:gd name="T3" fmla="*/ 95 h 245"/>
                <a:gd name="T4" fmla="*/ 287 w 575"/>
                <a:gd name="T5" fmla="*/ 0 h 245"/>
                <a:gd name="T6" fmla="*/ 170 w 575"/>
                <a:gd name="T7" fmla="*/ 95 h 245"/>
                <a:gd name="T8" fmla="*/ 148 w 575"/>
                <a:gd name="T9" fmla="*/ 95 h 245"/>
                <a:gd name="T10" fmla="*/ 0 w 575"/>
                <a:gd name="T11" fmla="*/ 245 h 245"/>
                <a:gd name="T12" fmla="*/ 575 w 575"/>
                <a:gd name="T13" fmla="*/ 245 h 245"/>
                <a:gd name="T14" fmla="*/ 426 w 575"/>
                <a:gd name="T15" fmla="*/ 95 h 245"/>
                <a:gd name="T16" fmla="*/ 281 w 575"/>
                <a:gd name="T17" fmla="*/ 123 h 245"/>
                <a:gd name="T18" fmla="*/ 229 w 575"/>
                <a:gd name="T19" fmla="*/ 85 h 245"/>
                <a:gd name="T20" fmla="*/ 281 w 575"/>
                <a:gd name="T21" fmla="*/ 48 h 245"/>
                <a:gd name="T22" fmla="*/ 333 w 575"/>
                <a:gd name="T23" fmla="*/ 85 h 245"/>
                <a:gd name="T24" fmla="*/ 281 w 575"/>
                <a:gd name="T25" fmla="*/ 12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245">
                  <a:moveTo>
                    <a:pt x="426" y="95"/>
                  </a:moveTo>
                  <a:lnTo>
                    <a:pt x="405" y="95"/>
                  </a:lnTo>
                  <a:cubicBezTo>
                    <a:pt x="401" y="32"/>
                    <a:pt x="350" y="0"/>
                    <a:pt x="287" y="0"/>
                  </a:cubicBezTo>
                  <a:cubicBezTo>
                    <a:pt x="224" y="0"/>
                    <a:pt x="173" y="32"/>
                    <a:pt x="170" y="95"/>
                  </a:cubicBezTo>
                  <a:lnTo>
                    <a:pt x="148" y="95"/>
                  </a:lnTo>
                  <a:cubicBezTo>
                    <a:pt x="66" y="95"/>
                    <a:pt x="0" y="145"/>
                    <a:pt x="0" y="245"/>
                  </a:cubicBezTo>
                  <a:lnTo>
                    <a:pt x="575" y="245"/>
                  </a:lnTo>
                  <a:cubicBezTo>
                    <a:pt x="575" y="145"/>
                    <a:pt x="508" y="95"/>
                    <a:pt x="426" y="95"/>
                  </a:cubicBezTo>
                  <a:close/>
                  <a:moveTo>
                    <a:pt x="281" y="123"/>
                  </a:moveTo>
                  <a:cubicBezTo>
                    <a:pt x="252" y="123"/>
                    <a:pt x="229" y="106"/>
                    <a:pt x="229" y="85"/>
                  </a:cubicBezTo>
                  <a:cubicBezTo>
                    <a:pt x="229" y="64"/>
                    <a:pt x="252" y="48"/>
                    <a:pt x="281" y="48"/>
                  </a:cubicBezTo>
                  <a:cubicBezTo>
                    <a:pt x="309" y="48"/>
                    <a:pt x="333" y="64"/>
                    <a:pt x="333" y="85"/>
                  </a:cubicBezTo>
                  <a:cubicBezTo>
                    <a:pt x="333" y="106"/>
                    <a:pt x="309" y="123"/>
                    <a:pt x="281" y="123"/>
                  </a:cubicBezTo>
                  <a:close/>
                </a:path>
              </a:pathLst>
            </a:custGeom>
            <a:solidFill>
              <a:schemeClr val="tx1"/>
            </a:solidFill>
            <a:ln w="0">
              <a:noFill/>
              <a:prstDash val="solid"/>
              <a:round/>
              <a:headEnd/>
              <a:tailEnd/>
            </a:ln>
            <a:effectLst>
              <a:outerShdw blurRad="50800" dist="38100" dir="10800000" algn="r" rotWithShape="0">
                <a:prstClr val="black">
                  <a:alpha val="40000"/>
                </a:prstClr>
              </a:outerShdw>
            </a:effectLst>
          </p:spPr>
          <p:txBody>
            <a:bodyPr vert="horz" wrap="square" lIns="91440" tIns="252000" rIns="91440" bIns="45720" numCol="1" anchor="t" anchorCtr="0" compatLnSpc="1">
              <a:prstTxWarp prst="textNoShape">
                <a:avLst/>
              </a:prstTxWarp>
            </a:bodyPr>
            <a:lstStyle/>
            <a:p>
              <a:endParaRPr lang="en-KE" dirty="0"/>
            </a:p>
          </p:txBody>
        </p:sp>
      </p:grpSp>
      <p:sp>
        <p:nvSpPr>
          <p:cNvPr id="23" name="Title 13">
            <a:extLst>
              <a:ext uri="{FF2B5EF4-FFF2-40B4-BE49-F238E27FC236}">
                <a16:creationId xmlns:a16="http://schemas.microsoft.com/office/drawing/2014/main" id="{D3673FC8-EE7F-4D0D-8A28-E3361ABC37AE}"/>
              </a:ext>
            </a:extLst>
          </p:cNvPr>
          <p:cNvSpPr>
            <a:spLocks noGrp="1"/>
          </p:cNvSpPr>
          <p:nvPr>
            <p:ph type="title"/>
          </p:nvPr>
        </p:nvSpPr>
        <p:spPr>
          <a:xfrm>
            <a:off x="518217" y="149222"/>
            <a:ext cx="11107726" cy="1181146"/>
          </a:xfrm>
        </p:spPr>
        <p:txBody>
          <a:bodyPr/>
          <a:lstStyle/>
          <a:p>
            <a:r>
              <a:rPr lang="en-US" dirty="0"/>
              <a:t>Models</a:t>
            </a:r>
          </a:p>
        </p:txBody>
      </p:sp>
      <p:pic>
        <p:nvPicPr>
          <p:cNvPr id="2" name="Google Shape;173;g28d02c729e4_3_679">
            <a:extLst>
              <a:ext uri="{FF2B5EF4-FFF2-40B4-BE49-F238E27FC236}">
                <a16:creationId xmlns:a16="http://schemas.microsoft.com/office/drawing/2014/main" id="{4B099EF6-032D-667B-A29D-F449D85E39FE}"/>
              </a:ext>
            </a:extLst>
          </p:cNvPr>
          <p:cNvPicPr preferRelativeResize="0"/>
          <p:nvPr/>
        </p:nvPicPr>
        <p:blipFill>
          <a:blip r:embed="rId8">
            <a:alphaModFix/>
          </a:blip>
          <a:stretch>
            <a:fillRect/>
          </a:stretch>
        </p:blipFill>
        <p:spPr>
          <a:xfrm>
            <a:off x="10937180" y="54984"/>
            <a:ext cx="1377525" cy="1409530"/>
          </a:xfrm>
          <a:prstGeom prst="rect">
            <a:avLst/>
          </a:prstGeom>
          <a:noFill/>
          <a:ln>
            <a:noFill/>
          </a:ln>
        </p:spPr>
      </p:pic>
    </p:spTree>
    <p:custDataLst>
      <p:tags r:id="rId1"/>
    </p:custDataLst>
    <p:extLst>
      <p:ext uri="{BB962C8B-B14F-4D97-AF65-F5344CB8AC3E}">
        <p14:creationId xmlns:p14="http://schemas.microsoft.com/office/powerpoint/2010/main" val="693739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entagon 29"/>
          <p:cNvSpPr/>
          <p:nvPr/>
        </p:nvSpPr>
        <p:spPr>
          <a:xfrm>
            <a:off x="4484462" y="1865013"/>
            <a:ext cx="2215084" cy="1149143"/>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cxnSp>
        <p:nvCxnSpPr>
          <p:cNvPr id="14" name="Straight Connector 13"/>
          <p:cNvCxnSpPr/>
          <p:nvPr/>
        </p:nvCxnSpPr>
        <p:spPr>
          <a:xfrm flipH="1">
            <a:off x="4484462" y="1868648"/>
            <a:ext cx="0" cy="3701547"/>
          </a:xfrm>
          <a:prstGeom prst="line">
            <a:avLst/>
          </a:prstGeom>
          <a:ln w="38100">
            <a:solidFill>
              <a:srgbClr val="A6A6A6"/>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28093" y="3460416"/>
            <a:ext cx="3502631" cy="2800767"/>
          </a:xfrm>
          <a:prstGeom prst="rect">
            <a:avLst/>
          </a:prstGeom>
          <a:noFill/>
        </p:spPr>
        <p:txBody>
          <a:bodyPr wrap="square" rtlCol="0">
            <a:spAutoFit/>
          </a:bodyPr>
          <a:lstStyle/>
          <a:p>
            <a:pPr lvl="0" algn="ctr">
              <a:defRPr/>
            </a:pPr>
            <a:r>
              <a:rPr kumimoji="0" lang="en-GB" sz="1600" b="1" i="0" u="none" strike="noStrike" kern="0" cap="none" spc="0" normalizeH="0" baseline="0" noProof="0" dirty="0">
                <a:ln>
                  <a:noFill/>
                </a:ln>
                <a:effectLst/>
                <a:uLnTx/>
                <a:uFillTx/>
              </a:rPr>
              <a:t>Model Performance: </a:t>
            </a:r>
            <a:r>
              <a:rPr kumimoji="0" lang="en-GB" sz="1600" b="0" i="0" u="none" strike="noStrike" kern="0" cap="none" spc="0" normalizeH="0" baseline="0" noProof="0" dirty="0">
                <a:ln>
                  <a:noFill/>
                </a:ln>
                <a:effectLst/>
                <a:uLnTx/>
                <a:uFillTx/>
              </a:rPr>
              <a:t>After thorough evaluation and hyperparameter tuning, the analysis found </a:t>
            </a:r>
            <a:r>
              <a:rPr kumimoji="0" lang="en-GB" sz="1600" b="1" i="0" u="none" strike="noStrike" kern="0" cap="none" spc="0" normalizeH="0" baseline="0" noProof="0" dirty="0">
                <a:ln>
                  <a:noFill/>
                </a:ln>
                <a:effectLst/>
                <a:uLnTx/>
                <a:uFillTx/>
              </a:rPr>
              <a:t>CatBoost</a:t>
            </a:r>
            <a:r>
              <a:rPr kumimoji="0" lang="en-GB" sz="1600" b="0" i="0" u="none" strike="noStrike" kern="0" cap="none" spc="0" normalizeH="0" baseline="0" noProof="0" dirty="0">
                <a:ln>
                  <a:noFill/>
                </a:ln>
                <a:effectLst/>
                <a:uLnTx/>
                <a:uFillTx/>
              </a:rPr>
              <a:t> and </a:t>
            </a:r>
            <a:r>
              <a:rPr kumimoji="0" lang="en-GB" sz="1600" b="1" i="0" u="none" strike="noStrike" kern="0" cap="none" spc="0" normalizeH="0" baseline="0" noProof="0" dirty="0">
                <a:ln>
                  <a:noFill/>
                </a:ln>
                <a:effectLst/>
                <a:uLnTx/>
                <a:uFillTx/>
              </a:rPr>
              <a:t>Random Forest </a:t>
            </a:r>
            <a:r>
              <a:rPr kumimoji="0" lang="en-GB" sz="1600" b="0" i="0" u="none" strike="noStrike" kern="0" cap="none" spc="0" normalizeH="0" baseline="0" noProof="0" dirty="0">
                <a:ln>
                  <a:noFill/>
                </a:ln>
                <a:effectLst/>
                <a:uLnTx/>
                <a:uFillTx/>
              </a:rPr>
              <a:t>as </a:t>
            </a:r>
            <a:r>
              <a:rPr lang="en-GB" sz="1600" kern="0" dirty="0"/>
              <a:t>the best performing models for</a:t>
            </a:r>
            <a:r>
              <a:rPr kumimoji="0" lang="en-GB" sz="1600" b="0" i="0" u="none" strike="noStrike" kern="0" cap="none" spc="0" normalizeH="0" baseline="0" noProof="0" dirty="0">
                <a:ln>
                  <a:noFill/>
                </a:ln>
                <a:effectLst/>
                <a:uLnTx/>
                <a:uFillTx/>
              </a:rPr>
              <a:t> predicting foetal health, achieving an impressive F1-score of 95%. These models provide reliable predictions and can serve as valuable tools for healthcare professionals in assessing foetal health and making informed decisions.</a:t>
            </a:r>
            <a:endParaRPr lang="en-GB" sz="1600" kern="0" dirty="0"/>
          </a:p>
        </p:txBody>
      </p:sp>
      <p:sp>
        <p:nvSpPr>
          <p:cNvPr id="28" name="Pentagon 27"/>
          <p:cNvSpPr/>
          <p:nvPr/>
        </p:nvSpPr>
        <p:spPr>
          <a:xfrm>
            <a:off x="838200" y="1868647"/>
            <a:ext cx="2215084" cy="1149143"/>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sp>
        <p:nvSpPr>
          <p:cNvPr id="21" name="TextBox 20"/>
          <p:cNvSpPr txBox="1"/>
          <p:nvPr/>
        </p:nvSpPr>
        <p:spPr>
          <a:xfrm>
            <a:off x="953825" y="3450151"/>
            <a:ext cx="3502631" cy="28007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effectLst/>
                <a:uLnTx/>
                <a:uFillTx/>
              </a:rPr>
              <a:t>Predictive Features:</a:t>
            </a:r>
            <a:r>
              <a:rPr kumimoji="0" lang="en-GB" sz="1600" b="0" i="0" u="none" strike="noStrike" kern="0" cap="none" spc="0" normalizeH="0" baseline="0" noProof="0" dirty="0">
                <a:ln>
                  <a:noFill/>
                </a:ln>
                <a:effectLst/>
                <a:uLnTx/>
                <a:uFillTx/>
              </a:rPr>
              <a:t> </a:t>
            </a:r>
            <a:r>
              <a:rPr lang="en-GB" sz="1600" kern="0" dirty="0"/>
              <a:t>The </a:t>
            </a:r>
            <a:r>
              <a:rPr kumimoji="0" lang="en-GB" sz="1600" b="0" i="0" u="none" strike="noStrike" kern="0" cap="none" spc="0" normalizeH="0" baseline="0" noProof="0" dirty="0">
                <a:ln>
                  <a:noFill/>
                </a:ln>
                <a:effectLst/>
                <a:uLnTx/>
                <a:uFillTx/>
              </a:rPr>
              <a:t>analysis revealed that certain features such as </a:t>
            </a:r>
            <a:r>
              <a:rPr kumimoji="0" lang="en-GB" sz="1600" b="1" i="0" u="none" strike="noStrike" kern="0" cap="none" spc="0" normalizeH="0" baseline="0" noProof="0" dirty="0">
                <a:ln>
                  <a:noFill/>
                </a:ln>
                <a:effectLst/>
                <a:uLnTx/>
                <a:uFillTx/>
              </a:rPr>
              <a:t>abnormal short-term variability</a:t>
            </a:r>
            <a:r>
              <a:rPr kumimoji="0" lang="en-GB" sz="1600" b="0" i="0" u="none" strike="noStrike" kern="0" cap="none" spc="0" normalizeH="0" baseline="0" noProof="0" dirty="0">
                <a:ln>
                  <a:noFill/>
                </a:ln>
                <a:effectLst/>
                <a:uLnTx/>
                <a:uFillTx/>
              </a:rPr>
              <a:t>, </a:t>
            </a:r>
            <a:r>
              <a:rPr kumimoji="0" lang="en-GB" sz="1600" b="1" i="0" u="none" strike="noStrike" kern="0" cap="none" spc="0" normalizeH="0" baseline="0" noProof="0" dirty="0">
                <a:ln>
                  <a:noFill/>
                </a:ln>
                <a:effectLst/>
                <a:uLnTx/>
                <a:uFillTx/>
              </a:rPr>
              <a:t>percentage of time with abnormal long-term variability</a:t>
            </a:r>
            <a:r>
              <a:rPr kumimoji="0" lang="en-GB" sz="1600" b="0" i="0" u="none" strike="noStrike" kern="0" cap="none" spc="0" normalizeH="0" baseline="0" noProof="0" dirty="0">
                <a:ln>
                  <a:noFill/>
                </a:ln>
                <a:effectLst/>
                <a:uLnTx/>
                <a:uFillTx/>
              </a:rPr>
              <a:t>, </a:t>
            </a:r>
            <a:r>
              <a:rPr kumimoji="0" lang="en-GB" sz="1600" b="1" i="0" u="none" strike="noStrike" kern="0" cap="none" spc="0" normalizeH="0" baseline="0" noProof="0" dirty="0">
                <a:ln>
                  <a:noFill/>
                </a:ln>
                <a:effectLst/>
                <a:uLnTx/>
                <a:uFillTx/>
              </a:rPr>
              <a:t>accelerations, and mean value of short-term variability</a:t>
            </a:r>
            <a:r>
              <a:rPr kumimoji="0" lang="en-GB" sz="1600" b="0" i="0" u="none" strike="noStrike" kern="0" cap="none" spc="0" normalizeH="0" baseline="0" noProof="0" dirty="0">
                <a:ln>
                  <a:noFill/>
                </a:ln>
                <a:effectLst/>
                <a:uLnTx/>
                <a:uFillTx/>
              </a:rPr>
              <a:t> are the most important for predicting foetal health. Understanding and monitoring these features can provide valuable insights into foetal well-being</a:t>
            </a:r>
            <a:r>
              <a:rPr kumimoji="0" lang="en-GB" sz="1600" b="1" i="0" u="none" strike="noStrike" kern="0" cap="none" spc="0" normalizeH="0" baseline="0" noProof="0" dirty="0">
                <a:ln>
                  <a:noFill/>
                </a:ln>
                <a:effectLst/>
                <a:uLnTx/>
                <a:uFillTx/>
              </a:rPr>
              <a:t>.</a:t>
            </a:r>
          </a:p>
        </p:txBody>
      </p:sp>
      <p:cxnSp>
        <p:nvCxnSpPr>
          <p:cNvPr id="27" name="Straight Connector 26"/>
          <p:cNvCxnSpPr>
            <a:cxnSpLocks/>
          </p:cNvCxnSpPr>
          <p:nvPr/>
        </p:nvCxnSpPr>
        <p:spPr>
          <a:xfrm>
            <a:off x="838200" y="1868647"/>
            <a:ext cx="0" cy="3701547"/>
          </a:xfrm>
          <a:prstGeom prst="line">
            <a:avLst/>
          </a:prstGeom>
          <a:ln w="38100">
            <a:solidFill>
              <a:srgbClr val="A6A6A6"/>
            </a:solidFill>
            <a:prstDash val="solid"/>
          </a:ln>
        </p:spPr>
        <p:style>
          <a:lnRef idx="1">
            <a:schemeClr val="accent1"/>
          </a:lnRef>
          <a:fillRef idx="0">
            <a:schemeClr val="accent1"/>
          </a:fillRef>
          <a:effectRef idx="0">
            <a:schemeClr val="accent1"/>
          </a:effectRef>
          <a:fontRef idx="minor">
            <a:schemeClr val="tx1"/>
          </a:fontRef>
        </p:style>
      </p:cxnSp>
      <p:sp>
        <p:nvSpPr>
          <p:cNvPr id="29" name="Pentagon 28"/>
          <p:cNvSpPr/>
          <p:nvPr/>
        </p:nvSpPr>
        <p:spPr>
          <a:xfrm>
            <a:off x="8139716" y="1861380"/>
            <a:ext cx="2215084" cy="1149143"/>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bg1"/>
              </a:solidFill>
              <a:effectLst/>
              <a:uLnTx/>
              <a:uFillTx/>
            </a:endParaRPr>
          </a:p>
        </p:txBody>
      </p:sp>
      <p:cxnSp>
        <p:nvCxnSpPr>
          <p:cNvPr id="15" name="Straight Connector 14"/>
          <p:cNvCxnSpPr/>
          <p:nvPr/>
        </p:nvCxnSpPr>
        <p:spPr>
          <a:xfrm flipH="1">
            <a:off x="8139716" y="1868648"/>
            <a:ext cx="0" cy="3701547"/>
          </a:xfrm>
          <a:prstGeom prst="line">
            <a:avLst/>
          </a:prstGeom>
          <a:ln w="38100">
            <a:solidFill>
              <a:srgbClr val="A6A6A6"/>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130724" y="3450151"/>
            <a:ext cx="3502631" cy="2800767"/>
          </a:xfrm>
          <a:prstGeom prst="rect">
            <a:avLst/>
          </a:prstGeom>
          <a:noFill/>
        </p:spPr>
        <p:txBody>
          <a:bodyPr wrap="square" rtlCol="0">
            <a:spAutoFit/>
          </a:bodyPr>
          <a:lstStyle/>
          <a:p>
            <a:pPr lvl="0" algn="ctr">
              <a:defRPr/>
            </a:pPr>
            <a:r>
              <a:rPr lang="en-GB" sz="1600" b="1" kern="0" dirty="0"/>
              <a:t>Healthcare Implications:  </a:t>
            </a:r>
            <a:r>
              <a:rPr lang="en-GB" sz="1600" kern="0" dirty="0"/>
              <a:t>Cardiotocography (CTG) facilitates </a:t>
            </a:r>
            <a:r>
              <a:rPr lang="en-GB" sz="1600" b="1" kern="0" dirty="0"/>
              <a:t>early detection of fetal distress and congenital heart defects,</a:t>
            </a:r>
            <a:r>
              <a:rPr lang="en-GB" sz="1600" kern="0" dirty="0"/>
              <a:t> enabling timely interventions to prevent irreversible harm. CTG can play a crucial role in </a:t>
            </a:r>
            <a:r>
              <a:rPr lang="en-GB" sz="1600" b="1" kern="0" dirty="0"/>
              <a:t>reducing fetal mortality rates</a:t>
            </a:r>
            <a:r>
              <a:rPr lang="en-GB" sz="1600" kern="0" dirty="0"/>
              <a:t>. Integration of predictive models based on CTG features enhances healthcare decision-making, safeguarding maternal and neonatal well-being.</a:t>
            </a:r>
          </a:p>
        </p:txBody>
      </p:sp>
      <p:grpSp>
        <p:nvGrpSpPr>
          <p:cNvPr id="40" name="Contamination" descr="{&quot;Key&quot;:&quot;POWER_USER_SHAPE_ICON&quot;,&quot;Value&quot;:&quot;POWER_USER_SHAPE_ICON_STYLE_1&quot;}">
            <a:extLst>
              <a:ext uri="{FF2B5EF4-FFF2-40B4-BE49-F238E27FC236}">
                <a16:creationId xmlns:a16="http://schemas.microsoft.com/office/drawing/2014/main" id="{DFA57D1E-7367-4EF0-5E08-34AA5AF0F6D7}"/>
              </a:ext>
            </a:extLst>
          </p:cNvPr>
          <p:cNvGrpSpPr>
            <a:grpSpLocks noChangeAspect="1"/>
          </p:cNvGrpSpPr>
          <p:nvPr/>
        </p:nvGrpSpPr>
        <p:grpSpPr>
          <a:xfrm>
            <a:off x="4913810" y="2062217"/>
            <a:ext cx="768754" cy="762000"/>
            <a:chOff x="4278313" y="254000"/>
            <a:chExt cx="903288" cy="895351"/>
          </a:xfrm>
        </p:grpSpPr>
        <p:sp>
          <p:nvSpPr>
            <p:cNvPr id="52" name="Freeform 88">
              <a:extLst>
                <a:ext uri="{FF2B5EF4-FFF2-40B4-BE49-F238E27FC236}">
                  <a16:creationId xmlns:a16="http://schemas.microsoft.com/office/drawing/2014/main" id="{40790FA0-4BC3-28A2-3C83-4A4CACCF43F3}"/>
                </a:ext>
              </a:extLst>
            </p:cNvPr>
            <p:cNvSpPr>
              <a:spLocks/>
            </p:cNvSpPr>
            <p:nvPr/>
          </p:nvSpPr>
          <p:spPr bwMode="auto">
            <a:xfrm>
              <a:off x="4278313" y="665163"/>
              <a:ext cx="477838" cy="484188"/>
            </a:xfrm>
            <a:custGeom>
              <a:avLst/>
              <a:gdLst>
                <a:gd name="T0" fmla="*/ 149 w 636"/>
                <a:gd name="T1" fmla="*/ 604 h 643"/>
                <a:gd name="T2" fmla="*/ 268 w 636"/>
                <a:gd name="T3" fmla="*/ 464 h 643"/>
                <a:gd name="T4" fmla="*/ 389 w 636"/>
                <a:gd name="T5" fmla="*/ 496 h 643"/>
                <a:gd name="T6" fmla="*/ 636 w 636"/>
                <a:gd name="T7" fmla="*/ 247 h 643"/>
                <a:gd name="T8" fmla="*/ 622 w 636"/>
                <a:gd name="T9" fmla="*/ 167 h 643"/>
                <a:gd name="T10" fmla="*/ 387 w 636"/>
                <a:gd name="T11" fmla="*/ 0 h 643"/>
                <a:gd name="T12" fmla="*/ 140 w 636"/>
                <a:gd name="T13" fmla="*/ 249 h 643"/>
                <a:gd name="T14" fmla="*/ 154 w 636"/>
                <a:gd name="T15" fmla="*/ 329 h 643"/>
                <a:gd name="T16" fmla="*/ 173 w 636"/>
                <a:gd name="T17" fmla="*/ 370 h 643"/>
                <a:gd name="T18" fmla="*/ 34 w 636"/>
                <a:gd name="T19" fmla="*/ 491 h 643"/>
                <a:gd name="T20" fmla="*/ 10 w 636"/>
                <a:gd name="T21" fmla="*/ 577 h 643"/>
                <a:gd name="T22" fmla="*/ 31 w 636"/>
                <a:gd name="T23" fmla="*/ 609 h 643"/>
                <a:gd name="T24" fmla="*/ 149 w 636"/>
                <a:gd name="T25" fmla="*/ 604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643">
                  <a:moveTo>
                    <a:pt x="149" y="604"/>
                  </a:moveTo>
                  <a:lnTo>
                    <a:pt x="268" y="464"/>
                  </a:lnTo>
                  <a:cubicBezTo>
                    <a:pt x="304" y="484"/>
                    <a:pt x="345" y="496"/>
                    <a:pt x="389" y="496"/>
                  </a:cubicBezTo>
                  <a:cubicBezTo>
                    <a:pt x="526" y="495"/>
                    <a:pt x="636" y="384"/>
                    <a:pt x="636" y="247"/>
                  </a:cubicBezTo>
                  <a:cubicBezTo>
                    <a:pt x="636" y="219"/>
                    <a:pt x="631" y="192"/>
                    <a:pt x="622" y="167"/>
                  </a:cubicBezTo>
                  <a:cubicBezTo>
                    <a:pt x="588" y="70"/>
                    <a:pt x="496" y="0"/>
                    <a:pt x="387" y="0"/>
                  </a:cubicBezTo>
                  <a:cubicBezTo>
                    <a:pt x="251" y="1"/>
                    <a:pt x="140" y="112"/>
                    <a:pt x="140" y="249"/>
                  </a:cubicBezTo>
                  <a:cubicBezTo>
                    <a:pt x="141" y="277"/>
                    <a:pt x="145" y="304"/>
                    <a:pt x="154" y="329"/>
                  </a:cubicBezTo>
                  <a:cubicBezTo>
                    <a:pt x="159" y="343"/>
                    <a:pt x="165" y="357"/>
                    <a:pt x="173" y="370"/>
                  </a:cubicBezTo>
                  <a:lnTo>
                    <a:pt x="34" y="491"/>
                  </a:lnTo>
                  <a:cubicBezTo>
                    <a:pt x="8" y="514"/>
                    <a:pt x="0" y="547"/>
                    <a:pt x="10" y="577"/>
                  </a:cubicBezTo>
                  <a:cubicBezTo>
                    <a:pt x="14" y="588"/>
                    <a:pt x="21" y="599"/>
                    <a:pt x="31" y="609"/>
                  </a:cubicBezTo>
                  <a:cubicBezTo>
                    <a:pt x="63" y="641"/>
                    <a:pt x="116" y="643"/>
                    <a:pt x="149" y="604"/>
                  </a:cubicBezTo>
                  <a:close/>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Oval 89">
              <a:extLst>
                <a:ext uri="{FF2B5EF4-FFF2-40B4-BE49-F238E27FC236}">
                  <a16:creationId xmlns:a16="http://schemas.microsoft.com/office/drawing/2014/main" id="{35CB3D6B-5E14-1ADE-C83E-8ED09A1E673E}"/>
                </a:ext>
              </a:extLst>
            </p:cNvPr>
            <p:cNvSpPr>
              <a:spLocks noChangeArrowheads="1"/>
            </p:cNvSpPr>
            <p:nvPr/>
          </p:nvSpPr>
          <p:spPr bwMode="auto">
            <a:xfrm>
              <a:off x="4506913" y="719138"/>
              <a:ext cx="119063" cy="119063"/>
            </a:xfrm>
            <a:prstGeom prst="ellipse">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90">
              <a:extLst>
                <a:ext uri="{FF2B5EF4-FFF2-40B4-BE49-F238E27FC236}">
                  <a16:creationId xmlns:a16="http://schemas.microsoft.com/office/drawing/2014/main" id="{EA233692-050C-76BE-7C95-CA1A4617E3CF}"/>
                </a:ext>
              </a:extLst>
            </p:cNvPr>
            <p:cNvSpPr>
              <a:spLocks/>
            </p:cNvSpPr>
            <p:nvPr/>
          </p:nvSpPr>
          <p:spPr bwMode="auto">
            <a:xfrm>
              <a:off x="4464050" y="874713"/>
              <a:ext cx="204788" cy="96838"/>
            </a:xfrm>
            <a:custGeom>
              <a:avLst/>
              <a:gdLst>
                <a:gd name="T0" fmla="*/ 272 w 272"/>
                <a:gd name="T1" fmla="*/ 129 h 129"/>
                <a:gd name="T2" fmla="*/ 272 w 272"/>
                <a:gd name="T3" fmla="*/ 100 h 129"/>
                <a:gd name="T4" fmla="*/ 136 w 272"/>
                <a:gd name="T5" fmla="*/ 0 h 129"/>
                <a:gd name="T6" fmla="*/ 0 w 272"/>
                <a:gd name="T7" fmla="*/ 100 h 129"/>
                <a:gd name="T8" fmla="*/ 0 w 272"/>
                <a:gd name="T9" fmla="*/ 129 h 129"/>
              </a:gdLst>
              <a:ahLst/>
              <a:cxnLst>
                <a:cxn ang="0">
                  <a:pos x="T0" y="T1"/>
                </a:cxn>
                <a:cxn ang="0">
                  <a:pos x="T2" y="T3"/>
                </a:cxn>
                <a:cxn ang="0">
                  <a:pos x="T4" y="T5"/>
                </a:cxn>
                <a:cxn ang="0">
                  <a:pos x="T6" y="T7"/>
                </a:cxn>
                <a:cxn ang="0">
                  <a:pos x="T8" y="T9"/>
                </a:cxn>
              </a:cxnLst>
              <a:rect l="0" t="0" r="r" b="b"/>
              <a:pathLst>
                <a:path w="272" h="129">
                  <a:moveTo>
                    <a:pt x="272" y="129"/>
                  </a:moveTo>
                  <a:lnTo>
                    <a:pt x="272" y="100"/>
                  </a:lnTo>
                  <a:cubicBezTo>
                    <a:pt x="272" y="36"/>
                    <a:pt x="211" y="0"/>
                    <a:pt x="136" y="0"/>
                  </a:cubicBezTo>
                  <a:cubicBezTo>
                    <a:pt x="61" y="0"/>
                    <a:pt x="0" y="36"/>
                    <a:pt x="0" y="100"/>
                  </a:cubicBezTo>
                  <a:lnTo>
                    <a:pt x="0" y="129"/>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Oval 91">
              <a:extLst>
                <a:ext uri="{FF2B5EF4-FFF2-40B4-BE49-F238E27FC236}">
                  <a16:creationId xmlns:a16="http://schemas.microsoft.com/office/drawing/2014/main" id="{EBEFD7B8-83F9-4F23-9F2A-21D3A27D178A}"/>
                </a:ext>
              </a:extLst>
            </p:cNvPr>
            <p:cNvSpPr>
              <a:spLocks noChangeArrowheads="1"/>
            </p:cNvSpPr>
            <p:nvPr/>
          </p:nvSpPr>
          <p:spPr bwMode="auto">
            <a:xfrm>
              <a:off x="5019675" y="719138"/>
              <a:ext cx="119063" cy="119063"/>
            </a:xfrm>
            <a:prstGeom prst="ellipse">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Freeform 92">
              <a:extLst>
                <a:ext uri="{FF2B5EF4-FFF2-40B4-BE49-F238E27FC236}">
                  <a16:creationId xmlns:a16="http://schemas.microsoft.com/office/drawing/2014/main" id="{D465C417-3F7F-BA91-ABBA-B3D0284C4BD5}"/>
                </a:ext>
              </a:extLst>
            </p:cNvPr>
            <p:cNvSpPr>
              <a:spLocks/>
            </p:cNvSpPr>
            <p:nvPr/>
          </p:nvSpPr>
          <p:spPr bwMode="auto">
            <a:xfrm>
              <a:off x="4976813" y="874713"/>
              <a:ext cx="204788" cy="96838"/>
            </a:xfrm>
            <a:custGeom>
              <a:avLst/>
              <a:gdLst>
                <a:gd name="T0" fmla="*/ 272 w 272"/>
                <a:gd name="T1" fmla="*/ 129 h 129"/>
                <a:gd name="T2" fmla="*/ 272 w 272"/>
                <a:gd name="T3" fmla="*/ 100 h 129"/>
                <a:gd name="T4" fmla="*/ 136 w 272"/>
                <a:gd name="T5" fmla="*/ 0 h 129"/>
                <a:gd name="T6" fmla="*/ 0 w 272"/>
                <a:gd name="T7" fmla="*/ 100 h 129"/>
                <a:gd name="T8" fmla="*/ 0 w 272"/>
                <a:gd name="T9" fmla="*/ 129 h 129"/>
              </a:gdLst>
              <a:ahLst/>
              <a:cxnLst>
                <a:cxn ang="0">
                  <a:pos x="T0" y="T1"/>
                </a:cxn>
                <a:cxn ang="0">
                  <a:pos x="T2" y="T3"/>
                </a:cxn>
                <a:cxn ang="0">
                  <a:pos x="T4" y="T5"/>
                </a:cxn>
                <a:cxn ang="0">
                  <a:pos x="T6" y="T7"/>
                </a:cxn>
                <a:cxn ang="0">
                  <a:pos x="T8" y="T9"/>
                </a:cxn>
              </a:cxnLst>
              <a:rect l="0" t="0" r="r" b="b"/>
              <a:pathLst>
                <a:path w="272" h="129">
                  <a:moveTo>
                    <a:pt x="272" y="129"/>
                  </a:moveTo>
                  <a:lnTo>
                    <a:pt x="272" y="100"/>
                  </a:lnTo>
                  <a:cubicBezTo>
                    <a:pt x="272" y="36"/>
                    <a:pt x="211" y="0"/>
                    <a:pt x="136" y="0"/>
                  </a:cubicBezTo>
                  <a:cubicBezTo>
                    <a:pt x="61" y="0"/>
                    <a:pt x="0" y="36"/>
                    <a:pt x="0" y="100"/>
                  </a:cubicBezTo>
                  <a:lnTo>
                    <a:pt x="0" y="129"/>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Oval 93">
              <a:extLst>
                <a:ext uri="{FF2B5EF4-FFF2-40B4-BE49-F238E27FC236}">
                  <a16:creationId xmlns:a16="http://schemas.microsoft.com/office/drawing/2014/main" id="{DA1C4C34-C0E3-A887-949A-668B82E93EBD}"/>
                </a:ext>
              </a:extLst>
            </p:cNvPr>
            <p:cNvSpPr>
              <a:spLocks noChangeArrowheads="1"/>
            </p:cNvSpPr>
            <p:nvPr/>
          </p:nvSpPr>
          <p:spPr bwMode="auto">
            <a:xfrm>
              <a:off x="4764088" y="719138"/>
              <a:ext cx="117475" cy="119063"/>
            </a:xfrm>
            <a:prstGeom prst="ellipse">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94">
              <a:extLst>
                <a:ext uri="{FF2B5EF4-FFF2-40B4-BE49-F238E27FC236}">
                  <a16:creationId xmlns:a16="http://schemas.microsoft.com/office/drawing/2014/main" id="{79CB4C82-BD4D-2D63-A532-8EE3AF190A55}"/>
                </a:ext>
              </a:extLst>
            </p:cNvPr>
            <p:cNvSpPr>
              <a:spLocks/>
            </p:cNvSpPr>
            <p:nvPr/>
          </p:nvSpPr>
          <p:spPr bwMode="auto">
            <a:xfrm>
              <a:off x="4632325" y="582613"/>
              <a:ext cx="71438" cy="93663"/>
            </a:xfrm>
            <a:custGeom>
              <a:avLst/>
              <a:gdLst>
                <a:gd name="T0" fmla="*/ 95 w 95"/>
                <a:gd name="T1" fmla="*/ 0 h 125"/>
                <a:gd name="T2" fmla="*/ 0 w 95"/>
                <a:gd name="T3" fmla="*/ 125 h 125"/>
              </a:gdLst>
              <a:ahLst/>
              <a:cxnLst>
                <a:cxn ang="0">
                  <a:pos x="T0" y="T1"/>
                </a:cxn>
                <a:cxn ang="0">
                  <a:pos x="T2" y="T3"/>
                </a:cxn>
              </a:cxnLst>
              <a:rect l="0" t="0" r="r" b="b"/>
              <a:pathLst>
                <a:path w="95" h="125">
                  <a:moveTo>
                    <a:pt x="95" y="0"/>
                  </a:moveTo>
                  <a:cubicBezTo>
                    <a:pt x="95" y="60"/>
                    <a:pt x="55" y="110"/>
                    <a:pt x="0" y="125"/>
                  </a:cubicBezTo>
                </a:path>
              </a:pathLst>
            </a:custGeom>
            <a:noFill/>
            <a:ln w="19050" cap="rnd">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95">
              <a:extLst>
                <a:ext uri="{FF2B5EF4-FFF2-40B4-BE49-F238E27FC236}">
                  <a16:creationId xmlns:a16="http://schemas.microsoft.com/office/drawing/2014/main" id="{7AF7A5D0-ED43-CB91-F3FB-C846F4500553}"/>
                </a:ext>
              </a:extLst>
            </p:cNvPr>
            <p:cNvSpPr>
              <a:spLocks/>
            </p:cNvSpPr>
            <p:nvPr/>
          </p:nvSpPr>
          <p:spPr bwMode="auto">
            <a:xfrm>
              <a:off x="4941888" y="582613"/>
              <a:ext cx="98425" cy="96838"/>
            </a:xfrm>
            <a:custGeom>
              <a:avLst/>
              <a:gdLst>
                <a:gd name="T0" fmla="*/ 0 w 130"/>
                <a:gd name="T1" fmla="*/ 0 h 130"/>
                <a:gd name="T2" fmla="*/ 130 w 130"/>
                <a:gd name="T3" fmla="*/ 130 h 130"/>
              </a:gdLst>
              <a:ahLst/>
              <a:cxnLst>
                <a:cxn ang="0">
                  <a:pos x="T0" y="T1"/>
                </a:cxn>
                <a:cxn ang="0">
                  <a:pos x="T2" y="T3"/>
                </a:cxn>
              </a:cxnLst>
              <a:rect l="0" t="0" r="r" b="b"/>
              <a:pathLst>
                <a:path w="130" h="130">
                  <a:moveTo>
                    <a:pt x="0" y="0"/>
                  </a:moveTo>
                  <a:cubicBezTo>
                    <a:pt x="0" y="72"/>
                    <a:pt x="58" y="130"/>
                    <a:pt x="130" y="130"/>
                  </a:cubicBezTo>
                </a:path>
              </a:pathLst>
            </a:custGeom>
            <a:noFill/>
            <a:ln w="19050" cap="rnd">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96">
              <a:extLst>
                <a:ext uri="{FF2B5EF4-FFF2-40B4-BE49-F238E27FC236}">
                  <a16:creationId xmlns:a16="http://schemas.microsoft.com/office/drawing/2014/main" id="{AB277786-0148-AFEF-4D6B-A5086E9FD5D8}"/>
                </a:ext>
              </a:extLst>
            </p:cNvPr>
            <p:cNvSpPr>
              <a:spLocks noChangeShapeType="1"/>
            </p:cNvSpPr>
            <p:nvPr/>
          </p:nvSpPr>
          <p:spPr bwMode="auto">
            <a:xfrm>
              <a:off x="4822825" y="582613"/>
              <a:ext cx="0" cy="82550"/>
            </a:xfrm>
            <a:prstGeom prst="line">
              <a:avLst/>
            </a:prstGeom>
            <a:noFill/>
            <a:ln w="19050" cap="rnd">
              <a:solidFill>
                <a:schemeClr val="l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Oval 97">
              <a:extLst>
                <a:ext uri="{FF2B5EF4-FFF2-40B4-BE49-F238E27FC236}">
                  <a16:creationId xmlns:a16="http://schemas.microsoft.com/office/drawing/2014/main" id="{7E40F4A8-5385-308E-C19A-D1D58488A7EA}"/>
                </a:ext>
              </a:extLst>
            </p:cNvPr>
            <p:cNvSpPr>
              <a:spLocks noChangeArrowheads="1"/>
            </p:cNvSpPr>
            <p:nvPr/>
          </p:nvSpPr>
          <p:spPr bwMode="auto">
            <a:xfrm>
              <a:off x="4757738" y="254000"/>
              <a:ext cx="130175" cy="130175"/>
            </a:xfrm>
            <a:prstGeom prst="ellipse">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98">
              <a:extLst>
                <a:ext uri="{FF2B5EF4-FFF2-40B4-BE49-F238E27FC236}">
                  <a16:creationId xmlns:a16="http://schemas.microsoft.com/office/drawing/2014/main" id="{246C91AC-67C9-C11B-2223-A2EB03C23147}"/>
                </a:ext>
              </a:extLst>
            </p:cNvPr>
            <p:cNvSpPr>
              <a:spLocks/>
            </p:cNvSpPr>
            <p:nvPr/>
          </p:nvSpPr>
          <p:spPr bwMode="auto">
            <a:xfrm>
              <a:off x="4710113" y="423863"/>
              <a:ext cx="225425" cy="109538"/>
            </a:xfrm>
            <a:custGeom>
              <a:avLst/>
              <a:gdLst>
                <a:gd name="T0" fmla="*/ 300 w 300"/>
                <a:gd name="T1" fmla="*/ 146 h 146"/>
                <a:gd name="T2" fmla="*/ 300 w 300"/>
                <a:gd name="T3" fmla="*/ 110 h 146"/>
                <a:gd name="T4" fmla="*/ 150 w 300"/>
                <a:gd name="T5" fmla="*/ 0 h 146"/>
                <a:gd name="T6" fmla="*/ 0 w 300"/>
                <a:gd name="T7" fmla="*/ 110 h 146"/>
                <a:gd name="T8" fmla="*/ 0 w 300"/>
                <a:gd name="T9" fmla="*/ 146 h 146"/>
              </a:gdLst>
              <a:ahLst/>
              <a:cxnLst>
                <a:cxn ang="0">
                  <a:pos x="T0" y="T1"/>
                </a:cxn>
                <a:cxn ang="0">
                  <a:pos x="T2" y="T3"/>
                </a:cxn>
                <a:cxn ang="0">
                  <a:pos x="T4" y="T5"/>
                </a:cxn>
                <a:cxn ang="0">
                  <a:pos x="T6" y="T7"/>
                </a:cxn>
                <a:cxn ang="0">
                  <a:pos x="T8" y="T9"/>
                </a:cxn>
              </a:cxnLst>
              <a:rect l="0" t="0" r="r" b="b"/>
              <a:pathLst>
                <a:path w="300" h="146">
                  <a:moveTo>
                    <a:pt x="300" y="146"/>
                  </a:moveTo>
                  <a:lnTo>
                    <a:pt x="300" y="110"/>
                  </a:lnTo>
                  <a:cubicBezTo>
                    <a:pt x="300" y="40"/>
                    <a:pt x="233" y="0"/>
                    <a:pt x="150" y="0"/>
                  </a:cubicBezTo>
                  <a:cubicBezTo>
                    <a:pt x="67" y="0"/>
                    <a:pt x="0" y="40"/>
                    <a:pt x="0" y="110"/>
                  </a:cubicBezTo>
                  <a:lnTo>
                    <a:pt x="0" y="146"/>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Freeform 99">
              <a:extLst>
                <a:ext uri="{FF2B5EF4-FFF2-40B4-BE49-F238E27FC236}">
                  <a16:creationId xmlns:a16="http://schemas.microsoft.com/office/drawing/2014/main" id="{999B4B4E-8A1F-AADD-8DCF-A5CA4A7C8233}"/>
                </a:ext>
              </a:extLst>
            </p:cNvPr>
            <p:cNvSpPr>
              <a:spLocks/>
            </p:cNvSpPr>
            <p:nvPr/>
          </p:nvSpPr>
          <p:spPr bwMode="auto">
            <a:xfrm>
              <a:off x="4751388" y="874713"/>
              <a:ext cx="173038" cy="96838"/>
            </a:xfrm>
            <a:custGeom>
              <a:avLst/>
              <a:gdLst>
                <a:gd name="T0" fmla="*/ 231 w 231"/>
                <a:gd name="T1" fmla="*/ 129 h 129"/>
                <a:gd name="T2" fmla="*/ 231 w 231"/>
                <a:gd name="T3" fmla="*/ 100 h 129"/>
                <a:gd name="T4" fmla="*/ 95 w 231"/>
                <a:gd name="T5" fmla="*/ 0 h 129"/>
                <a:gd name="T6" fmla="*/ 0 w 231"/>
                <a:gd name="T7" fmla="*/ 25 h 129"/>
              </a:gdLst>
              <a:ahLst/>
              <a:cxnLst>
                <a:cxn ang="0">
                  <a:pos x="T0" y="T1"/>
                </a:cxn>
                <a:cxn ang="0">
                  <a:pos x="T2" y="T3"/>
                </a:cxn>
                <a:cxn ang="0">
                  <a:pos x="T4" y="T5"/>
                </a:cxn>
                <a:cxn ang="0">
                  <a:pos x="T6" y="T7"/>
                </a:cxn>
              </a:cxnLst>
              <a:rect l="0" t="0" r="r" b="b"/>
              <a:pathLst>
                <a:path w="231" h="129">
                  <a:moveTo>
                    <a:pt x="231" y="129"/>
                  </a:moveTo>
                  <a:lnTo>
                    <a:pt x="231" y="100"/>
                  </a:lnTo>
                  <a:cubicBezTo>
                    <a:pt x="231" y="36"/>
                    <a:pt x="170" y="0"/>
                    <a:pt x="95" y="0"/>
                  </a:cubicBezTo>
                  <a:cubicBezTo>
                    <a:pt x="58" y="0"/>
                    <a:pt x="24" y="9"/>
                    <a:pt x="0" y="25"/>
                  </a:cubicBez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 name="Dashboard2" descr="{&quot;Key&quot;:&quot;POWER_USER_SHAPE_ICON&quot;,&quot;Value&quot;:&quot;POWER_USER_SHAPE_ICON_STYLE_1&quot;}">
            <a:extLst>
              <a:ext uri="{FF2B5EF4-FFF2-40B4-BE49-F238E27FC236}">
                <a16:creationId xmlns:a16="http://schemas.microsoft.com/office/drawing/2014/main" id="{5FAD0312-EBA0-10DF-339A-5BAC8A3F03C0}"/>
              </a:ext>
            </a:extLst>
          </p:cNvPr>
          <p:cNvGrpSpPr>
            <a:grpSpLocks noChangeAspect="1"/>
          </p:cNvGrpSpPr>
          <p:nvPr/>
        </p:nvGrpSpPr>
        <p:grpSpPr>
          <a:xfrm>
            <a:off x="1401302" y="2133301"/>
            <a:ext cx="745122" cy="622300"/>
            <a:chOff x="6975476" y="2759076"/>
            <a:chExt cx="288925" cy="241300"/>
          </a:xfrm>
          <a:solidFill>
            <a:schemeClr val="lt1"/>
          </a:solidFill>
        </p:grpSpPr>
        <p:sp>
          <p:nvSpPr>
            <p:cNvPr id="65" name="Freeform 1250">
              <a:extLst>
                <a:ext uri="{FF2B5EF4-FFF2-40B4-BE49-F238E27FC236}">
                  <a16:creationId xmlns:a16="http://schemas.microsoft.com/office/drawing/2014/main" id="{BA48AC3B-8018-E3FC-AF02-D427849A4F80}"/>
                </a:ext>
              </a:extLst>
            </p:cNvPr>
            <p:cNvSpPr>
              <a:spLocks/>
            </p:cNvSpPr>
            <p:nvPr/>
          </p:nvSpPr>
          <p:spPr bwMode="auto">
            <a:xfrm>
              <a:off x="7056439" y="2801938"/>
              <a:ext cx="34925" cy="74613"/>
            </a:xfrm>
            <a:custGeom>
              <a:avLst/>
              <a:gdLst>
                <a:gd name="T0" fmla="*/ 2 w 22"/>
                <a:gd name="T1" fmla="*/ 2 h 47"/>
                <a:gd name="T2" fmla="*/ 2 w 22"/>
                <a:gd name="T3" fmla="*/ 4 h 47"/>
                <a:gd name="T4" fmla="*/ 17 w 22"/>
                <a:gd name="T5" fmla="*/ 4 h 47"/>
                <a:gd name="T6" fmla="*/ 17 w 22"/>
                <a:gd name="T7" fmla="*/ 43 h 47"/>
                <a:gd name="T8" fmla="*/ 4 w 22"/>
                <a:gd name="T9" fmla="*/ 43 h 47"/>
                <a:gd name="T10" fmla="*/ 4 w 22"/>
                <a:gd name="T11" fmla="*/ 2 h 47"/>
                <a:gd name="T12" fmla="*/ 2 w 22"/>
                <a:gd name="T13" fmla="*/ 2 h 47"/>
                <a:gd name="T14" fmla="*/ 2 w 22"/>
                <a:gd name="T15" fmla="*/ 4 h 47"/>
                <a:gd name="T16" fmla="*/ 2 w 22"/>
                <a:gd name="T17" fmla="*/ 2 h 47"/>
                <a:gd name="T18" fmla="*/ 0 w 22"/>
                <a:gd name="T19" fmla="*/ 2 h 47"/>
                <a:gd name="T20" fmla="*/ 0 w 22"/>
                <a:gd name="T21" fmla="*/ 47 h 47"/>
                <a:gd name="T22" fmla="*/ 22 w 22"/>
                <a:gd name="T23" fmla="*/ 47 h 47"/>
                <a:gd name="T24" fmla="*/ 22 w 22"/>
                <a:gd name="T25" fmla="*/ 0 h 47"/>
                <a:gd name="T26" fmla="*/ 0 w 22"/>
                <a:gd name="T27" fmla="*/ 0 h 47"/>
                <a:gd name="T28" fmla="*/ 0 w 22"/>
                <a:gd name="T29" fmla="*/ 2 h 47"/>
                <a:gd name="T30" fmla="*/ 2 w 22"/>
                <a:gd name="T3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7">
                  <a:moveTo>
                    <a:pt x="2" y="2"/>
                  </a:moveTo>
                  <a:lnTo>
                    <a:pt x="2" y="4"/>
                  </a:lnTo>
                  <a:lnTo>
                    <a:pt x="17" y="4"/>
                  </a:lnTo>
                  <a:lnTo>
                    <a:pt x="17" y="43"/>
                  </a:lnTo>
                  <a:lnTo>
                    <a:pt x="4" y="43"/>
                  </a:lnTo>
                  <a:lnTo>
                    <a:pt x="4" y="2"/>
                  </a:lnTo>
                  <a:lnTo>
                    <a:pt x="2" y="2"/>
                  </a:lnTo>
                  <a:lnTo>
                    <a:pt x="2" y="4"/>
                  </a:lnTo>
                  <a:lnTo>
                    <a:pt x="2" y="2"/>
                  </a:lnTo>
                  <a:lnTo>
                    <a:pt x="0" y="2"/>
                  </a:lnTo>
                  <a:lnTo>
                    <a:pt x="0" y="47"/>
                  </a:lnTo>
                  <a:lnTo>
                    <a:pt x="22" y="47"/>
                  </a:lnTo>
                  <a:lnTo>
                    <a:pt x="22" y="0"/>
                  </a:lnTo>
                  <a:lnTo>
                    <a:pt x="0"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Freeform 1251">
              <a:extLst>
                <a:ext uri="{FF2B5EF4-FFF2-40B4-BE49-F238E27FC236}">
                  <a16:creationId xmlns:a16="http://schemas.microsoft.com/office/drawing/2014/main" id="{08D6A2B7-95A4-46A9-539D-4C1CCABBD0C6}"/>
                </a:ext>
              </a:extLst>
            </p:cNvPr>
            <p:cNvSpPr>
              <a:spLocks/>
            </p:cNvSpPr>
            <p:nvPr/>
          </p:nvSpPr>
          <p:spPr bwMode="auto">
            <a:xfrm>
              <a:off x="7083426" y="2778126"/>
              <a:ext cx="34925" cy="98425"/>
            </a:xfrm>
            <a:custGeom>
              <a:avLst/>
              <a:gdLst>
                <a:gd name="T0" fmla="*/ 3 w 22"/>
                <a:gd name="T1" fmla="*/ 2 h 62"/>
                <a:gd name="T2" fmla="*/ 3 w 22"/>
                <a:gd name="T3" fmla="*/ 4 h 62"/>
                <a:gd name="T4" fmla="*/ 18 w 22"/>
                <a:gd name="T5" fmla="*/ 4 h 62"/>
                <a:gd name="T6" fmla="*/ 18 w 22"/>
                <a:gd name="T7" fmla="*/ 58 h 62"/>
                <a:gd name="T8" fmla="*/ 5 w 22"/>
                <a:gd name="T9" fmla="*/ 58 h 62"/>
                <a:gd name="T10" fmla="*/ 5 w 22"/>
                <a:gd name="T11" fmla="*/ 2 h 62"/>
                <a:gd name="T12" fmla="*/ 3 w 22"/>
                <a:gd name="T13" fmla="*/ 2 h 62"/>
                <a:gd name="T14" fmla="*/ 3 w 22"/>
                <a:gd name="T15" fmla="*/ 4 h 62"/>
                <a:gd name="T16" fmla="*/ 3 w 22"/>
                <a:gd name="T17" fmla="*/ 2 h 62"/>
                <a:gd name="T18" fmla="*/ 0 w 22"/>
                <a:gd name="T19" fmla="*/ 2 h 62"/>
                <a:gd name="T20" fmla="*/ 0 w 22"/>
                <a:gd name="T21" fmla="*/ 62 h 62"/>
                <a:gd name="T22" fmla="*/ 22 w 22"/>
                <a:gd name="T23" fmla="*/ 62 h 62"/>
                <a:gd name="T24" fmla="*/ 22 w 22"/>
                <a:gd name="T25" fmla="*/ 0 h 62"/>
                <a:gd name="T26" fmla="*/ 0 w 22"/>
                <a:gd name="T27" fmla="*/ 0 h 62"/>
                <a:gd name="T28" fmla="*/ 0 w 22"/>
                <a:gd name="T29" fmla="*/ 2 h 62"/>
                <a:gd name="T30" fmla="*/ 3 w 22"/>
                <a:gd name="T31"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62">
                  <a:moveTo>
                    <a:pt x="3" y="2"/>
                  </a:moveTo>
                  <a:lnTo>
                    <a:pt x="3" y="4"/>
                  </a:lnTo>
                  <a:lnTo>
                    <a:pt x="18" y="4"/>
                  </a:lnTo>
                  <a:lnTo>
                    <a:pt x="18" y="58"/>
                  </a:lnTo>
                  <a:lnTo>
                    <a:pt x="5" y="58"/>
                  </a:lnTo>
                  <a:lnTo>
                    <a:pt x="5" y="2"/>
                  </a:lnTo>
                  <a:lnTo>
                    <a:pt x="3" y="2"/>
                  </a:lnTo>
                  <a:lnTo>
                    <a:pt x="3" y="4"/>
                  </a:lnTo>
                  <a:lnTo>
                    <a:pt x="3" y="2"/>
                  </a:lnTo>
                  <a:lnTo>
                    <a:pt x="0" y="2"/>
                  </a:lnTo>
                  <a:lnTo>
                    <a:pt x="0" y="62"/>
                  </a:lnTo>
                  <a:lnTo>
                    <a:pt x="22" y="62"/>
                  </a:lnTo>
                  <a:lnTo>
                    <a:pt x="22" y="0"/>
                  </a:lnTo>
                  <a:lnTo>
                    <a:pt x="0" y="0"/>
                  </a:lnTo>
                  <a:lnTo>
                    <a:pt x="0"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1252">
              <a:extLst>
                <a:ext uri="{FF2B5EF4-FFF2-40B4-BE49-F238E27FC236}">
                  <a16:creationId xmlns:a16="http://schemas.microsoft.com/office/drawing/2014/main" id="{CEFEF69D-8419-A64E-4779-0E9AAB4D2515}"/>
                </a:ext>
              </a:extLst>
            </p:cNvPr>
            <p:cNvSpPr>
              <a:spLocks/>
            </p:cNvSpPr>
            <p:nvPr/>
          </p:nvSpPr>
          <p:spPr bwMode="auto">
            <a:xfrm>
              <a:off x="7027864" y="2824163"/>
              <a:ext cx="34925" cy="52388"/>
            </a:xfrm>
            <a:custGeom>
              <a:avLst/>
              <a:gdLst>
                <a:gd name="T0" fmla="*/ 2 w 22"/>
                <a:gd name="T1" fmla="*/ 2 h 33"/>
                <a:gd name="T2" fmla="*/ 2 w 22"/>
                <a:gd name="T3" fmla="*/ 4 h 33"/>
                <a:gd name="T4" fmla="*/ 18 w 22"/>
                <a:gd name="T5" fmla="*/ 4 h 33"/>
                <a:gd name="T6" fmla="*/ 18 w 22"/>
                <a:gd name="T7" fmla="*/ 29 h 33"/>
                <a:gd name="T8" fmla="*/ 4 w 22"/>
                <a:gd name="T9" fmla="*/ 29 h 33"/>
                <a:gd name="T10" fmla="*/ 4 w 22"/>
                <a:gd name="T11" fmla="*/ 2 h 33"/>
                <a:gd name="T12" fmla="*/ 2 w 22"/>
                <a:gd name="T13" fmla="*/ 2 h 33"/>
                <a:gd name="T14" fmla="*/ 2 w 22"/>
                <a:gd name="T15" fmla="*/ 4 h 33"/>
                <a:gd name="T16" fmla="*/ 2 w 22"/>
                <a:gd name="T17" fmla="*/ 2 h 33"/>
                <a:gd name="T18" fmla="*/ 0 w 22"/>
                <a:gd name="T19" fmla="*/ 2 h 33"/>
                <a:gd name="T20" fmla="*/ 0 w 22"/>
                <a:gd name="T21" fmla="*/ 33 h 33"/>
                <a:gd name="T22" fmla="*/ 22 w 22"/>
                <a:gd name="T23" fmla="*/ 33 h 33"/>
                <a:gd name="T24" fmla="*/ 22 w 22"/>
                <a:gd name="T25" fmla="*/ 0 h 33"/>
                <a:gd name="T26" fmla="*/ 0 w 22"/>
                <a:gd name="T27" fmla="*/ 0 h 33"/>
                <a:gd name="T28" fmla="*/ 0 w 22"/>
                <a:gd name="T29" fmla="*/ 2 h 33"/>
                <a:gd name="T30" fmla="*/ 2 w 22"/>
                <a:gd name="T31"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3">
                  <a:moveTo>
                    <a:pt x="2" y="2"/>
                  </a:moveTo>
                  <a:lnTo>
                    <a:pt x="2" y="4"/>
                  </a:lnTo>
                  <a:lnTo>
                    <a:pt x="18" y="4"/>
                  </a:lnTo>
                  <a:lnTo>
                    <a:pt x="18" y="29"/>
                  </a:lnTo>
                  <a:lnTo>
                    <a:pt x="4" y="29"/>
                  </a:lnTo>
                  <a:lnTo>
                    <a:pt x="4" y="2"/>
                  </a:lnTo>
                  <a:lnTo>
                    <a:pt x="2" y="2"/>
                  </a:lnTo>
                  <a:lnTo>
                    <a:pt x="2" y="4"/>
                  </a:lnTo>
                  <a:lnTo>
                    <a:pt x="2" y="2"/>
                  </a:lnTo>
                  <a:lnTo>
                    <a:pt x="0" y="2"/>
                  </a:lnTo>
                  <a:lnTo>
                    <a:pt x="0" y="33"/>
                  </a:lnTo>
                  <a:lnTo>
                    <a:pt x="22" y="33"/>
                  </a:lnTo>
                  <a:lnTo>
                    <a:pt x="22" y="0"/>
                  </a:lnTo>
                  <a:lnTo>
                    <a:pt x="0"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Freeform 1253">
              <a:extLst>
                <a:ext uri="{FF2B5EF4-FFF2-40B4-BE49-F238E27FC236}">
                  <a16:creationId xmlns:a16="http://schemas.microsoft.com/office/drawing/2014/main" id="{28B4827B-9B88-CA1D-F447-5D4980C01B67}"/>
                </a:ext>
              </a:extLst>
            </p:cNvPr>
            <p:cNvSpPr>
              <a:spLocks/>
            </p:cNvSpPr>
            <p:nvPr/>
          </p:nvSpPr>
          <p:spPr bwMode="auto">
            <a:xfrm>
              <a:off x="6999289" y="2841626"/>
              <a:ext cx="34925" cy="34925"/>
            </a:xfrm>
            <a:custGeom>
              <a:avLst/>
              <a:gdLst>
                <a:gd name="T0" fmla="*/ 2 w 22"/>
                <a:gd name="T1" fmla="*/ 2 h 22"/>
                <a:gd name="T2" fmla="*/ 2 w 22"/>
                <a:gd name="T3" fmla="*/ 5 h 22"/>
                <a:gd name="T4" fmla="*/ 18 w 22"/>
                <a:gd name="T5" fmla="*/ 5 h 22"/>
                <a:gd name="T6" fmla="*/ 18 w 22"/>
                <a:gd name="T7" fmla="*/ 18 h 22"/>
                <a:gd name="T8" fmla="*/ 4 w 22"/>
                <a:gd name="T9" fmla="*/ 18 h 22"/>
                <a:gd name="T10" fmla="*/ 4 w 22"/>
                <a:gd name="T11" fmla="*/ 2 h 22"/>
                <a:gd name="T12" fmla="*/ 2 w 22"/>
                <a:gd name="T13" fmla="*/ 2 h 22"/>
                <a:gd name="T14" fmla="*/ 2 w 22"/>
                <a:gd name="T15" fmla="*/ 5 h 22"/>
                <a:gd name="T16" fmla="*/ 2 w 22"/>
                <a:gd name="T17" fmla="*/ 2 h 22"/>
                <a:gd name="T18" fmla="*/ 0 w 22"/>
                <a:gd name="T19" fmla="*/ 2 h 22"/>
                <a:gd name="T20" fmla="*/ 0 w 22"/>
                <a:gd name="T21" fmla="*/ 22 h 22"/>
                <a:gd name="T22" fmla="*/ 22 w 22"/>
                <a:gd name="T23" fmla="*/ 22 h 22"/>
                <a:gd name="T24" fmla="*/ 22 w 22"/>
                <a:gd name="T25" fmla="*/ 0 h 22"/>
                <a:gd name="T26" fmla="*/ 0 w 22"/>
                <a:gd name="T27" fmla="*/ 0 h 22"/>
                <a:gd name="T28" fmla="*/ 0 w 22"/>
                <a:gd name="T29" fmla="*/ 2 h 22"/>
                <a:gd name="T30" fmla="*/ 2 w 22"/>
                <a:gd name="T3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2">
                  <a:moveTo>
                    <a:pt x="2" y="2"/>
                  </a:moveTo>
                  <a:lnTo>
                    <a:pt x="2" y="5"/>
                  </a:lnTo>
                  <a:lnTo>
                    <a:pt x="18" y="5"/>
                  </a:lnTo>
                  <a:lnTo>
                    <a:pt x="18" y="18"/>
                  </a:lnTo>
                  <a:lnTo>
                    <a:pt x="4" y="18"/>
                  </a:lnTo>
                  <a:lnTo>
                    <a:pt x="4" y="2"/>
                  </a:lnTo>
                  <a:lnTo>
                    <a:pt x="2" y="2"/>
                  </a:lnTo>
                  <a:lnTo>
                    <a:pt x="2" y="5"/>
                  </a:lnTo>
                  <a:lnTo>
                    <a:pt x="2" y="2"/>
                  </a:lnTo>
                  <a:lnTo>
                    <a:pt x="0" y="2"/>
                  </a:lnTo>
                  <a:lnTo>
                    <a:pt x="0" y="22"/>
                  </a:lnTo>
                  <a:lnTo>
                    <a:pt x="22" y="22"/>
                  </a:lnTo>
                  <a:lnTo>
                    <a:pt x="22" y="0"/>
                  </a:lnTo>
                  <a:lnTo>
                    <a:pt x="0"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Freeform 1254">
              <a:extLst>
                <a:ext uri="{FF2B5EF4-FFF2-40B4-BE49-F238E27FC236}">
                  <a16:creationId xmlns:a16="http://schemas.microsoft.com/office/drawing/2014/main" id="{B688FFE3-C65D-2168-AA30-69C1F3F65688}"/>
                </a:ext>
              </a:extLst>
            </p:cNvPr>
            <p:cNvSpPr>
              <a:spLocks/>
            </p:cNvSpPr>
            <p:nvPr/>
          </p:nvSpPr>
          <p:spPr bwMode="auto">
            <a:xfrm>
              <a:off x="6975476" y="2759076"/>
              <a:ext cx="288925" cy="187325"/>
            </a:xfrm>
            <a:custGeom>
              <a:avLst/>
              <a:gdLst>
                <a:gd name="T0" fmla="*/ 1361 w 1411"/>
                <a:gd name="T1" fmla="*/ 892 h 909"/>
                <a:gd name="T2" fmla="*/ 1361 w 1411"/>
                <a:gd name="T3" fmla="*/ 876 h 909"/>
                <a:gd name="T4" fmla="*/ 50 w 1411"/>
                <a:gd name="T5" fmla="*/ 876 h 909"/>
                <a:gd name="T6" fmla="*/ 33 w 1411"/>
                <a:gd name="T7" fmla="*/ 859 h 909"/>
                <a:gd name="T8" fmla="*/ 33 w 1411"/>
                <a:gd name="T9" fmla="*/ 50 h 909"/>
                <a:gd name="T10" fmla="*/ 50 w 1411"/>
                <a:gd name="T11" fmla="*/ 33 h 909"/>
                <a:gd name="T12" fmla="*/ 1361 w 1411"/>
                <a:gd name="T13" fmla="*/ 33 h 909"/>
                <a:gd name="T14" fmla="*/ 1377 w 1411"/>
                <a:gd name="T15" fmla="*/ 50 h 909"/>
                <a:gd name="T16" fmla="*/ 1377 w 1411"/>
                <a:gd name="T17" fmla="*/ 859 h 909"/>
                <a:gd name="T18" fmla="*/ 1361 w 1411"/>
                <a:gd name="T19" fmla="*/ 876 h 909"/>
                <a:gd name="T20" fmla="*/ 1361 w 1411"/>
                <a:gd name="T21" fmla="*/ 892 h 909"/>
                <a:gd name="T22" fmla="*/ 1361 w 1411"/>
                <a:gd name="T23" fmla="*/ 909 h 909"/>
                <a:gd name="T24" fmla="*/ 1411 w 1411"/>
                <a:gd name="T25" fmla="*/ 859 h 909"/>
                <a:gd name="T26" fmla="*/ 1411 w 1411"/>
                <a:gd name="T27" fmla="*/ 50 h 909"/>
                <a:gd name="T28" fmla="*/ 1361 w 1411"/>
                <a:gd name="T29" fmla="*/ 0 h 909"/>
                <a:gd name="T30" fmla="*/ 50 w 1411"/>
                <a:gd name="T31" fmla="*/ 0 h 909"/>
                <a:gd name="T32" fmla="*/ 0 w 1411"/>
                <a:gd name="T33" fmla="*/ 50 h 909"/>
                <a:gd name="T34" fmla="*/ 0 w 1411"/>
                <a:gd name="T35" fmla="*/ 859 h 909"/>
                <a:gd name="T36" fmla="*/ 50 w 1411"/>
                <a:gd name="T37" fmla="*/ 909 h 909"/>
                <a:gd name="T38" fmla="*/ 1361 w 1411"/>
                <a:gd name="T39" fmla="*/ 909 h 909"/>
                <a:gd name="T40" fmla="*/ 1361 w 1411"/>
                <a:gd name="T41" fmla="*/ 89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1" h="909">
                  <a:moveTo>
                    <a:pt x="1361" y="892"/>
                  </a:moveTo>
                  <a:lnTo>
                    <a:pt x="1361" y="876"/>
                  </a:lnTo>
                  <a:lnTo>
                    <a:pt x="50" y="876"/>
                  </a:lnTo>
                  <a:cubicBezTo>
                    <a:pt x="40" y="876"/>
                    <a:pt x="33" y="868"/>
                    <a:pt x="33" y="859"/>
                  </a:cubicBezTo>
                  <a:lnTo>
                    <a:pt x="33" y="50"/>
                  </a:lnTo>
                  <a:cubicBezTo>
                    <a:pt x="33" y="41"/>
                    <a:pt x="40" y="33"/>
                    <a:pt x="50" y="33"/>
                  </a:cubicBezTo>
                  <a:lnTo>
                    <a:pt x="1361" y="33"/>
                  </a:lnTo>
                  <a:cubicBezTo>
                    <a:pt x="1370" y="33"/>
                    <a:pt x="1377" y="41"/>
                    <a:pt x="1377" y="50"/>
                  </a:cubicBezTo>
                  <a:lnTo>
                    <a:pt x="1377" y="859"/>
                  </a:lnTo>
                  <a:cubicBezTo>
                    <a:pt x="1377" y="868"/>
                    <a:pt x="1370" y="876"/>
                    <a:pt x="1361" y="876"/>
                  </a:cubicBezTo>
                  <a:lnTo>
                    <a:pt x="1361" y="892"/>
                  </a:lnTo>
                  <a:lnTo>
                    <a:pt x="1361" y="909"/>
                  </a:lnTo>
                  <a:cubicBezTo>
                    <a:pt x="1388" y="909"/>
                    <a:pt x="1411" y="887"/>
                    <a:pt x="1411" y="859"/>
                  </a:cubicBezTo>
                  <a:lnTo>
                    <a:pt x="1411" y="50"/>
                  </a:lnTo>
                  <a:cubicBezTo>
                    <a:pt x="1411" y="22"/>
                    <a:pt x="1388" y="0"/>
                    <a:pt x="1361" y="0"/>
                  </a:cubicBezTo>
                  <a:lnTo>
                    <a:pt x="50" y="0"/>
                  </a:lnTo>
                  <a:cubicBezTo>
                    <a:pt x="22" y="0"/>
                    <a:pt x="0" y="22"/>
                    <a:pt x="0" y="50"/>
                  </a:cubicBezTo>
                  <a:lnTo>
                    <a:pt x="0" y="859"/>
                  </a:lnTo>
                  <a:cubicBezTo>
                    <a:pt x="0" y="887"/>
                    <a:pt x="22" y="909"/>
                    <a:pt x="50" y="909"/>
                  </a:cubicBezTo>
                  <a:lnTo>
                    <a:pt x="1361" y="909"/>
                  </a:lnTo>
                  <a:lnTo>
                    <a:pt x="1361"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1255">
              <a:extLst>
                <a:ext uri="{FF2B5EF4-FFF2-40B4-BE49-F238E27FC236}">
                  <a16:creationId xmlns:a16="http://schemas.microsoft.com/office/drawing/2014/main" id="{10311A28-D62A-591D-6E41-2483A68925D7}"/>
                </a:ext>
              </a:extLst>
            </p:cNvPr>
            <p:cNvSpPr>
              <a:spLocks/>
            </p:cNvSpPr>
            <p:nvPr/>
          </p:nvSpPr>
          <p:spPr bwMode="auto">
            <a:xfrm>
              <a:off x="7080251" y="2938463"/>
              <a:ext cx="79375" cy="47625"/>
            </a:xfrm>
            <a:custGeom>
              <a:avLst/>
              <a:gdLst>
                <a:gd name="T0" fmla="*/ 47 w 50"/>
                <a:gd name="T1" fmla="*/ 28 h 30"/>
                <a:gd name="T2" fmla="*/ 47 w 50"/>
                <a:gd name="T3" fmla="*/ 26 h 30"/>
                <a:gd name="T4" fmla="*/ 5 w 50"/>
                <a:gd name="T5" fmla="*/ 26 h 30"/>
                <a:gd name="T6" fmla="*/ 9 w 50"/>
                <a:gd name="T7" fmla="*/ 5 h 30"/>
                <a:gd name="T8" fmla="*/ 41 w 50"/>
                <a:gd name="T9" fmla="*/ 5 h 30"/>
                <a:gd name="T10" fmla="*/ 45 w 50"/>
                <a:gd name="T11" fmla="*/ 28 h 30"/>
                <a:gd name="T12" fmla="*/ 47 w 50"/>
                <a:gd name="T13" fmla="*/ 28 h 30"/>
                <a:gd name="T14" fmla="*/ 47 w 50"/>
                <a:gd name="T15" fmla="*/ 26 h 30"/>
                <a:gd name="T16" fmla="*/ 47 w 50"/>
                <a:gd name="T17" fmla="*/ 28 h 30"/>
                <a:gd name="T18" fmla="*/ 49 w 50"/>
                <a:gd name="T19" fmla="*/ 28 h 30"/>
                <a:gd name="T20" fmla="*/ 45 w 50"/>
                <a:gd name="T21" fmla="*/ 0 h 30"/>
                <a:gd name="T22" fmla="*/ 5 w 50"/>
                <a:gd name="T23" fmla="*/ 0 h 30"/>
                <a:gd name="T24" fmla="*/ 0 w 50"/>
                <a:gd name="T25" fmla="*/ 30 h 30"/>
                <a:gd name="T26" fmla="*/ 50 w 50"/>
                <a:gd name="T27" fmla="*/ 30 h 30"/>
                <a:gd name="T28" fmla="*/ 49 w 50"/>
                <a:gd name="T29" fmla="*/ 28 h 30"/>
                <a:gd name="T30" fmla="*/ 47 w 50"/>
                <a:gd name="T3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30">
                  <a:moveTo>
                    <a:pt x="47" y="28"/>
                  </a:moveTo>
                  <a:lnTo>
                    <a:pt x="47" y="26"/>
                  </a:lnTo>
                  <a:lnTo>
                    <a:pt x="5" y="26"/>
                  </a:lnTo>
                  <a:lnTo>
                    <a:pt x="9" y="5"/>
                  </a:lnTo>
                  <a:lnTo>
                    <a:pt x="41" y="5"/>
                  </a:lnTo>
                  <a:lnTo>
                    <a:pt x="45" y="28"/>
                  </a:lnTo>
                  <a:lnTo>
                    <a:pt x="47" y="28"/>
                  </a:lnTo>
                  <a:lnTo>
                    <a:pt x="47" y="26"/>
                  </a:lnTo>
                  <a:lnTo>
                    <a:pt x="47" y="28"/>
                  </a:lnTo>
                  <a:lnTo>
                    <a:pt x="49" y="28"/>
                  </a:lnTo>
                  <a:lnTo>
                    <a:pt x="45" y="0"/>
                  </a:lnTo>
                  <a:lnTo>
                    <a:pt x="5" y="0"/>
                  </a:lnTo>
                  <a:lnTo>
                    <a:pt x="0" y="30"/>
                  </a:lnTo>
                  <a:lnTo>
                    <a:pt x="50" y="30"/>
                  </a:lnTo>
                  <a:lnTo>
                    <a:pt x="49" y="28"/>
                  </a:lnTo>
                  <a:lnTo>
                    <a:pt x="47"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Freeform 1256">
              <a:extLst>
                <a:ext uri="{FF2B5EF4-FFF2-40B4-BE49-F238E27FC236}">
                  <a16:creationId xmlns:a16="http://schemas.microsoft.com/office/drawing/2014/main" id="{B27A650E-C990-18BA-C9DA-216EF6DE2CD1}"/>
                </a:ext>
              </a:extLst>
            </p:cNvPr>
            <p:cNvSpPr>
              <a:spLocks/>
            </p:cNvSpPr>
            <p:nvPr/>
          </p:nvSpPr>
          <p:spPr bwMode="auto">
            <a:xfrm>
              <a:off x="7064376" y="2979738"/>
              <a:ext cx="111125" cy="20638"/>
            </a:xfrm>
            <a:custGeom>
              <a:avLst/>
              <a:gdLst>
                <a:gd name="T0" fmla="*/ 494 w 544"/>
                <a:gd name="T1" fmla="*/ 17 h 100"/>
                <a:gd name="T2" fmla="*/ 494 w 544"/>
                <a:gd name="T3" fmla="*/ 0 h 100"/>
                <a:gd name="T4" fmla="*/ 50 w 544"/>
                <a:gd name="T5" fmla="*/ 0 h 100"/>
                <a:gd name="T6" fmla="*/ 5 w 544"/>
                <a:gd name="T7" fmla="*/ 28 h 100"/>
                <a:gd name="T8" fmla="*/ 0 w 544"/>
                <a:gd name="T9" fmla="*/ 50 h 100"/>
                <a:gd name="T10" fmla="*/ 14 w 544"/>
                <a:gd name="T11" fmla="*/ 85 h 100"/>
                <a:gd name="T12" fmla="*/ 50 w 544"/>
                <a:gd name="T13" fmla="*/ 100 h 100"/>
                <a:gd name="T14" fmla="*/ 494 w 544"/>
                <a:gd name="T15" fmla="*/ 100 h 100"/>
                <a:gd name="T16" fmla="*/ 530 w 544"/>
                <a:gd name="T17" fmla="*/ 85 h 100"/>
                <a:gd name="T18" fmla="*/ 544 w 544"/>
                <a:gd name="T19" fmla="*/ 50 h 100"/>
                <a:gd name="T20" fmla="*/ 539 w 544"/>
                <a:gd name="T21" fmla="*/ 28 h 100"/>
                <a:gd name="T22" fmla="*/ 494 w 544"/>
                <a:gd name="T23" fmla="*/ 0 h 100"/>
                <a:gd name="T24" fmla="*/ 494 w 544"/>
                <a:gd name="T25" fmla="*/ 17 h 100"/>
                <a:gd name="T26" fmla="*/ 494 w 544"/>
                <a:gd name="T27" fmla="*/ 34 h 100"/>
                <a:gd name="T28" fmla="*/ 509 w 544"/>
                <a:gd name="T29" fmla="*/ 43 h 100"/>
                <a:gd name="T30" fmla="*/ 511 w 544"/>
                <a:gd name="T31" fmla="*/ 50 h 100"/>
                <a:gd name="T32" fmla="*/ 506 w 544"/>
                <a:gd name="T33" fmla="*/ 62 h 100"/>
                <a:gd name="T34" fmla="*/ 494 w 544"/>
                <a:gd name="T35" fmla="*/ 67 h 100"/>
                <a:gd name="T36" fmla="*/ 50 w 544"/>
                <a:gd name="T37" fmla="*/ 67 h 100"/>
                <a:gd name="T38" fmla="*/ 38 w 544"/>
                <a:gd name="T39" fmla="*/ 62 h 100"/>
                <a:gd name="T40" fmla="*/ 33 w 544"/>
                <a:gd name="T41" fmla="*/ 50 h 100"/>
                <a:gd name="T42" fmla="*/ 35 w 544"/>
                <a:gd name="T43" fmla="*/ 43 h 100"/>
                <a:gd name="T44" fmla="*/ 50 w 544"/>
                <a:gd name="T45" fmla="*/ 34 h 100"/>
                <a:gd name="T46" fmla="*/ 494 w 544"/>
                <a:gd name="T47" fmla="*/ 34 h 100"/>
                <a:gd name="T48" fmla="*/ 494 w 544"/>
                <a:gd name="T49"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4" h="100">
                  <a:moveTo>
                    <a:pt x="494" y="17"/>
                  </a:moveTo>
                  <a:lnTo>
                    <a:pt x="494" y="0"/>
                  </a:lnTo>
                  <a:lnTo>
                    <a:pt x="50" y="0"/>
                  </a:lnTo>
                  <a:cubicBezTo>
                    <a:pt x="31" y="0"/>
                    <a:pt x="14" y="11"/>
                    <a:pt x="5" y="28"/>
                  </a:cubicBezTo>
                  <a:cubicBezTo>
                    <a:pt x="2" y="35"/>
                    <a:pt x="0" y="43"/>
                    <a:pt x="0" y="50"/>
                  </a:cubicBezTo>
                  <a:cubicBezTo>
                    <a:pt x="0" y="63"/>
                    <a:pt x="5" y="76"/>
                    <a:pt x="14" y="85"/>
                  </a:cubicBezTo>
                  <a:cubicBezTo>
                    <a:pt x="23" y="94"/>
                    <a:pt x="36" y="100"/>
                    <a:pt x="50" y="100"/>
                  </a:cubicBezTo>
                  <a:lnTo>
                    <a:pt x="494" y="100"/>
                  </a:lnTo>
                  <a:cubicBezTo>
                    <a:pt x="509" y="100"/>
                    <a:pt x="521" y="94"/>
                    <a:pt x="530" y="85"/>
                  </a:cubicBezTo>
                  <a:cubicBezTo>
                    <a:pt x="539" y="76"/>
                    <a:pt x="544" y="63"/>
                    <a:pt x="544" y="50"/>
                  </a:cubicBezTo>
                  <a:cubicBezTo>
                    <a:pt x="544" y="43"/>
                    <a:pt x="543" y="35"/>
                    <a:pt x="539" y="28"/>
                  </a:cubicBezTo>
                  <a:cubicBezTo>
                    <a:pt x="531" y="11"/>
                    <a:pt x="513" y="0"/>
                    <a:pt x="494" y="0"/>
                  </a:cubicBezTo>
                  <a:lnTo>
                    <a:pt x="494" y="17"/>
                  </a:lnTo>
                  <a:lnTo>
                    <a:pt x="494" y="34"/>
                  </a:lnTo>
                  <a:cubicBezTo>
                    <a:pt x="501" y="34"/>
                    <a:pt x="506" y="37"/>
                    <a:pt x="509" y="43"/>
                  </a:cubicBezTo>
                  <a:cubicBezTo>
                    <a:pt x="511" y="45"/>
                    <a:pt x="511" y="48"/>
                    <a:pt x="511" y="50"/>
                  </a:cubicBezTo>
                  <a:cubicBezTo>
                    <a:pt x="511" y="54"/>
                    <a:pt x="509" y="59"/>
                    <a:pt x="506" y="62"/>
                  </a:cubicBezTo>
                  <a:cubicBezTo>
                    <a:pt x="503" y="65"/>
                    <a:pt x="499" y="67"/>
                    <a:pt x="494" y="67"/>
                  </a:cubicBezTo>
                  <a:lnTo>
                    <a:pt x="50" y="67"/>
                  </a:lnTo>
                  <a:cubicBezTo>
                    <a:pt x="45" y="67"/>
                    <a:pt x="41" y="65"/>
                    <a:pt x="38" y="62"/>
                  </a:cubicBezTo>
                  <a:cubicBezTo>
                    <a:pt x="35" y="59"/>
                    <a:pt x="33" y="54"/>
                    <a:pt x="33" y="50"/>
                  </a:cubicBezTo>
                  <a:cubicBezTo>
                    <a:pt x="33" y="48"/>
                    <a:pt x="34" y="45"/>
                    <a:pt x="35" y="43"/>
                  </a:cubicBezTo>
                  <a:cubicBezTo>
                    <a:pt x="38" y="37"/>
                    <a:pt x="44" y="34"/>
                    <a:pt x="50" y="34"/>
                  </a:cubicBezTo>
                  <a:lnTo>
                    <a:pt x="494" y="34"/>
                  </a:lnTo>
                  <a:lnTo>
                    <a:pt x="49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1257">
              <a:extLst>
                <a:ext uri="{FF2B5EF4-FFF2-40B4-BE49-F238E27FC236}">
                  <a16:creationId xmlns:a16="http://schemas.microsoft.com/office/drawing/2014/main" id="{D2746E51-26E0-6BD2-E34E-A7E30BC43B90}"/>
                </a:ext>
              </a:extLst>
            </p:cNvPr>
            <p:cNvSpPr>
              <a:spLocks noChangeArrowheads="1"/>
            </p:cNvSpPr>
            <p:nvPr/>
          </p:nvSpPr>
          <p:spPr bwMode="auto">
            <a:xfrm>
              <a:off x="6978651" y="2897188"/>
              <a:ext cx="2825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Freeform 1258">
              <a:extLst>
                <a:ext uri="{FF2B5EF4-FFF2-40B4-BE49-F238E27FC236}">
                  <a16:creationId xmlns:a16="http://schemas.microsoft.com/office/drawing/2014/main" id="{4101A7ED-BABF-8781-422E-D0FEB0BB9B00}"/>
                </a:ext>
              </a:extLst>
            </p:cNvPr>
            <p:cNvSpPr>
              <a:spLocks/>
            </p:cNvSpPr>
            <p:nvPr/>
          </p:nvSpPr>
          <p:spPr bwMode="auto">
            <a:xfrm>
              <a:off x="7151689" y="2790826"/>
              <a:ext cx="28575" cy="26988"/>
            </a:xfrm>
            <a:custGeom>
              <a:avLst/>
              <a:gdLst>
                <a:gd name="T0" fmla="*/ 118 w 135"/>
                <a:gd name="T1" fmla="*/ 68 h 135"/>
                <a:gd name="T2" fmla="*/ 101 w 135"/>
                <a:gd name="T3" fmla="*/ 68 h 135"/>
                <a:gd name="T4" fmla="*/ 67 w 135"/>
                <a:gd name="T5" fmla="*/ 102 h 135"/>
                <a:gd name="T6" fmla="*/ 33 w 135"/>
                <a:gd name="T7" fmla="*/ 68 h 135"/>
                <a:gd name="T8" fmla="*/ 67 w 135"/>
                <a:gd name="T9" fmla="*/ 33 h 135"/>
                <a:gd name="T10" fmla="*/ 101 w 135"/>
                <a:gd name="T11" fmla="*/ 68 h 135"/>
                <a:gd name="T12" fmla="*/ 118 w 135"/>
                <a:gd name="T13" fmla="*/ 68 h 135"/>
                <a:gd name="T14" fmla="*/ 135 w 135"/>
                <a:gd name="T15" fmla="*/ 68 h 135"/>
                <a:gd name="T16" fmla="*/ 67 w 135"/>
                <a:gd name="T17" fmla="*/ 0 h 135"/>
                <a:gd name="T18" fmla="*/ 0 w 135"/>
                <a:gd name="T19" fmla="*/ 68 h 135"/>
                <a:gd name="T20" fmla="*/ 67 w 135"/>
                <a:gd name="T21" fmla="*/ 135 h 135"/>
                <a:gd name="T22" fmla="*/ 135 w 135"/>
                <a:gd name="T23" fmla="*/ 68 h 135"/>
                <a:gd name="T24" fmla="*/ 118 w 135"/>
                <a:gd name="T25"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35">
                  <a:moveTo>
                    <a:pt x="118" y="68"/>
                  </a:moveTo>
                  <a:lnTo>
                    <a:pt x="101" y="68"/>
                  </a:lnTo>
                  <a:cubicBezTo>
                    <a:pt x="101" y="86"/>
                    <a:pt x="86" y="102"/>
                    <a:pt x="67" y="102"/>
                  </a:cubicBezTo>
                  <a:cubicBezTo>
                    <a:pt x="48" y="102"/>
                    <a:pt x="33" y="86"/>
                    <a:pt x="33" y="68"/>
                  </a:cubicBezTo>
                  <a:cubicBezTo>
                    <a:pt x="33" y="49"/>
                    <a:pt x="48" y="34"/>
                    <a:pt x="67" y="33"/>
                  </a:cubicBezTo>
                  <a:cubicBezTo>
                    <a:pt x="86" y="34"/>
                    <a:pt x="101" y="49"/>
                    <a:pt x="101" y="68"/>
                  </a:cubicBezTo>
                  <a:lnTo>
                    <a:pt x="118" y="68"/>
                  </a:lnTo>
                  <a:lnTo>
                    <a:pt x="135" y="68"/>
                  </a:lnTo>
                  <a:cubicBezTo>
                    <a:pt x="135" y="30"/>
                    <a:pt x="105" y="0"/>
                    <a:pt x="67" y="0"/>
                  </a:cubicBezTo>
                  <a:cubicBezTo>
                    <a:pt x="30" y="0"/>
                    <a:pt x="0" y="30"/>
                    <a:pt x="0" y="68"/>
                  </a:cubicBezTo>
                  <a:cubicBezTo>
                    <a:pt x="0" y="105"/>
                    <a:pt x="30" y="135"/>
                    <a:pt x="67" y="135"/>
                  </a:cubicBezTo>
                  <a:cubicBezTo>
                    <a:pt x="105" y="135"/>
                    <a:pt x="135" y="105"/>
                    <a:pt x="135" y="68"/>
                  </a:cubicBezTo>
                  <a:lnTo>
                    <a:pt x="11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Rectangle 1259">
              <a:extLst>
                <a:ext uri="{FF2B5EF4-FFF2-40B4-BE49-F238E27FC236}">
                  <a16:creationId xmlns:a16="http://schemas.microsoft.com/office/drawing/2014/main" id="{E1A2BEFD-E617-D420-857B-B10E21F91D22}"/>
                </a:ext>
              </a:extLst>
            </p:cNvPr>
            <p:cNvSpPr>
              <a:spLocks noChangeArrowheads="1"/>
            </p:cNvSpPr>
            <p:nvPr/>
          </p:nvSpPr>
          <p:spPr bwMode="auto">
            <a:xfrm>
              <a:off x="7188201" y="2800351"/>
              <a:ext cx="428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Freeform 1260">
              <a:extLst>
                <a:ext uri="{FF2B5EF4-FFF2-40B4-BE49-F238E27FC236}">
                  <a16:creationId xmlns:a16="http://schemas.microsoft.com/office/drawing/2014/main" id="{6FB68863-D0E5-573A-AD16-8543C4C56F94}"/>
                </a:ext>
              </a:extLst>
            </p:cNvPr>
            <p:cNvSpPr>
              <a:spLocks/>
            </p:cNvSpPr>
            <p:nvPr/>
          </p:nvSpPr>
          <p:spPr bwMode="auto">
            <a:xfrm>
              <a:off x="7151689" y="2819401"/>
              <a:ext cx="28575" cy="26988"/>
            </a:xfrm>
            <a:custGeom>
              <a:avLst/>
              <a:gdLst>
                <a:gd name="T0" fmla="*/ 118 w 135"/>
                <a:gd name="T1" fmla="*/ 68 h 135"/>
                <a:gd name="T2" fmla="*/ 101 w 135"/>
                <a:gd name="T3" fmla="*/ 68 h 135"/>
                <a:gd name="T4" fmla="*/ 67 w 135"/>
                <a:gd name="T5" fmla="*/ 102 h 135"/>
                <a:gd name="T6" fmla="*/ 33 w 135"/>
                <a:gd name="T7" fmla="*/ 68 h 135"/>
                <a:gd name="T8" fmla="*/ 67 w 135"/>
                <a:gd name="T9" fmla="*/ 34 h 135"/>
                <a:gd name="T10" fmla="*/ 101 w 135"/>
                <a:gd name="T11" fmla="*/ 68 h 135"/>
                <a:gd name="T12" fmla="*/ 118 w 135"/>
                <a:gd name="T13" fmla="*/ 68 h 135"/>
                <a:gd name="T14" fmla="*/ 135 w 135"/>
                <a:gd name="T15" fmla="*/ 68 h 135"/>
                <a:gd name="T16" fmla="*/ 67 w 135"/>
                <a:gd name="T17" fmla="*/ 0 h 135"/>
                <a:gd name="T18" fmla="*/ 0 w 135"/>
                <a:gd name="T19" fmla="*/ 68 h 135"/>
                <a:gd name="T20" fmla="*/ 67 w 135"/>
                <a:gd name="T21" fmla="*/ 135 h 135"/>
                <a:gd name="T22" fmla="*/ 135 w 135"/>
                <a:gd name="T23" fmla="*/ 68 h 135"/>
                <a:gd name="T24" fmla="*/ 118 w 135"/>
                <a:gd name="T25"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35">
                  <a:moveTo>
                    <a:pt x="118" y="68"/>
                  </a:moveTo>
                  <a:lnTo>
                    <a:pt x="101" y="68"/>
                  </a:lnTo>
                  <a:cubicBezTo>
                    <a:pt x="101" y="87"/>
                    <a:pt x="86" y="102"/>
                    <a:pt x="67" y="102"/>
                  </a:cubicBezTo>
                  <a:cubicBezTo>
                    <a:pt x="48" y="102"/>
                    <a:pt x="33" y="87"/>
                    <a:pt x="33" y="68"/>
                  </a:cubicBezTo>
                  <a:cubicBezTo>
                    <a:pt x="33" y="49"/>
                    <a:pt x="48" y="34"/>
                    <a:pt x="67" y="34"/>
                  </a:cubicBezTo>
                  <a:cubicBezTo>
                    <a:pt x="86" y="34"/>
                    <a:pt x="101" y="49"/>
                    <a:pt x="101" y="68"/>
                  </a:cubicBezTo>
                  <a:lnTo>
                    <a:pt x="118" y="68"/>
                  </a:lnTo>
                  <a:lnTo>
                    <a:pt x="135" y="68"/>
                  </a:lnTo>
                  <a:cubicBezTo>
                    <a:pt x="135" y="30"/>
                    <a:pt x="105" y="0"/>
                    <a:pt x="67" y="0"/>
                  </a:cubicBezTo>
                  <a:cubicBezTo>
                    <a:pt x="30" y="0"/>
                    <a:pt x="0" y="30"/>
                    <a:pt x="0" y="68"/>
                  </a:cubicBezTo>
                  <a:cubicBezTo>
                    <a:pt x="0" y="105"/>
                    <a:pt x="30" y="135"/>
                    <a:pt x="67" y="135"/>
                  </a:cubicBezTo>
                  <a:cubicBezTo>
                    <a:pt x="105" y="135"/>
                    <a:pt x="135" y="105"/>
                    <a:pt x="135" y="68"/>
                  </a:cubicBezTo>
                  <a:lnTo>
                    <a:pt x="11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Rectangle 1261">
              <a:extLst>
                <a:ext uri="{FF2B5EF4-FFF2-40B4-BE49-F238E27FC236}">
                  <a16:creationId xmlns:a16="http://schemas.microsoft.com/office/drawing/2014/main" id="{8AA99E01-F616-9C30-D1AE-6E976C6F6649}"/>
                </a:ext>
              </a:extLst>
            </p:cNvPr>
            <p:cNvSpPr>
              <a:spLocks noChangeArrowheads="1"/>
            </p:cNvSpPr>
            <p:nvPr/>
          </p:nvSpPr>
          <p:spPr bwMode="auto">
            <a:xfrm>
              <a:off x="7188201" y="2828926"/>
              <a:ext cx="428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1262">
              <a:extLst>
                <a:ext uri="{FF2B5EF4-FFF2-40B4-BE49-F238E27FC236}">
                  <a16:creationId xmlns:a16="http://schemas.microsoft.com/office/drawing/2014/main" id="{B6205036-6630-2502-E6CB-1D6B09B1CECA}"/>
                </a:ext>
              </a:extLst>
            </p:cNvPr>
            <p:cNvSpPr>
              <a:spLocks/>
            </p:cNvSpPr>
            <p:nvPr/>
          </p:nvSpPr>
          <p:spPr bwMode="auto">
            <a:xfrm>
              <a:off x="7151689" y="2847976"/>
              <a:ext cx="28575" cy="26988"/>
            </a:xfrm>
            <a:custGeom>
              <a:avLst/>
              <a:gdLst>
                <a:gd name="T0" fmla="*/ 118 w 135"/>
                <a:gd name="T1" fmla="*/ 68 h 135"/>
                <a:gd name="T2" fmla="*/ 101 w 135"/>
                <a:gd name="T3" fmla="*/ 68 h 135"/>
                <a:gd name="T4" fmla="*/ 67 w 135"/>
                <a:gd name="T5" fmla="*/ 102 h 135"/>
                <a:gd name="T6" fmla="*/ 33 w 135"/>
                <a:gd name="T7" fmla="*/ 68 h 135"/>
                <a:gd name="T8" fmla="*/ 67 w 135"/>
                <a:gd name="T9" fmla="*/ 34 h 135"/>
                <a:gd name="T10" fmla="*/ 101 w 135"/>
                <a:gd name="T11" fmla="*/ 68 h 135"/>
                <a:gd name="T12" fmla="*/ 118 w 135"/>
                <a:gd name="T13" fmla="*/ 68 h 135"/>
                <a:gd name="T14" fmla="*/ 135 w 135"/>
                <a:gd name="T15" fmla="*/ 68 h 135"/>
                <a:gd name="T16" fmla="*/ 67 w 135"/>
                <a:gd name="T17" fmla="*/ 0 h 135"/>
                <a:gd name="T18" fmla="*/ 0 w 135"/>
                <a:gd name="T19" fmla="*/ 68 h 135"/>
                <a:gd name="T20" fmla="*/ 67 w 135"/>
                <a:gd name="T21" fmla="*/ 135 h 135"/>
                <a:gd name="T22" fmla="*/ 135 w 135"/>
                <a:gd name="T23" fmla="*/ 68 h 135"/>
                <a:gd name="T24" fmla="*/ 118 w 135"/>
                <a:gd name="T25"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35">
                  <a:moveTo>
                    <a:pt x="118" y="68"/>
                  </a:moveTo>
                  <a:lnTo>
                    <a:pt x="101" y="68"/>
                  </a:lnTo>
                  <a:cubicBezTo>
                    <a:pt x="101" y="87"/>
                    <a:pt x="86" y="102"/>
                    <a:pt x="67" y="102"/>
                  </a:cubicBezTo>
                  <a:cubicBezTo>
                    <a:pt x="48" y="102"/>
                    <a:pt x="33" y="87"/>
                    <a:pt x="33" y="68"/>
                  </a:cubicBezTo>
                  <a:cubicBezTo>
                    <a:pt x="33" y="49"/>
                    <a:pt x="48" y="34"/>
                    <a:pt x="67" y="34"/>
                  </a:cubicBezTo>
                  <a:cubicBezTo>
                    <a:pt x="86" y="34"/>
                    <a:pt x="101" y="49"/>
                    <a:pt x="101" y="68"/>
                  </a:cubicBezTo>
                  <a:lnTo>
                    <a:pt x="118" y="68"/>
                  </a:lnTo>
                  <a:lnTo>
                    <a:pt x="135" y="68"/>
                  </a:lnTo>
                  <a:cubicBezTo>
                    <a:pt x="135" y="31"/>
                    <a:pt x="105" y="0"/>
                    <a:pt x="67" y="0"/>
                  </a:cubicBezTo>
                  <a:cubicBezTo>
                    <a:pt x="30" y="0"/>
                    <a:pt x="0" y="31"/>
                    <a:pt x="0" y="68"/>
                  </a:cubicBezTo>
                  <a:cubicBezTo>
                    <a:pt x="0" y="105"/>
                    <a:pt x="30" y="135"/>
                    <a:pt x="67" y="135"/>
                  </a:cubicBezTo>
                  <a:cubicBezTo>
                    <a:pt x="105" y="135"/>
                    <a:pt x="135" y="105"/>
                    <a:pt x="135" y="68"/>
                  </a:cubicBezTo>
                  <a:lnTo>
                    <a:pt x="11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Rectangle 1263">
              <a:extLst>
                <a:ext uri="{FF2B5EF4-FFF2-40B4-BE49-F238E27FC236}">
                  <a16:creationId xmlns:a16="http://schemas.microsoft.com/office/drawing/2014/main" id="{2D8A30AB-DD49-0152-4ABB-07C48A0D708E}"/>
                </a:ext>
              </a:extLst>
            </p:cNvPr>
            <p:cNvSpPr>
              <a:spLocks noChangeArrowheads="1"/>
            </p:cNvSpPr>
            <p:nvPr/>
          </p:nvSpPr>
          <p:spPr bwMode="auto">
            <a:xfrm>
              <a:off x="7188201" y="2857501"/>
              <a:ext cx="428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264">
              <a:extLst>
                <a:ext uri="{FF2B5EF4-FFF2-40B4-BE49-F238E27FC236}">
                  <a16:creationId xmlns:a16="http://schemas.microsoft.com/office/drawing/2014/main" id="{5CD1D627-057F-FCEC-872F-A0356E4F2AA2}"/>
                </a:ext>
              </a:extLst>
            </p:cNvPr>
            <p:cNvSpPr>
              <a:spLocks/>
            </p:cNvSpPr>
            <p:nvPr/>
          </p:nvSpPr>
          <p:spPr bwMode="auto">
            <a:xfrm>
              <a:off x="7112001" y="2908301"/>
              <a:ext cx="23813" cy="23813"/>
            </a:xfrm>
            <a:custGeom>
              <a:avLst/>
              <a:gdLst>
                <a:gd name="T0" fmla="*/ 99 w 116"/>
                <a:gd name="T1" fmla="*/ 58 h 115"/>
                <a:gd name="T2" fmla="*/ 82 w 116"/>
                <a:gd name="T3" fmla="*/ 58 h 115"/>
                <a:gd name="T4" fmla="*/ 58 w 116"/>
                <a:gd name="T5" fmla="*/ 82 h 115"/>
                <a:gd name="T6" fmla="*/ 34 w 116"/>
                <a:gd name="T7" fmla="*/ 58 h 115"/>
                <a:gd name="T8" fmla="*/ 58 w 116"/>
                <a:gd name="T9" fmla="*/ 33 h 115"/>
                <a:gd name="T10" fmla="*/ 82 w 116"/>
                <a:gd name="T11" fmla="*/ 58 h 115"/>
                <a:gd name="T12" fmla="*/ 99 w 116"/>
                <a:gd name="T13" fmla="*/ 58 h 115"/>
                <a:gd name="T14" fmla="*/ 116 w 116"/>
                <a:gd name="T15" fmla="*/ 58 h 115"/>
                <a:gd name="T16" fmla="*/ 58 w 116"/>
                <a:gd name="T17" fmla="*/ 0 h 115"/>
                <a:gd name="T18" fmla="*/ 0 w 116"/>
                <a:gd name="T19" fmla="*/ 58 h 115"/>
                <a:gd name="T20" fmla="*/ 58 w 116"/>
                <a:gd name="T21" fmla="*/ 115 h 115"/>
                <a:gd name="T22" fmla="*/ 116 w 116"/>
                <a:gd name="T23" fmla="*/ 58 h 115"/>
                <a:gd name="T24" fmla="*/ 99 w 116"/>
                <a:gd name="T25" fmla="*/ 5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15">
                  <a:moveTo>
                    <a:pt x="99" y="58"/>
                  </a:moveTo>
                  <a:lnTo>
                    <a:pt x="82" y="58"/>
                  </a:lnTo>
                  <a:cubicBezTo>
                    <a:pt x="82" y="71"/>
                    <a:pt x="72" y="82"/>
                    <a:pt x="58" y="82"/>
                  </a:cubicBezTo>
                  <a:cubicBezTo>
                    <a:pt x="45" y="82"/>
                    <a:pt x="34" y="71"/>
                    <a:pt x="34" y="58"/>
                  </a:cubicBezTo>
                  <a:cubicBezTo>
                    <a:pt x="34" y="44"/>
                    <a:pt x="45" y="33"/>
                    <a:pt x="58" y="33"/>
                  </a:cubicBezTo>
                  <a:cubicBezTo>
                    <a:pt x="72" y="33"/>
                    <a:pt x="82" y="44"/>
                    <a:pt x="82" y="58"/>
                  </a:cubicBezTo>
                  <a:lnTo>
                    <a:pt x="99" y="58"/>
                  </a:lnTo>
                  <a:lnTo>
                    <a:pt x="116" y="58"/>
                  </a:lnTo>
                  <a:cubicBezTo>
                    <a:pt x="116" y="26"/>
                    <a:pt x="90" y="0"/>
                    <a:pt x="58" y="0"/>
                  </a:cubicBezTo>
                  <a:cubicBezTo>
                    <a:pt x="26" y="0"/>
                    <a:pt x="0" y="26"/>
                    <a:pt x="0" y="58"/>
                  </a:cubicBezTo>
                  <a:cubicBezTo>
                    <a:pt x="0" y="89"/>
                    <a:pt x="26" y="115"/>
                    <a:pt x="58" y="115"/>
                  </a:cubicBezTo>
                  <a:cubicBezTo>
                    <a:pt x="90" y="115"/>
                    <a:pt x="116" y="89"/>
                    <a:pt x="116" y="58"/>
                  </a:cubicBezTo>
                  <a:lnTo>
                    <a:pt x="99"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0" name="Diamond3" descr="{&quot;Key&quot;:&quot;POWER_USER_SHAPE_ICON&quot;,&quot;Value&quot;:&quot;POWER_USER_SHAPE_ICON_STYLE_1&quot;}">
            <a:extLst>
              <a:ext uri="{FF2B5EF4-FFF2-40B4-BE49-F238E27FC236}">
                <a16:creationId xmlns:a16="http://schemas.microsoft.com/office/drawing/2014/main" id="{F696CDCD-2A67-463D-5B93-FAA0A1D5FE63}"/>
              </a:ext>
            </a:extLst>
          </p:cNvPr>
          <p:cNvGrpSpPr>
            <a:grpSpLocks noChangeAspect="1"/>
          </p:cNvGrpSpPr>
          <p:nvPr/>
        </p:nvGrpSpPr>
        <p:grpSpPr>
          <a:xfrm>
            <a:off x="8702818" y="2054951"/>
            <a:ext cx="762000" cy="762000"/>
            <a:chOff x="3197226" y="1712913"/>
            <a:chExt cx="361950" cy="361950"/>
          </a:xfrm>
          <a:solidFill>
            <a:schemeClr val="lt1"/>
          </a:solidFill>
        </p:grpSpPr>
        <p:sp>
          <p:nvSpPr>
            <p:cNvPr id="81" name="Freeform 906">
              <a:extLst>
                <a:ext uri="{FF2B5EF4-FFF2-40B4-BE49-F238E27FC236}">
                  <a16:creationId xmlns:a16="http://schemas.microsoft.com/office/drawing/2014/main" id="{140054BB-5842-A71F-6020-7D48FAD73139}"/>
                </a:ext>
              </a:extLst>
            </p:cNvPr>
            <p:cNvSpPr>
              <a:spLocks noEditPoints="1"/>
            </p:cNvSpPr>
            <p:nvPr/>
          </p:nvSpPr>
          <p:spPr bwMode="auto">
            <a:xfrm>
              <a:off x="3197226" y="1793875"/>
              <a:ext cx="361950" cy="280988"/>
            </a:xfrm>
            <a:custGeom>
              <a:avLst/>
              <a:gdLst>
                <a:gd name="T0" fmla="*/ 99 w 2138"/>
                <a:gd name="T1" fmla="*/ 500 h 1667"/>
                <a:gd name="T2" fmla="*/ 1044 w 2138"/>
                <a:gd name="T3" fmla="*/ 1565 h 1667"/>
                <a:gd name="T4" fmla="*/ 2037 w 2138"/>
                <a:gd name="T5" fmla="*/ 510 h 1667"/>
                <a:gd name="T6" fmla="*/ 1697 w 2138"/>
                <a:gd name="T7" fmla="*/ 83 h 1667"/>
                <a:gd name="T8" fmla="*/ 402 w 2138"/>
                <a:gd name="T9" fmla="*/ 83 h 1667"/>
                <a:gd name="T10" fmla="*/ 99 w 2138"/>
                <a:gd name="T11" fmla="*/ 500 h 1667"/>
                <a:gd name="T12" fmla="*/ 1043 w 2138"/>
                <a:gd name="T13" fmla="*/ 1667 h 1667"/>
                <a:gd name="T14" fmla="*/ 1042 w 2138"/>
                <a:gd name="T15" fmla="*/ 1667 h 1667"/>
                <a:gd name="T16" fmla="*/ 1012 w 2138"/>
                <a:gd name="T17" fmla="*/ 1654 h 1667"/>
                <a:gd name="T18" fmla="*/ 14 w 2138"/>
                <a:gd name="T19" fmla="*/ 530 h 1667"/>
                <a:gd name="T20" fmla="*/ 12 w 2138"/>
                <a:gd name="T21" fmla="*/ 478 h 1667"/>
                <a:gd name="T22" fmla="*/ 347 w 2138"/>
                <a:gd name="T23" fmla="*/ 17 h 1667"/>
                <a:gd name="T24" fmla="*/ 381 w 2138"/>
                <a:gd name="T25" fmla="*/ 0 h 1667"/>
                <a:gd name="T26" fmla="*/ 1717 w 2138"/>
                <a:gd name="T27" fmla="*/ 0 h 1667"/>
                <a:gd name="T28" fmla="*/ 1749 w 2138"/>
                <a:gd name="T29" fmla="*/ 16 h 1667"/>
                <a:gd name="T30" fmla="*/ 2125 w 2138"/>
                <a:gd name="T31" fmla="*/ 486 h 1667"/>
                <a:gd name="T32" fmla="*/ 2123 w 2138"/>
                <a:gd name="T33" fmla="*/ 541 h 1667"/>
                <a:gd name="T34" fmla="*/ 1073 w 2138"/>
                <a:gd name="T35" fmla="*/ 1654 h 1667"/>
                <a:gd name="T36" fmla="*/ 1043 w 2138"/>
                <a:gd name="T37" fmla="*/ 1667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8" h="1667">
                  <a:moveTo>
                    <a:pt x="99" y="500"/>
                  </a:moveTo>
                  <a:lnTo>
                    <a:pt x="1044" y="1565"/>
                  </a:lnTo>
                  <a:lnTo>
                    <a:pt x="2037" y="510"/>
                  </a:lnTo>
                  <a:lnTo>
                    <a:pt x="1697" y="83"/>
                  </a:lnTo>
                  <a:lnTo>
                    <a:pt x="402" y="83"/>
                  </a:lnTo>
                  <a:lnTo>
                    <a:pt x="99" y="500"/>
                  </a:lnTo>
                  <a:close/>
                  <a:moveTo>
                    <a:pt x="1043" y="1667"/>
                  </a:moveTo>
                  <a:lnTo>
                    <a:pt x="1042" y="1667"/>
                  </a:lnTo>
                  <a:cubicBezTo>
                    <a:pt x="1031" y="1667"/>
                    <a:pt x="1020" y="1662"/>
                    <a:pt x="1012" y="1654"/>
                  </a:cubicBezTo>
                  <a:lnTo>
                    <a:pt x="14" y="530"/>
                  </a:lnTo>
                  <a:cubicBezTo>
                    <a:pt x="1" y="516"/>
                    <a:pt x="0" y="494"/>
                    <a:pt x="12" y="478"/>
                  </a:cubicBezTo>
                  <a:lnTo>
                    <a:pt x="347" y="17"/>
                  </a:lnTo>
                  <a:cubicBezTo>
                    <a:pt x="355" y="6"/>
                    <a:pt x="367" y="0"/>
                    <a:pt x="381" y="0"/>
                  </a:cubicBezTo>
                  <a:lnTo>
                    <a:pt x="1717" y="0"/>
                  </a:lnTo>
                  <a:cubicBezTo>
                    <a:pt x="1730" y="0"/>
                    <a:pt x="1741" y="6"/>
                    <a:pt x="1749" y="16"/>
                  </a:cubicBezTo>
                  <a:lnTo>
                    <a:pt x="2125" y="486"/>
                  </a:lnTo>
                  <a:cubicBezTo>
                    <a:pt x="2138" y="502"/>
                    <a:pt x="2137" y="526"/>
                    <a:pt x="2123" y="541"/>
                  </a:cubicBezTo>
                  <a:lnTo>
                    <a:pt x="1073" y="1654"/>
                  </a:lnTo>
                  <a:cubicBezTo>
                    <a:pt x="1065" y="1663"/>
                    <a:pt x="1054" y="1667"/>
                    <a:pt x="1043" y="16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907">
              <a:extLst>
                <a:ext uri="{FF2B5EF4-FFF2-40B4-BE49-F238E27FC236}">
                  <a16:creationId xmlns:a16="http://schemas.microsoft.com/office/drawing/2014/main" id="{A0698553-BF0F-4DA2-8307-31B37D6E8BB6}"/>
                </a:ext>
              </a:extLst>
            </p:cNvPr>
            <p:cNvSpPr>
              <a:spLocks/>
            </p:cNvSpPr>
            <p:nvPr/>
          </p:nvSpPr>
          <p:spPr bwMode="auto">
            <a:xfrm>
              <a:off x="3198814" y="1873250"/>
              <a:ext cx="350838" cy="12700"/>
            </a:xfrm>
            <a:custGeom>
              <a:avLst/>
              <a:gdLst>
                <a:gd name="T0" fmla="*/ 2040 w 2082"/>
                <a:gd name="T1" fmla="*/ 83 h 83"/>
                <a:gd name="T2" fmla="*/ 2040 w 2082"/>
                <a:gd name="T3" fmla="*/ 83 h 83"/>
                <a:gd name="T4" fmla="*/ 42 w 2082"/>
                <a:gd name="T5" fmla="*/ 76 h 83"/>
                <a:gd name="T6" fmla="*/ 1 w 2082"/>
                <a:gd name="T7" fmla="*/ 38 h 83"/>
                <a:gd name="T8" fmla="*/ 42 w 2082"/>
                <a:gd name="T9" fmla="*/ 0 h 83"/>
                <a:gd name="T10" fmla="*/ 42 w 2082"/>
                <a:gd name="T11" fmla="*/ 0 h 83"/>
                <a:gd name="T12" fmla="*/ 2040 w 2082"/>
                <a:gd name="T13" fmla="*/ 6 h 83"/>
                <a:gd name="T14" fmla="*/ 2082 w 2082"/>
                <a:gd name="T15" fmla="*/ 45 h 83"/>
                <a:gd name="T16" fmla="*/ 2040 w 2082"/>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2" h="83">
                  <a:moveTo>
                    <a:pt x="2040" y="83"/>
                  </a:moveTo>
                  <a:lnTo>
                    <a:pt x="2040" y="83"/>
                  </a:lnTo>
                  <a:lnTo>
                    <a:pt x="42" y="76"/>
                  </a:lnTo>
                  <a:cubicBezTo>
                    <a:pt x="19" y="75"/>
                    <a:pt x="0" y="60"/>
                    <a:pt x="1" y="38"/>
                  </a:cubicBezTo>
                  <a:cubicBezTo>
                    <a:pt x="1" y="15"/>
                    <a:pt x="19" y="0"/>
                    <a:pt x="42" y="0"/>
                  </a:cubicBezTo>
                  <a:lnTo>
                    <a:pt x="42" y="0"/>
                  </a:lnTo>
                  <a:lnTo>
                    <a:pt x="2040" y="6"/>
                  </a:lnTo>
                  <a:cubicBezTo>
                    <a:pt x="2063" y="6"/>
                    <a:pt x="2082" y="22"/>
                    <a:pt x="2082" y="45"/>
                  </a:cubicBezTo>
                  <a:cubicBezTo>
                    <a:pt x="2082" y="68"/>
                    <a:pt x="2063" y="83"/>
                    <a:pt x="204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Freeform 908">
              <a:extLst>
                <a:ext uri="{FF2B5EF4-FFF2-40B4-BE49-F238E27FC236}">
                  <a16:creationId xmlns:a16="http://schemas.microsoft.com/office/drawing/2014/main" id="{7B509E5D-C111-C4E9-741A-9F29EA461DB6}"/>
                </a:ext>
              </a:extLst>
            </p:cNvPr>
            <p:cNvSpPr>
              <a:spLocks/>
            </p:cNvSpPr>
            <p:nvPr/>
          </p:nvSpPr>
          <p:spPr bwMode="auto">
            <a:xfrm>
              <a:off x="3257551" y="1795463"/>
              <a:ext cx="236538" cy="82550"/>
            </a:xfrm>
            <a:custGeom>
              <a:avLst/>
              <a:gdLst>
                <a:gd name="T0" fmla="*/ 1007 w 1400"/>
                <a:gd name="T1" fmla="*/ 490 h 493"/>
                <a:gd name="T2" fmla="*/ 1005 w 1400"/>
                <a:gd name="T3" fmla="*/ 490 h 493"/>
                <a:gd name="T4" fmla="*/ 973 w 1400"/>
                <a:gd name="T5" fmla="*/ 475 h 493"/>
                <a:gd name="T6" fmla="*/ 699 w 1400"/>
                <a:gd name="T7" fmla="*/ 112 h 493"/>
                <a:gd name="T8" fmla="*/ 368 w 1400"/>
                <a:gd name="T9" fmla="*/ 479 h 493"/>
                <a:gd name="T10" fmla="*/ 335 w 1400"/>
                <a:gd name="T11" fmla="*/ 492 h 493"/>
                <a:gd name="T12" fmla="*/ 303 w 1400"/>
                <a:gd name="T13" fmla="*/ 475 h 493"/>
                <a:gd name="T14" fmla="*/ 14 w 1400"/>
                <a:gd name="T15" fmla="*/ 72 h 493"/>
                <a:gd name="T16" fmla="*/ 23 w 1400"/>
                <a:gd name="T17" fmla="*/ 13 h 493"/>
                <a:gd name="T18" fmla="*/ 81 w 1400"/>
                <a:gd name="T19" fmla="*/ 23 h 493"/>
                <a:gd name="T20" fmla="*/ 341 w 1400"/>
                <a:gd name="T21" fmla="*/ 385 h 493"/>
                <a:gd name="T22" fmla="*/ 671 w 1400"/>
                <a:gd name="T23" fmla="*/ 20 h 493"/>
                <a:gd name="T24" fmla="*/ 704 w 1400"/>
                <a:gd name="T25" fmla="*/ 6 h 493"/>
                <a:gd name="T26" fmla="*/ 735 w 1400"/>
                <a:gd name="T27" fmla="*/ 22 h 493"/>
                <a:gd name="T28" fmla="*/ 1009 w 1400"/>
                <a:gd name="T29" fmla="*/ 384 h 493"/>
                <a:gd name="T30" fmla="*/ 1321 w 1400"/>
                <a:gd name="T31" fmla="*/ 20 h 493"/>
                <a:gd name="T32" fmla="*/ 1380 w 1400"/>
                <a:gd name="T33" fmla="*/ 16 h 493"/>
                <a:gd name="T34" fmla="*/ 1385 w 1400"/>
                <a:gd name="T35" fmla="*/ 75 h 493"/>
                <a:gd name="T36" fmla="*/ 1038 w 1400"/>
                <a:gd name="T37" fmla="*/ 477 h 493"/>
                <a:gd name="T38" fmla="*/ 1007 w 1400"/>
                <a:gd name="T39" fmla="*/ 49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0" h="493">
                  <a:moveTo>
                    <a:pt x="1007" y="490"/>
                  </a:moveTo>
                  <a:lnTo>
                    <a:pt x="1005" y="490"/>
                  </a:lnTo>
                  <a:cubicBezTo>
                    <a:pt x="993" y="490"/>
                    <a:pt x="981" y="485"/>
                    <a:pt x="973" y="475"/>
                  </a:cubicBezTo>
                  <a:lnTo>
                    <a:pt x="699" y="112"/>
                  </a:lnTo>
                  <a:lnTo>
                    <a:pt x="368" y="479"/>
                  </a:lnTo>
                  <a:cubicBezTo>
                    <a:pt x="360" y="488"/>
                    <a:pt x="347" y="493"/>
                    <a:pt x="335" y="492"/>
                  </a:cubicBezTo>
                  <a:cubicBezTo>
                    <a:pt x="322" y="492"/>
                    <a:pt x="311" y="485"/>
                    <a:pt x="303" y="475"/>
                  </a:cubicBezTo>
                  <a:lnTo>
                    <a:pt x="14" y="72"/>
                  </a:lnTo>
                  <a:cubicBezTo>
                    <a:pt x="0" y="53"/>
                    <a:pt x="4" y="27"/>
                    <a:pt x="23" y="13"/>
                  </a:cubicBezTo>
                  <a:cubicBezTo>
                    <a:pt x="42" y="0"/>
                    <a:pt x="68" y="4"/>
                    <a:pt x="81" y="23"/>
                  </a:cubicBezTo>
                  <a:lnTo>
                    <a:pt x="341" y="385"/>
                  </a:lnTo>
                  <a:lnTo>
                    <a:pt x="671" y="20"/>
                  </a:lnTo>
                  <a:cubicBezTo>
                    <a:pt x="680" y="10"/>
                    <a:pt x="691" y="5"/>
                    <a:pt x="704" y="6"/>
                  </a:cubicBezTo>
                  <a:cubicBezTo>
                    <a:pt x="716" y="6"/>
                    <a:pt x="728" y="12"/>
                    <a:pt x="735" y="22"/>
                  </a:cubicBezTo>
                  <a:lnTo>
                    <a:pt x="1009" y="384"/>
                  </a:lnTo>
                  <a:lnTo>
                    <a:pt x="1321" y="20"/>
                  </a:lnTo>
                  <a:cubicBezTo>
                    <a:pt x="1336" y="3"/>
                    <a:pt x="1363" y="1"/>
                    <a:pt x="1380" y="16"/>
                  </a:cubicBezTo>
                  <a:cubicBezTo>
                    <a:pt x="1398" y="31"/>
                    <a:pt x="1400" y="57"/>
                    <a:pt x="1385" y="75"/>
                  </a:cubicBezTo>
                  <a:lnTo>
                    <a:pt x="1038" y="477"/>
                  </a:lnTo>
                  <a:cubicBezTo>
                    <a:pt x="1030" y="486"/>
                    <a:pt x="1019" y="490"/>
                    <a:pt x="1007" y="49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909">
              <a:extLst>
                <a:ext uri="{FF2B5EF4-FFF2-40B4-BE49-F238E27FC236}">
                  <a16:creationId xmlns:a16="http://schemas.microsoft.com/office/drawing/2014/main" id="{C767ADBD-40CB-7AEE-7B27-636D30555998}"/>
                </a:ext>
              </a:extLst>
            </p:cNvPr>
            <p:cNvSpPr>
              <a:spLocks/>
            </p:cNvSpPr>
            <p:nvPr/>
          </p:nvSpPr>
          <p:spPr bwMode="auto">
            <a:xfrm>
              <a:off x="3405189" y="1878013"/>
              <a:ext cx="30163" cy="69850"/>
            </a:xfrm>
            <a:custGeom>
              <a:avLst/>
              <a:gdLst>
                <a:gd name="T0" fmla="*/ 46 w 185"/>
                <a:gd name="T1" fmla="*/ 405 h 405"/>
                <a:gd name="T2" fmla="*/ 35 w 185"/>
                <a:gd name="T3" fmla="*/ 403 h 405"/>
                <a:gd name="T4" fmla="*/ 6 w 185"/>
                <a:gd name="T5" fmla="*/ 351 h 405"/>
                <a:gd name="T6" fmla="*/ 99 w 185"/>
                <a:gd name="T7" fmla="*/ 35 h 405"/>
                <a:gd name="T8" fmla="*/ 150 w 185"/>
                <a:gd name="T9" fmla="*/ 7 h 405"/>
                <a:gd name="T10" fmla="*/ 179 w 185"/>
                <a:gd name="T11" fmla="*/ 58 h 405"/>
                <a:gd name="T12" fmla="*/ 86 w 185"/>
                <a:gd name="T13" fmla="*/ 375 h 405"/>
                <a:gd name="T14" fmla="*/ 46 w 185"/>
                <a:gd name="T15" fmla="*/ 405 h 4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405">
                  <a:moveTo>
                    <a:pt x="46" y="405"/>
                  </a:moveTo>
                  <a:cubicBezTo>
                    <a:pt x="43" y="405"/>
                    <a:pt x="39" y="404"/>
                    <a:pt x="35" y="403"/>
                  </a:cubicBezTo>
                  <a:cubicBezTo>
                    <a:pt x="13" y="396"/>
                    <a:pt x="0" y="373"/>
                    <a:pt x="6" y="351"/>
                  </a:cubicBezTo>
                  <a:lnTo>
                    <a:pt x="99" y="35"/>
                  </a:lnTo>
                  <a:cubicBezTo>
                    <a:pt x="105" y="13"/>
                    <a:pt x="128" y="0"/>
                    <a:pt x="150" y="7"/>
                  </a:cubicBezTo>
                  <a:cubicBezTo>
                    <a:pt x="172" y="13"/>
                    <a:pt x="185" y="36"/>
                    <a:pt x="179" y="58"/>
                  </a:cubicBezTo>
                  <a:lnTo>
                    <a:pt x="86" y="375"/>
                  </a:lnTo>
                  <a:cubicBezTo>
                    <a:pt x="81" y="393"/>
                    <a:pt x="65" y="405"/>
                    <a:pt x="46" y="4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910">
              <a:extLst>
                <a:ext uri="{FF2B5EF4-FFF2-40B4-BE49-F238E27FC236}">
                  <a16:creationId xmlns:a16="http://schemas.microsoft.com/office/drawing/2014/main" id="{9844B399-0C3C-B0AF-E83F-F2BCFAA5DC6C}"/>
                </a:ext>
              </a:extLst>
            </p:cNvPr>
            <p:cNvSpPr>
              <a:spLocks/>
            </p:cNvSpPr>
            <p:nvPr/>
          </p:nvSpPr>
          <p:spPr bwMode="auto">
            <a:xfrm>
              <a:off x="3341689" y="1974850"/>
              <a:ext cx="65088" cy="100013"/>
            </a:xfrm>
            <a:custGeom>
              <a:avLst/>
              <a:gdLst>
                <a:gd name="T0" fmla="*/ 195 w 385"/>
                <a:gd name="T1" fmla="*/ 594 h 594"/>
                <a:gd name="T2" fmla="*/ 156 w 385"/>
                <a:gd name="T3" fmla="*/ 561 h 594"/>
                <a:gd name="T4" fmla="*/ 7 w 385"/>
                <a:gd name="T5" fmla="*/ 88 h 594"/>
                <a:gd name="T6" fmla="*/ 34 w 385"/>
                <a:gd name="T7" fmla="*/ 34 h 594"/>
                <a:gd name="T8" fmla="*/ 86 w 385"/>
                <a:gd name="T9" fmla="*/ 61 h 594"/>
                <a:gd name="T10" fmla="*/ 193 w 385"/>
                <a:gd name="T11" fmla="*/ 405 h 594"/>
                <a:gd name="T12" fmla="*/ 298 w 385"/>
                <a:gd name="T13" fmla="*/ 35 h 594"/>
                <a:gd name="T14" fmla="*/ 350 w 385"/>
                <a:gd name="T15" fmla="*/ 6 h 594"/>
                <a:gd name="T16" fmla="*/ 378 w 385"/>
                <a:gd name="T17" fmla="*/ 58 h 594"/>
                <a:gd name="T18" fmla="*/ 235 w 385"/>
                <a:gd name="T19" fmla="*/ 560 h 594"/>
                <a:gd name="T20" fmla="*/ 196 w 385"/>
                <a:gd name="T21" fmla="*/ 594 h 594"/>
                <a:gd name="T22" fmla="*/ 195 w 385"/>
                <a:gd name="T23" fmla="*/ 5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5" h="594">
                  <a:moveTo>
                    <a:pt x="195" y="594"/>
                  </a:moveTo>
                  <a:cubicBezTo>
                    <a:pt x="178" y="594"/>
                    <a:pt x="162" y="578"/>
                    <a:pt x="156" y="561"/>
                  </a:cubicBezTo>
                  <a:cubicBezTo>
                    <a:pt x="155" y="559"/>
                    <a:pt x="83" y="330"/>
                    <a:pt x="7" y="88"/>
                  </a:cubicBezTo>
                  <a:cubicBezTo>
                    <a:pt x="0" y="66"/>
                    <a:pt x="12" y="41"/>
                    <a:pt x="34" y="34"/>
                  </a:cubicBezTo>
                  <a:cubicBezTo>
                    <a:pt x="56" y="27"/>
                    <a:pt x="80" y="39"/>
                    <a:pt x="86" y="61"/>
                  </a:cubicBezTo>
                  <a:cubicBezTo>
                    <a:pt x="130" y="198"/>
                    <a:pt x="160" y="307"/>
                    <a:pt x="193" y="405"/>
                  </a:cubicBezTo>
                  <a:lnTo>
                    <a:pt x="298" y="35"/>
                  </a:lnTo>
                  <a:cubicBezTo>
                    <a:pt x="305" y="13"/>
                    <a:pt x="328" y="0"/>
                    <a:pt x="350" y="6"/>
                  </a:cubicBezTo>
                  <a:cubicBezTo>
                    <a:pt x="372" y="13"/>
                    <a:pt x="385" y="36"/>
                    <a:pt x="378" y="58"/>
                  </a:cubicBezTo>
                  <a:lnTo>
                    <a:pt x="235" y="560"/>
                  </a:lnTo>
                  <a:cubicBezTo>
                    <a:pt x="230" y="577"/>
                    <a:pt x="214" y="594"/>
                    <a:pt x="196" y="594"/>
                  </a:cubicBezTo>
                  <a:lnTo>
                    <a:pt x="195" y="59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911">
              <a:extLst>
                <a:ext uri="{FF2B5EF4-FFF2-40B4-BE49-F238E27FC236}">
                  <a16:creationId xmlns:a16="http://schemas.microsoft.com/office/drawing/2014/main" id="{3254792C-FAC7-44FB-DF5E-3835E1D90084}"/>
                </a:ext>
              </a:extLst>
            </p:cNvPr>
            <p:cNvSpPr>
              <a:spLocks/>
            </p:cNvSpPr>
            <p:nvPr/>
          </p:nvSpPr>
          <p:spPr bwMode="auto">
            <a:xfrm>
              <a:off x="3309939" y="1878013"/>
              <a:ext cx="34925" cy="76200"/>
            </a:xfrm>
            <a:custGeom>
              <a:avLst/>
              <a:gdLst>
                <a:gd name="T0" fmla="*/ 152 w 199"/>
                <a:gd name="T1" fmla="*/ 443 h 443"/>
                <a:gd name="T2" fmla="*/ 113 w 199"/>
                <a:gd name="T3" fmla="*/ 414 h 443"/>
                <a:gd name="T4" fmla="*/ 6 w 199"/>
                <a:gd name="T5" fmla="*/ 57 h 443"/>
                <a:gd name="T6" fmla="*/ 35 w 199"/>
                <a:gd name="T7" fmla="*/ 6 h 443"/>
                <a:gd name="T8" fmla="*/ 86 w 199"/>
                <a:gd name="T9" fmla="*/ 35 h 443"/>
                <a:gd name="T10" fmla="*/ 192 w 199"/>
                <a:gd name="T11" fmla="*/ 389 h 443"/>
                <a:gd name="T12" fmla="*/ 165 w 199"/>
                <a:gd name="T13" fmla="*/ 441 h 443"/>
                <a:gd name="T14" fmla="*/ 152 w 199"/>
                <a:gd name="T15" fmla="*/ 443 h 4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443">
                  <a:moveTo>
                    <a:pt x="152" y="443"/>
                  </a:moveTo>
                  <a:cubicBezTo>
                    <a:pt x="135" y="443"/>
                    <a:pt x="118" y="432"/>
                    <a:pt x="113" y="414"/>
                  </a:cubicBezTo>
                  <a:cubicBezTo>
                    <a:pt x="47" y="205"/>
                    <a:pt x="6" y="58"/>
                    <a:pt x="6" y="57"/>
                  </a:cubicBezTo>
                  <a:cubicBezTo>
                    <a:pt x="0" y="35"/>
                    <a:pt x="13" y="12"/>
                    <a:pt x="35" y="6"/>
                  </a:cubicBezTo>
                  <a:cubicBezTo>
                    <a:pt x="58" y="0"/>
                    <a:pt x="80" y="13"/>
                    <a:pt x="86" y="35"/>
                  </a:cubicBezTo>
                  <a:cubicBezTo>
                    <a:pt x="87" y="36"/>
                    <a:pt x="127" y="182"/>
                    <a:pt x="192" y="389"/>
                  </a:cubicBezTo>
                  <a:cubicBezTo>
                    <a:pt x="199" y="411"/>
                    <a:pt x="187" y="434"/>
                    <a:pt x="165" y="441"/>
                  </a:cubicBezTo>
                  <a:cubicBezTo>
                    <a:pt x="161" y="443"/>
                    <a:pt x="156" y="443"/>
                    <a:pt x="152" y="4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912">
              <a:extLst>
                <a:ext uri="{FF2B5EF4-FFF2-40B4-BE49-F238E27FC236}">
                  <a16:creationId xmlns:a16="http://schemas.microsoft.com/office/drawing/2014/main" id="{6AE0E1D6-95F6-F467-521C-B062C25E4B68}"/>
                </a:ext>
              </a:extLst>
            </p:cNvPr>
            <p:cNvSpPr>
              <a:spLocks/>
            </p:cNvSpPr>
            <p:nvPr/>
          </p:nvSpPr>
          <p:spPr bwMode="auto">
            <a:xfrm>
              <a:off x="3216276" y="1733550"/>
              <a:ext cx="31750" cy="39688"/>
            </a:xfrm>
            <a:custGeom>
              <a:avLst/>
              <a:gdLst>
                <a:gd name="T0" fmla="*/ 148 w 195"/>
                <a:gd name="T1" fmla="*/ 228 h 228"/>
                <a:gd name="T2" fmla="*/ 114 w 195"/>
                <a:gd name="T3" fmla="*/ 210 h 228"/>
                <a:gd name="T4" fmla="*/ 14 w 195"/>
                <a:gd name="T5" fmla="*/ 71 h 228"/>
                <a:gd name="T6" fmla="*/ 23 w 195"/>
                <a:gd name="T7" fmla="*/ 13 h 228"/>
                <a:gd name="T8" fmla="*/ 81 w 195"/>
                <a:gd name="T9" fmla="*/ 23 h 228"/>
                <a:gd name="T10" fmla="*/ 181 w 195"/>
                <a:gd name="T11" fmla="*/ 162 h 228"/>
                <a:gd name="T12" fmla="*/ 172 w 195"/>
                <a:gd name="T13" fmla="*/ 220 h 228"/>
                <a:gd name="T14" fmla="*/ 148 w 195"/>
                <a:gd name="T15" fmla="*/ 228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28">
                  <a:moveTo>
                    <a:pt x="148" y="228"/>
                  </a:moveTo>
                  <a:cubicBezTo>
                    <a:pt x="135" y="228"/>
                    <a:pt x="122" y="222"/>
                    <a:pt x="114" y="210"/>
                  </a:cubicBezTo>
                  <a:lnTo>
                    <a:pt x="14" y="71"/>
                  </a:lnTo>
                  <a:cubicBezTo>
                    <a:pt x="0" y="52"/>
                    <a:pt x="5" y="26"/>
                    <a:pt x="23" y="13"/>
                  </a:cubicBezTo>
                  <a:cubicBezTo>
                    <a:pt x="42" y="0"/>
                    <a:pt x="68" y="4"/>
                    <a:pt x="81" y="23"/>
                  </a:cubicBezTo>
                  <a:lnTo>
                    <a:pt x="181" y="162"/>
                  </a:lnTo>
                  <a:cubicBezTo>
                    <a:pt x="195" y="180"/>
                    <a:pt x="191" y="206"/>
                    <a:pt x="172" y="220"/>
                  </a:cubicBezTo>
                  <a:cubicBezTo>
                    <a:pt x="164" y="225"/>
                    <a:pt x="156" y="228"/>
                    <a:pt x="148" y="2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913">
              <a:extLst>
                <a:ext uri="{FF2B5EF4-FFF2-40B4-BE49-F238E27FC236}">
                  <a16:creationId xmlns:a16="http://schemas.microsoft.com/office/drawing/2014/main" id="{FB1F95F4-36C4-0C57-CAEC-0164425A8778}"/>
                </a:ext>
              </a:extLst>
            </p:cNvPr>
            <p:cNvSpPr>
              <a:spLocks/>
            </p:cNvSpPr>
            <p:nvPr/>
          </p:nvSpPr>
          <p:spPr bwMode="auto">
            <a:xfrm>
              <a:off x="3294064" y="1747838"/>
              <a:ext cx="14288" cy="15875"/>
            </a:xfrm>
            <a:custGeom>
              <a:avLst/>
              <a:gdLst>
                <a:gd name="T0" fmla="*/ 42 w 84"/>
                <a:gd name="T1" fmla="*/ 100 h 100"/>
                <a:gd name="T2" fmla="*/ 0 w 84"/>
                <a:gd name="T3" fmla="*/ 58 h 100"/>
                <a:gd name="T4" fmla="*/ 0 w 84"/>
                <a:gd name="T5" fmla="*/ 42 h 100"/>
                <a:gd name="T6" fmla="*/ 42 w 84"/>
                <a:gd name="T7" fmla="*/ 0 h 100"/>
                <a:gd name="T8" fmla="*/ 84 w 84"/>
                <a:gd name="T9" fmla="*/ 42 h 100"/>
                <a:gd name="T10" fmla="*/ 84 w 84"/>
                <a:gd name="T11" fmla="*/ 58 h 100"/>
                <a:gd name="T12" fmla="*/ 42 w 8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4" h="100">
                  <a:moveTo>
                    <a:pt x="42" y="100"/>
                  </a:moveTo>
                  <a:cubicBezTo>
                    <a:pt x="19" y="100"/>
                    <a:pt x="0" y="81"/>
                    <a:pt x="0" y="58"/>
                  </a:cubicBezTo>
                  <a:lnTo>
                    <a:pt x="0" y="42"/>
                  </a:lnTo>
                  <a:cubicBezTo>
                    <a:pt x="0" y="19"/>
                    <a:pt x="19" y="0"/>
                    <a:pt x="42" y="0"/>
                  </a:cubicBezTo>
                  <a:cubicBezTo>
                    <a:pt x="65" y="0"/>
                    <a:pt x="84" y="19"/>
                    <a:pt x="84" y="42"/>
                  </a:cubicBezTo>
                  <a:lnTo>
                    <a:pt x="84" y="58"/>
                  </a:lnTo>
                  <a:cubicBezTo>
                    <a:pt x="84" y="81"/>
                    <a:pt x="65" y="100"/>
                    <a:pt x="4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914">
              <a:extLst>
                <a:ext uri="{FF2B5EF4-FFF2-40B4-BE49-F238E27FC236}">
                  <a16:creationId xmlns:a16="http://schemas.microsoft.com/office/drawing/2014/main" id="{050D44F4-BF66-CDAA-E76F-6227B7304931}"/>
                </a:ext>
              </a:extLst>
            </p:cNvPr>
            <p:cNvSpPr>
              <a:spLocks/>
            </p:cNvSpPr>
            <p:nvPr/>
          </p:nvSpPr>
          <p:spPr bwMode="auto">
            <a:xfrm>
              <a:off x="3198814" y="1795463"/>
              <a:ext cx="19050" cy="15875"/>
            </a:xfrm>
            <a:custGeom>
              <a:avLst/>
              <a:gdLst>
                <a:gd name="T0" fmla="*/ 62 w 110"/>
                <a:gd name="T1" fmla="*/ 98 h 98"/>
                <a:gd name="T2" fmla="*/ 40 w 110"/>
                <a:gd name="T3" fmla="*/ 92 h 98"/>
                <a:gd name="T4" fmla="*/ 26 w 110"/>
                <a:gd name="T5" fmla="*/ 83 h 98"/>
                <a:gd name="T6" fmla="*/ 12 w 110"/>
                <a:gd name="T7" fmla="*/ 26 h 98"/>
                <a:gd name="T8" fmla="*/ 70 w 110"/>
                <a:gd name="T9" fmla="*/ 12 h 98"/>
                <a:gd name="T10" fmla="*/ 84 w 110"/>
                <a:gd name="T11" fmla="*/ 21 h 98"/>
                <a:gd name="T12" fmla="*/ 98 w 110"/>
                <a:gd name="T13" fmla="*/ 78 h 98"/>
                <a:gd name="T14" fmla="*/ 62 w 110"/>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98">
                  <a:moveTo>
                    <a:pt x="62" y="98"/>
                  </a:moveTo>
                  <a:cubicBezTo>
                    <a:pt x="55" y="98"/>
                    <a:pt x="47" y="96"/>
                    <a:pt x="40" y="92"/>
                  </a:cubicBezTo>
                  <a:lnTo>
                    <a:pt x="26" y="83"/>
                  </a:lnTo>
                  <a:cubicBezTo>
                    <a:pt x="6" y="72"/>
                    <a:pt x="0" y="46"/>
                    <a:pt x="12" y="26"/>
                  </a:cubicBezTo>
                  <a:cubicBezTo>
                    <a:pt x="24" y="7"/>
                    <a:pt x="50" y="0"/>
                    <a:pt x="70" y="12"/>
                  </a:cubicBezTo>
                  <a:lnTo>
                    <a:pt x="84" y="21"/>
                  </a:lnTo>
                  <a:cubicBezTo>
                    <a:pt x="103" y="33"/>
                    <a:pt x="110" y="59"/>
                    <a:pt x="98" y="78"/>
                  </a:cubicBezTo>
                  <a:cubicBezTo>
                    <a:pt x="90" y="91"/>
                    <a:pt x="76" y="98"/>
                    <a:pt x="62" y="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Freeform 915">
              <a:extLst>
                <a:ext uri="{FF2B5EF4-FFF2-40B4-BE49-F238E27FC236}">
                  <a16:creationId xmlns:a16="http://schemas.microsoft.com/office/drawing/2014/main" id="{FF3122AE-8BCC-1773-E2BC-517C1D7FB1DC}"/>
                </a:ext>
              </a:extLst>
            </p:cNvPr>
            <p:cNvSpPr>
              <a:spLocks/>
            </p:cNvSpPr>
            <p:nvPr/>
          </p:nvSpPr>
          <p:spPr bwMode="auto">
            <a:xfrm>
              <a:off x="3529014" y="1792288"/>
              <a:ext cx="17463" cy="17463"/>
            </a:xfrm>
            <a:custGeom>
              <a:avLst/>
              <a:gdLst>
                <a:gd name="T0" fmla="*/ 48 w 110"/>
                <a:gd name="T1" fmla="*/ 98 h 98"/>
                <a:gd name="T2" fmla="*/ 12 w 110"/>
                <a:gd name="T3" fmla="*/ 78 h 98"/>
                <a:gd name="T4" fmla="*/ 26 w 110"/>
                <a:gd name="T5" fmla="*/ 21 h 98"/>
                <a:gd name="T6" fmla="*/ 40 w 110"/>
                <a:gd name="T7" fmla="*/ 12 h 98"/>
                <a:gd name="T8" fmla="*/ 98 w 110"/>
                <a:gd name="T9" fmla="*/ 26 h 98"/>
                <a:gd name="T10" fmla="*/ 84 w 110"/>
                <a:gd name="T11" fmla="*/ 83 h 98"/>
                <a:gd name="T12" fmla="*/ 69 w 110"/>
                <a:gd name="T13" fmla="*/ 92 h 98"/>
                <a:gd name="T14" fmla="*/ 48 w 110"/>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98">
                  <a:moveTo>
                    <a:pt x="48" y="98"/>
                  </a:moveTo>
                  <a:cubicBezTo>
                    <a:pt x="34" y="98"/>
                    <a:pt x="20" y="91"/>
                    <a:pt x="12" y="78"/>
                  </a:cubicBezTo>
                  <a:cubicBezTo>
                    <a:pt x="0" y="58"/>
                    <a:pt x="6" y="32"/>
                    <a:pt x="26" y="21"/>
                  </a:cubicBezTo>
                  <a:lnTo>
                    <a:pt x="40" y="12"/>
                  </a:lnTo>
                  <a:cubicBezTo>
                    <a:pt x="60" y="0"/>
                    <a:pt x="86" y="6"/>
                    <a:pt x="98" y="26"/>
                  </a:cubicBezTo>
                  <a:cubicBezTo>
                    <a:pt x="110" y="45"/>
                    <a:pt x="103" y="71"/>
                    <a:pt x="84" y="83"/>
                  </a:cubicBezTo>
                  <a:lnTo>
                    <a:pt x="69" y="92"/>
                  </a:lnTo>
                  <a:cubicBezTo>
                    <a:pt x="63" y="96"/>
                    <a:pt x="55" y="98"/>
                    <a:pt x="48"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Freeform 916">
              <a:extLst>
                <a:ext uri="{FF2B5EF4-FFF2-40B4-BE49-F238E27FC236}">
                  <a16:creationId xmlns:a16="http://schemas.microsoft.com/office/drawing/2014/main" id="{6FBB67EB-87C0-4018-229C-DF0A5DA3E2A3}"/>
                </a:ext>
              </a:extLst>
            </p:cNvPr>
            <p:cNvSpPr>
              <a:spLocks/>
            </p:cNvSpPr>
            <p:nvPr/>
          </p:nvSpPr>
          <p:spPr bwMode="auto">
            <a:xfrm>
              <a:off x="3498851" y="1736725"/>
              <a:ext cx="33338" cy="38100"/>
            </a:xfrm>
            <a:custGeom>
              <a:avLst/>
              <a:gdLst>
                <a:gd name="T0" fmla="*/ 47 w 195"/>
                <a:gd name="T1" fmla="*/ 228 h 228"/>
                <a:gd name="T2" fmla="*/ 23 w 195"/>
                <a:gd name="T3" fmla="*/ 220 h 228"/>
                <a:gd name="T4" fmla="*/ 14 w 195"/>
                <a:gd name="T5" fmla="*/ 162 h 228"/>
                <a:gd name="T6" fmla="*/ 114 w 195"/>
                <a:gd name="T7" fmla="*/ 23 h 228"/>
                <a:gd name="T8" fmla="*/ 172 w 195"/>
                <a:gd name="T9" fmla="*/ 13 h 228"/>
                <a:gd name="T10" fmla="*/ 181 w 195"/>
                <a:gd name="T11" fmla="*/ 72 h 228"/>
                <a:gd name="T12" fmla="*/ 81 w 195"/>
                <a:gd name="T13" fmla="*/ 211 h 228"/>
                <a:gd name="T14" fmla="*/ 47 w 195"/>
                <a:gd name="T15" fmla="*/ 228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28">
                  <a:moveTo>
                    <a:pt x="47" y="228"/>
                  </a:moveTo>
                  <a:cubicBezTo>
                    <a:pt x="39" y="228"/>
                    <a:pt x="31" y="226"/>
                    <a:pt x="23" y="220"/>
                  </a:cubicBezTo>
                  <a:cubicBezTo>
                    <a:pt x="5" y="207"/>
                    <a:pt x="0" y="181"/>
                    <a:pt x="14" y="162"/>
                  </a:cubicBezTo>
                  <a:lnTo>
                    <a:pt x="114" y="23"/>
                  </a:lnTo>
                  <a:cubicBezTo>
                    <a:pt x="127" y="4"/>
                    <a:pt x="153" y="0"/>
                    <a:pt x="172" y="13"/>
                  </a:cubicBezTo>
                  <a:cubicBezTo>
                    <a:pt x="191" y="27"/>
                    <a:pt x="195" y="53"/>
                    <a:pt x="181" y="72"/>
                  </a:cubicBezTo>
                  <a:lnTo>
                    <a:pt x="81" y="211"/>
                  </a:lnTo>
                  <a:cubicBezTo>
                    <a:pt x="73" y="222"/>
                    <a:pt x="60" y="228"/>
                    <a:pt x="47"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917">
              <a:extLst>
                <a:ext uri="{FF2B5EF4-FFF2-40B4-BE49-F238E27FC236}">
                  <a16:creationId xmlns:a16="http://schemas.microsoft.com/office/drawing/2014/main" id="{7F55F849-A09E-8599-EAE6-6DCC3847A0FC}"/>
                </a:ext>
              </a:extLst>
            </p:cNvPr>
            <p:cNvSpPr>
              <a:spLocks/>
            </p:cNvSpPr>
            <p:nvPr/>
          </p:nvSpPr>
          <p:spPr bwMode="auto">
            <a:xfrm>
              <a:off x="3436939" y="1749425"/>
              <a:ext cx="14288" cy="17463"/>
            </a:xfrm>
            <a:custGeom>
              <a:avLst/>
              <a:gdLst>
                <a:gd name="T0" fmla="*/ 42 w 84"/>
                <a:gd name="T1" fmla="*/ 100 h 100"/>
                <a:gd name="T2" fmla="*/ 0 w 84"/>
                <a:gd name="T3" fmla="*/ 58 h 100"/>
                <a:gd name="T4" fmla="*/ 0 w 84"/>
                <a:gd name="T5" fmla="*/ 41 h 100"/>
                <a:gd name="T6" fmla="*/ 42 w 84"/>
                <a:gd name="T7" fmla="*/ 0 h 100"/>
                <a:gd name="T8" fmla="*/ 84 w 84"/>
                <a:gd name="T9" fmla="*/ 41 h 100"/>
                <a:gd name="T10" fmla="*/ 84 w 84"/>
                <a:gd name="T11" fmla="*/ 58 h 100"/>
                <a:gd name="T12" fmla="*/ 42 w 8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4" h="100">
                  <a:moveTo>
                    <a:pt x="42" y="100"/>
                  </a:moveTo>
                  <a:cubicBezTo>
                    <a:pt x="19" y="100"/>
                    <a:pt x="0" y="81"/>
                    <a:pt x="0" y="58"/>
                  </a:cubicBezTo>
                  <a:lnTo>
                    <a:pt x="0" y="41"/>
                  </a:lnTo>
                  <a:cubicBezTo>
                    <a:pt x="0" y="18"/>
                    <a:pt x="19" y="0"/>
                    <a:pt x="42" y="0"/>
                  </a:cubicBezTo>
                  <a:cubicBezTo>
                    <a:pt x="65" y="0"/>
                    <a:pt x="84" y="18"/>
                    <a:pt x="84" y="41"/>
                  </a:cubicBezTo>
                  <a:lnTo>
                    <a:pt x="84" y="58"/>
                  </a:lnTo>
                  <a:cubicBezTo>
                    <a:pt x="84" y="81"/>
                    <a:pt x="65" y="100"/>
                    <a:pt x="4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Freeform 918">
              <a:extLst>
                <a:ext uri="{FF2B5EF4-FFF2-40B4-BE49-F238E27FC236}">
                  <a16:creationId xmlns:a16="http://schemas.microsoft.com/office/drawing/2014/main" id="{DCD2DF83-F794-76F0-139A-004BB5F6F9E7}"/>
                </a:ext>
              </a:extLst>
            </p:cNvPr>
            <p:cNvSpPr>
              <a:spLocks/>
            </p:cNvSpPr>
            <p:nvPr/>
          </p:nvSpPr>
          <p:spPr bwMode="auto">
            <a:xfrm>
              <a:off x="3363914" y="1712913"/>
              <a:ext cx="14288" cy="53975"/>
            </a:xfrm>
            <a:custGeom>
              <a:avLst/>
              <a:gdLst>
                <a:gd name="T0" fmla="*/ 42 w 83"/>
                <a:gd name="T1" fmla="*/ 317 h 317"/>
                <a:gd name="T2" fmla="*/ 0 w 83"/>
                <a:gd name="T3" fmla="*/ 275 h 317"/>
                <a:gd name="T4" fmla="*/ 0 w 83"/>
                <a:gd name="T5" fmla="*/ 42 h 317"/>
                <a:gd name="T6" fmla="*/ 42 w 83"/>
                <a:gd name="T7" fmla="*/ 0 h 317"/>
                <a:gd name="T8" fmla="*/ 83 w 83"/>
                <a:gd name="T9" fmla="*/ 42 h 317"/>
                <a:gd name="T10" fmla="*/ 83 w 83"/>
                <a:gd name="T11" fmla="*/ 275 h 317"/>
                <a:gd name="T12" fmla="*/ 42 w 83"/>
                <a:gd name="T13" fmla="*/ 317 h 317"/>
              </a:gdLst>
              <a:ahLst/>
              <a:cxnLst>
                <a:cxn ang="0">
                  <a:pos x="T0" y="T1"/>
                </a:cxn>
                <a:cxn ang="0">
                  <a:pos x="T2" y="T3"/>
                </a:cxn>
                <a:cxn ang="0">
                  <a:pos x="T4" y="T5"/>
                </a:cxn>
                <a:cxn ang="0">
                  <a:pos x="T6" y="T7"/>
                </a:cxn>
                <a:cxn ang="0">
                  <a:pos x="T8" y="T9"/>
                </a:cxn>
                <a:cxn ang="0">
                  <a:pos x="T10" y="T11"/>
                </a:cxn>
                <a:cxn ang="0">
                  <a:pos x="T12" y="T13"/>
                </a:cxn>
              </a:cxnLst>
              <a:rect l="0" t="0" r="r" b="b"/>
              <a:pathLst>
                <a:path w="83" h="317">
                  <a:moveTo>
                    <a:pt x="42" y="317"/>
                  </a:moveTo>
                  <a:cubicBezTo>
                    <a:pt x="19" y="317"/>
                    <a:pt x="0" y="298"/>
                    <a:pt x="0" y="275"/>
                  </a:cubicBezTo>
                  <a:lnTo>
                    <a:pt x="0" y="42"/>
                  </a:lnTo>
                  <a:cubicBezTo>
                    <a:pt x="0" y="19"/>
                    <a:pt x="19" y="0"/>
                    <a:pt x="42" y="0"/>
                  </a:cubicBezTo>
                  <a:cubicBezTo>
                    <a:pt x="65" y="0"/>
                    <a:pt x="83" y="19"/>
                    <a:pt x="83" y="42"/>
                  </a:cubicBezTo>
                  <a:lnTo>
                    <a:pt x="83" y="275"/>
                  </a:lnTo>
                  <a:cubicBezTo>
                    <a:pt x="83" y="298"/>
                    <a:pt x="65" y="317"/>
                    <a:pt x="42"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Oval 919">
              <a:extLst>
                <a:ext uri="{FF2B5EF4-FFF2-40B4-BE49-F238E27FC236}">
                  <a16:creationId xmlns:a16="http://schemas.microsoft.com/office/drawing/2014/main" id="{9A888D2E-10B1-B5AB-DD25-6F2CAE4D5C6E}"/>
                </a:ext>
              </a:extLst>
            </p:cNvPr>
            <p:cNvSpPr>
              <a:spLocks noChangeArrowheads="1"/>
            </p:cNvSpPr>
            <p:nvPr/>
          </p:nvSpPr>
          <p:spPr bwMode="auto">
            <a:xfrm>
              <a:off x="3398839" y="1954213"/>
              <a:ext cx="15875"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Oval 920">
              <a:extLst>
                <a:ext uri="{FF2B5EF4-FFF2-40B4-BE49-F238E27FC236}">
                  <a16:creationId xmlns:a16="http://schemas.microsoft.com/office/drawing/2014/main" id="{25594BDA-A5C6-9FEA-7C90-9C14A336F7FA}"/>
                </a:ext>
              </a:extLst>
            </p:cNvPr>
            <p:cNvSpPr>
              <a:spLocks noChangeArrowheads="1"/>
            </p:cNvSpPr>
            <p:nvPr/>
          </p:nvSpPr>
          <p:spPr bwMode="auto">
            <a:xfrm>
              <a:off x="3335339" y="1958975"/>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6" name="Title 13">
            <a:extLst>
              <a:ext uri="{FF2B5EF4-FFF2-40B4-BE49-F238E27FC236}">
                <a16:creationId xmlns:a16="http://schemas.microsoft.com/office/drawing/2014/main" id="{CCF0BD5C-66CD-40DE-B027-F9588382452D}"/>
              </a:ext>
            </a:extLst>
          </p:cNvPr>
          <p:cNvSpPr>
            <a:spLocks noGrp="1"/>
          </p:cNvSpPr>
          <p:nvPr>
            <p:ph type="title"/>
          </p:nvPr>
        </p:nvSpPr>
        <p:spPr>
          <a:xfrm>
            <a:off x="606057" y="331808"/>
            <a:ext cx="11259244" cy="865601"/>
          </a:xfrm>
        </p:spPr>
        <p:txBody>
          <a:bodyPr/>
          <a:lstStyle/>
          <a:p>
            <a:r>
              <a:rPr lang="en-US" dirty="0"/>
              <a:t>Key Findings</a:t>
            </a:r>
          </a:p>
        </p:txBody>
      </p:sp>
      <p:pic>
        <p:nvPicPr>
          <p:cNvPr id="2" name="Google Shape;173;g28d02c729e4_3_679">
            <a:extLst>
              <a:ext uri="{FF2B5EF4-FFF2-40B4-BE49-F238E27FC236}">
                <a16:creationId xmlns:a16="http://schemas.microsoft.com/office/drawing/2014/main" id="{08DB17BF-631A-B5F0-4D79-412EDF21B2FF}"/>
              </a:ext>
            </a:extLst>
          </p:cNvPr>
          <p:cNvPicPr preferRelativeResize="0"/>
          <p:nvPr/>
        </p:nvPicPr>
        <p:blipFill>
          <a:blip r:embed="rId4">
            <a:alphaModFix/>
          </a:blip>
          <a:stretch>
            <a:fillRect/>
          </a:stretch>
        </p:blipFill>
        <p:spPr>
          <a:xfrm>
            <a:off x="10897180" y="59843"/>
            <a:ext cx="1377525" cy="1409530"/>
          </a:xfrm>
          <a:prstGeom prst="rect">
            <a:avLst/>
          </a:prstGeom>
          <a:noFill/>
          <a:ln>
            <a:noFill/>
          </a:ln>
        </p:spPr>
      </p:pic>
    </p:spTree>
    <p:custDataLst>
      <p:tags r:id="rId1"/>
    </p:custDataLst>
    <p:extLst>
      <p:ext uri="{BB962C8B-B14F-4D97-AF65-F5344CB8AC3E}">
        <p14:creationId xmlns:p14="http://schemas.microsoft.com/office/powerpoint/2010/main" val="4016217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CEA2290A-A807-01DB-B6CC-91C79EAA25AC}"/>
              </a:ext>
            </a:extLst>
          </p:cNvPr>
          <p:cNvSpPr>
            <a:spLocks noChangeArrowheads="1"/>
          </p:cNvSpPr>
          <p:nvPr/>
        </p:nvSpPr>
        <p:spPr bwMode="auto">
          <a:xfrm>
            <a:off x="4470308" y="1966484"/>
            <a:ext cx="2438538" cy="3321957"/>
          </a:xfrm>
          <a:custGeom>
            <a:avLst/>
            <a:gdLst>
              <a:gd name="connsiteX0" fmla="*/ 1625692 w 2438538"/>
              <a:gd name="connsiteY0" fmla="*/ 0 h 3321957"/>
              <a:gd name="connsiteX1" fmla="*/ 1625692 w 2438538"/>
              <a:gd name="connsiteY1" fmla="*/ 1034 h 3321957"/>
              <a:gd name="connsiteX2" fmla="*/ 1605574 w 2438538"/>
              <a:gd name="connsiteY2" fmla="*/ 2072 h 3321957"/>
              <a:gd name="connsiteX3" fmla="*/ 1461875 w 2438538"/>
              <a:gd name="connsiteY3" fmla="*/ 16870 h 3321957"/>
              <a:gd name="connsiteX4" fmla="*/ 812846 w 2438538"/>
              <a:gd name="connsiteY4" fmla="*/ 830360 h 3321957"/>
              <a:gd name="connsiteX5" fmla="*/ 1625692 w 2438538"/>
              <a:gd name="connsiteY5" fmla="*/ 1660720 h 3321957"/>
              <a:gd name="connsiteX6" fmla="*/ 1625692 w 2438538"/>
              <a:gd name="connsiteY6" fmla="*/ 1661237 h 3321957"/>
              <a:gd name="connsiteX7" fmla="*/ 2438538 w 2438538"/>
              <a:gd name="connsiteY7" fmla="*/ 2491597 h 3321957"/>
              <a:gd name="connsiteX8" fmla="*/ 1625692 w 2438538"/>
              <a:gd name="connsiteY8" fmla="*/ 3321957 h 3321957"/>
              <a:gd name="connsiteX9" fmla="*/ 1615633 w 2438538"/>
              <a:gd name="connsiteY9" fmla="*/ 3320921 h 3321957"/>
              <a:gd name="connsiteX10" fmla="*/ 1459475 w 2438538"/>
              <a:gd name="connsiteY10" fmla="*/ 3312866 h 3321957"/>
              <a:gd name="connsiteX11" fmla="*/ 0 w 2438538"/>
              <a:gd name="connsiteY11" fmla="*/ 1660720 h 3321957"/>
              <a:gd name="connsiteX12" fmla="*/ 1625692 w 2438538"/>
              <a:gd name="connsiteY12" fmla="*/ 0 h 332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8538" h="3321957">
                <a:moveTo>
                  <a:pt x="1625692" y="0"/>
                </a:moveTo>
                <a:lnTo>
                  <a:pt x="1625692" y="1034"/>
                </a:lnTo>
                <a:lnTo>
                  <a:pt x="1605574" y="2072"/>
                </a:lnTo>
                <a:lnTo>
                  <a:pt x="1461875" y="16870"/>
                </a:lnTo>
                <a:cubicBezTo>
                  <a:pt x="1091475" y="94298"/>
                  <a:pt x="812846" y="429090"/>
                  <a:pt x="812846" y="830360"/>
                </a:cubicBezTo>
                <a:cubicBezTo>
                  <a:pt x="812846" y="1288955"/>
                  <a:pt x="1176770" y="1660720"/>
                  <a:pt x="1625692" y="1660720"/>
                </a:cubicBezTo>
                <a:lnTo>
                  <a:pt x="1625692" y="1661237"/>
                </a:lnTo>
                <a:cubicBezTo>
                  <a:pt x="2074614" y="1661237"/>
                  <a:pt x="2438538" y="2033002"/>
                  <a:pt x="2438538" y="2491597"/>
                </a:cubicBezTo>
                <a:cubicBezTo>
                  <a:pt x="2438538" y="2950192"/>
                  <a:pt x="2074614" y="3321957"/>
                  <a:pt x="1625692" y="3321957"/>
                </a:cubicBezTo>
                <a:lnTo>
                  <a:pt x="1615633" y="3320921"/>
                </a:lnTo>
                <a:lnTo>
                  <a:pt x="1459475" y="3312866"/>
                </a:lnTo>
                <a:cubicBezTo>
                  <a:pt x="639709" y="3227821"/>
                  <a:pt x="0" y="2520586"/>
                  <a:pt x="0" y="1660720"/>
                </a:cubicBezTo>
                <a:cubicBezTo>
                  <a:pt x="0" y="743530"/>
                  <a:pt x="727847" y="0"/>
                  <a:pt x="1625692" y="0"/>
                </a:cubicBezTo>
                <a:close/>
              </a:path>
            </a:pathLst>
          </a:custGeom>
          <a:solidFill>
            <a:schemeClr val="accent1">
              <a:lumMod val="75000"/>
            </a:schemeClr>
          </a:solidFill>
          <a:ln w="6350">
            <a:solidFill>
              <a:schemeClr val="lt1"/>
            </a:solidFill>
            <a:round/>
            <a:headEnd/>
            <a:tailEnd/>
          </a:ln>
          <a:effectLst/>
        </p:spPr>
        <p:txBody>
          <a:bodyPr wrap="square" lIns="72000" tIns="72000" rIns="72000" bIns="72000" anchor="ctr" anchorCtr="1">
            <a:noAutofit/>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prstClr val="black"/>
              </a:solidFill>
              <a:effectLst/>
              <a:uLnTx/>
              <a:uFillTx/>
            </a:endParaRPr>
          </a:p>
        </p:txBody>
      </p:sp>
      <p:sp>
        <p:nvSpPr>
          <p:cNvPr id="29" name="Freeform: Shape 28">
            <a:extLst>
              <a:ext uri="{FF2B5EF4-FFF2-40B4-BE49-F238E27FC236}">
                <a16:creationId xmlns:a16="http://schemas.microsoft.com/office/drawing/2014/main" id="{44930FB6-2E44-8410-122C-EA253CF71003}"/>
              </a:ext>
            </a:extLst>
          </p:cNvPr>
          <p:cNvSpPr>
            <a:spLocks noChangeArrowheads="1"/>
          </p:cNvSpPr>
          <p:nvPr/>
        </p:nvSpPr>
        <p:spPr bwMode="auto">
          <a:xfrm>
            <a:off x="4474380" y="1966484"/>
            <a:ext cx="3243240" cy="3320921"/>
          </a:xfrm>
          <a:custGeom>
            <a:avLst/>
            <a:gdLst>
              <a:gd name="connsiteX0" fmla="*/ 1539380 w 3243240"/>
              <a:gd name="connsiteY0" fmla="*/ 3317408 h 3320921"/>
              <a:gd name="connsiteX1" fmla="*/ 1607491 w 3243240"/>
              <a:gd name="connsiteY1" fmla="*/ 3320921 h 3320921"/>
              <a:gd name="connsiteX2" fmla="*/ 1607489 w 3243240"/>
              <a:gd name="connsiteY2" fmla="*/ 3320921 h 3320921"/>
              <a:gd name="connsiteX3" fmla="*/ 1244090 w 3243240"/>
              <a:gd name="connsiteY3" fmla="*/ 3275664 h 3320921"/>
              <a:gd name="connsiteX4" fmla="*/ 1294726 w 3243240"/>
              <a:gd name="connsiteY4" fmla="*/ 3288450 h 3320921"/>
              <a:gd name="connsiteX5" fmla="*/ 1289915 w 3243240"/>
              <a:gd name="connsiteY5" fmla="*/ 3287700 h 3320921"/>
              <a:gd name="connsiteX6" fmla="*/ 1085237 w 3243240"/>
              <a:gd name="connsiteY6" fmla="*/ 3228502 h 3320921"/>
              <a:gd name="connsiteX7" fmla="*/ 1143399 w 3243240"/>
              <a:gd name="connsiteY7" fmla="*/ 3249216 h 3320921"/>
              <a:gd name="connsiteX8" fmla="*/ 1134117 w 3243240"/>
              <a:gd name="connsiteY8" fmla="*/ 3246778 h 3320921"/>
              <a:gd name="connsiteX9" fmla="*/ 938816 w 3243240"/>
              <a:gd name="connsiteY9" fmla="*/ 3168326 h 3320921"/>
              <a:gd name="connsiteX10" fmla="*/ 998090 w 3243240"/>
              <a:gd name="connsiteY10" fmla="*/ 3195918 h 3320921"/>
              <a:gd name="connsiteX11" fmla="*/ 984756 w 3243240"/>
              <a:gd name="connsiteY11" fmla="*/ 3190933 h 3320921"/>
              <a:gd name="connsiteX12" fmla="*/ 801509 w 3243240"/>
              <a:gd name="connsiteY12" fmla="*/ 3095470 h 3320921"/>
              <a:gd name="connsiteX13" fmla="*/ 859536 w 3243240"/>
              <a:gd name="connsiteY13" fmla="*/ 3129311 h 3320921"/>
              <a:gd name="connsiteX14" fmla="*/ 842647 w 3243240"/>
              <a:gd name="connsiteY14" fmla="*/ 3121000 h 3320921"/>
              <a:gd name="connsiteX15" fmla="*/ 672946 w 3243240"/>
              <a:gd name="connsiteY15" fmla="*/ 3010573 h 3320921"/>
              <a:gd name="connsiteX16" fmla="*/ 728475 w 3243240"/>
              <a:gd name="connsiteY16" fmla="*/ 3050144 h 3320921"/>
              <a:gd name="connsiteX17" fmla="*/ 708608 w 3243240"/>
              <a:gd name="connsiteY17" fmla="*/ 3037815 h 3320921"/>
              <a:gd name="connsiteX18" fmla="*/ 553441 w 3243240"/>
              <a:gd name="connsiteY18" fmla="*/ 2914344 h 3320921"/>
              <a:gd name="connsiteX19" fmla="*/ 605644 w 3243240"/>
              <a:gd name="connsiteY19" fmla="*/ 2959161 h 3320921"/>
              <a:gd name="connsiteX20" fmla="*/ 583457 w 3243240"/>
              <a:gd name="connsiteY20" fmla="*/ 2942212 h 3320921"/>
              <a:gd name="connsiteX21" fmla="*/ 443534 w 3243240"/>
              <a:gd name="connsiteY21" fmla="*/ 2807515 h 3320921"/>
              <a:gd name="connsiteX22" fmla="*/ 491776 w 3243240"/>
              <a:gd name="connsiteY22" fmla="*/ 2857092 h 3320921"/>
              <a:gd name="connsiteX23" fmla="*/ 468010 w 3243240"/>
              <a:gd name="connsiteY23" fmla="*/ 2835027 h 3320921"/>
              <a:gd name="connsiteX24" fmla="*/ 343857 w 3243240"/>
              <a:gd name="connsiteY24" fmla="*/ 2690824 h 3320921"/>
              <a:gd name="connsiteX25" fmla="*/ 387609 w 3243240"/>
              <a:gd name="connsiteY25" fmla="*/ 2744656 h 3320921"/>
              <a:gd name="connsiteX26" fmla="*/ 363085 w 3243240"/>
              <a:gd name="connsiteY26" fmla="*/ 2717092 h 3320921"/>
              <a:gd name="connsiteX27" fmla="*/ 255091 w 3243240"/>
              <a:gd name="connsiteY27" fmla="*/ 2565018 h 3320921"/>
              <a:gd name="connsiteX28" fmla="*/ 293876 w 3243240"/>
              <a:gd name="connsiteY28" fmla="*/ 2622546 h 3320921"/>
              <a:gd name="connsiteX29" fmla="*/ 269499 w 3243240"/>
              <a:gd name="connsiteY29" fmla="*/ 2589244 h 3320921"/>
              <a:gd name="connsiteX30" fmla="*/ 177941 w 3243240"/>
              <a:gd name="connsiteY30" fmla="*/ 2430842 h 3320921"/>
              <a:gd name="connsiteX31" fmla="*/ 211313 w 3243240"/>
              <a:gd name="connsiteY31" fmla="*/ 2491403 h 3320921"/>
              <a:gd name="connsiteX32" fmla="*/ 188068 w 3243240"/>
              <a:gd name="connsiteY32" fmla="*/ 2452318 h 3320921"/>
              <a:gd name="connsiteX33" fmla="*/ 113126 w 3243240"/>
              <a:gd name="connsiteY33" fmla="*/ 2289047 h 3320921"/>
              <a:gd name="connsiteX34" fmla="*/ 140656 w 3243240"/>
              <a:gd name="connsiteY34" fmla="*/ 2351774 h 3320921"/>
              <a:gd name="connsiteX35" fmla="*/ 119611 w 3243240"/>
              <a:gd name="connsiteY35" fmla="*/ 2307147 h 3320921"/>
              <a:gd name="connsiteX36" fmla="*/ 61374 w 3243240"/>
              <a:gd name="connsiteY36" fmla="*/ 2140383 h 3320921"/>
              <a:gd name="connsiteX37" fmla="*/ 82643 w 3243240"/>
              <a:gd name="connsiteY37" fmla="*/ 2203966 h 3320921"/>
              <a:gd name="connsiteX38" fmla="*/ 64944 w 3243240"/>
              <a:gd name="connsiteY38" fmla="*/ 2154567 h 3320921"/>
              <a:gd name="connsiteX39" fmla="*/ 23419 w 3243240"/>
              <a:gd name="connsiteY39" fmla="*/ 1985604 h 3320921"/>
              <a:gd name="connsiteX40" fmla="*/ 38013 w 3243240"/>
              <a:gd name="connsiteY40" fmla="*/ 2047572 h 3320921"/>
              <a:gd name="connsiteX41" fmla="*/ 24885 w 3243240"/>
              <a:gd name="connsiteY41" fmla="*/ 1995413 h 3320921"/>
              <a:gd name="connsiteX42" fmla="*/ 0 w 3243240"/>
              <a:gd name="connsiteY42" fmla="*/ 1825465 h 3320921"/>
              <a:gd name="connsiteX43" fmla="*/ 7506 w 3243240"/>
              <a:gd name="connsiteY43" fmla="*/ 1879089 h 3320921"/>
              <a:gd name="connsiteX44" fmla="*/ 250 w 3243240"/>
              <a:gd name="connsiteY44" fmla="*/ 1830519 h 3320921"/>
              <a:gd name="connsiteX45" fmla="*/ 1617548 w 3243240"/>
              <a:gd name="connsiteY45" fmla="*/ 0 h 3320921"/>
              <a:gd name="connsiteX46" fmla="*/ 3243240 w 3243240"/>
              <a:gd name="connsiteY46" fmla="*/ 1660720 h 3320921"/>
              <a:gd name="connsiteX47" fmla="*/ 1783766 w 3243240"/>
              <a:gd name="connsiteY47" fmla="*/ 3312866 h 3320921"/>
              <a:gd name="connsiteX48" fmla="*/ 1705613 w 3243240"/>
              <a:gd name="connsiteY48" fmla="*/ 3316898 h 3320921"/>
              <a:gd name="connsiteX49" fmla="*/ 1781365 w 3243240"/>
              <a:gd name="connsiteY49" fmla="*/ 3305087 h 3320921"/>
              <a:gd name="connsiteX50" fmla="*/ 2430394 w 3243240"/>
              <a:gd name="connsiteY50" fmla="*/ 2491597 h 3320921"/>
              <a:gd name="connsiteX51" fmla="*/ 1617548 w 3243240"/>
              <a:gd name="connsiteY51" fmla="*/ 1661237 h 3320921"/>
              <a:gd name="connsiteX52" fmla="*/ 1617548 w 3243240"/>
              <a:gd name="connsiteY52" fmla="*/ 1660720 h 3320921"/>
              <a:gd name="connsiteX53" fmla="*/ 804702 w 3243240"/>
              <a:gd name="connsiteY53" fmla="*/ 830360 h 3320921"/>
              <a:gd name="connsiteX54" fmla="*/ 804702 w 3243240"/>
              <a:gd name="connsiteY54" fmla="*/ 830360 h 3320921"/>
              <a:gd name="connsiteX55" fmla="*/ 804702 w 3243240"/>
              <a:gd name="connsiteY55" fmla="*/ 830359 h 3320921"/>
              <a:gd name="connsiteX56" fmla="*/ 1453731 w 3243240"/>
              <a:gd name="connsiteY56" fmla="*/ 16869 h 3320921"/>
              <a:gd name="connsiteX57" fmla="*/ 1597430 w 3243240"/>
              <a:gd name="connsiteY57" fmla="*/ 2071 h 3320921"/>
              <a:gd name="connsiteX58" fmla="*/ 1617548 w 3243240"/>
              <a:gd name="connsiteY58" fmla="*/ 1033 h 332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243240" h="3320921">
                <a:moveTo>
                  <a:pt x="1539380" y="3317408"/>
                </a:moveTo>
                <a:lnTo>
                  <a:pt x="1607491" y="3320921"/>
                </a:lnTo>
                <a:lnTo>
                  <a:pt x="1607489" y="3320921"/>
                </a:lnTo>
                <a:close/>
                <a:moveTo>
                  <a:pt x="1244090" y="3275664"/>
                </a:moveTo>
                <a:lnTo>
                  <a:pt x="1294726" y="3288450"/>
                </a:lnTo>
                <a:lnTo>
                  <a:pt x="1289915" y="3287700"/>
                </a:lnTo>
                <a:close/>
                <a:moveTo>
                  <a:pt x="1085237" y="3228502"/>
                </a:moveTo>
                <a:lnTo>
                  <a:pt x="1143399" y="3249216"/>
                </a:lnTo>
                <a:lnTo>
                  <a:pt x="1134117" y="3246778"/>
                </a:lnTo>
                <a:close/>
                <a:moveTo>
                  <a:pt x="938816" y="3168326"/>
                </a:moveTo>
                <a:lnTo>
                  <a:pt x="998090" y="3195918"/>
                </a:lnTo>
                <a:lnTo>
                  <a:pt x="984756" y="3190933"/>
                </a:lnTo>
                <a:close/>
                <a:moveTo>
                  <a:pt x="801509" y="3095470"/>
                </a:moveTo>
                <a:lnTo>
                  <a:pt x="859536" y="3129311"/>
                </a:lnTo>
                <a:lnTo>
                  <a:pt x="842647" y="3121000"/>
                </a:lnTo>
                <a:close/>
                <a:moveTo>
                  <a:pt x="672946" y="3010573"/>
                </a:moveTo>
                <a:lnTo>
                  <a:pt x="728475" y="3050144"/>
                </a:lnTo>
                <a:lnTo>
                  <a:pt x="708608" y="3037815"/>
                </a:lnTo>
                <a:close/>
                <a:moveTo>
                  <a:pt x="553441" y="2914344"/>
                </a:moveTo>
                <a:lnTo>
                  <a:pt x="605644" y="2959161"/>
                </a:lnTo>
                <a:lnTo>
                  <a:pt x="583457" y="2942212"/>
                </a:lnTo>
                <a:close/>
                <a:moveTo>
                  <a:pt x="443534" y="2807515"/>
                </a:moveTo>
                <a:lnTo>
                  <a:pt x="491776" y="2857092"/>
                </a:lnTo>
                <a:lnTo>
                  <a:pt x="468010" y="2835027"/>
                </a:lnTo>
                <a:close/>
                <a:moveTo>
                  <a:pt x="343857" y="2690824"/>
                </a:moveTo>
                <a:lnTo>
                  <a:pt x="387609" y="2744656"/>
                </a:lnTo>
                <a:lnTo>
                  <a:pt x="363085" y="2717092"/>
                </a:lnTo>
                <a:close/>
                <a:moveTo>
                  <a:pt x="255091" y="2565018"/>
                </a:moveTo>
                <a:lnTo>
                  <a:pt x="293876" y="2622546"/>
                </a:lnTo>
                <a:lnTo>
                  <a:pt x="269499" y="2589244"/>
                </a:lnTo>
                <a:close/>
                <a:moveTo>
                  <a:pt x="177941" y="2430842"/>
                </a:moveTo>
                <a:lnTo>
                  <a:pt x="211313" y="2491403"/>
                </a:lnTo>
                <a:lnTo>
                  <a:pt x="188068" y="2452318"/>
                </a:lnTo>
                <a:close/>
                <a:moveTo>
                  <a:pt x="113126" y="2289047"/>
                </a:moveTo>
                <a:lnTo>
                  <a:pt x="140656" y="2351774"/>
                </a:lnTo>
                <a:lnTo>
                  <a:pt x="119611" y="2307147"/>
                </a:lnTo>
                <a:close/>
                <a:moveTo>
                  <a:pt x="61374" y="2140383"/>
                </a:moveTo>
                <a:lnTo>
                  <a:pt x="82643" y="2203966"/>
                </a:lnTo>
                <a:lnTo>
                  <a:pt x="64944" y="2154567"/>
                </a:lnTo>
                <a:close/>
                <a:moveTo>
                  <a:pt x="23419" y="1985604"/>
                </a:moveTo>
                <a:lnTo>
                  <a:pt x="38013" y="2047572"/>
                </a:lnTo>
                <a:lnTo>
                  <a:pt x="24885" y="1995413"/>
                </a:lnTo>
                <a:close/>
                <a:moveTo>
                  <a:pt x="0" y="1825465"/>
                </a:moveTo>
                <a:lnTo>
                  <a:pt x="7506" y="1879089"/>
                </a:lnTo>
                <a:lnTo>
                  <a:pt x="250" y="1830519"/>
                </a:lnTo>
                <a:close/>
                <a:moveTo>
                  <a:pt x="1617548" y="0"/>
                </a:moveTo>
                <a:cubicBezTo>
                  <a:pt x="2515393" y="0"/>
                  <a:pt x="3243240" y="743530"/>
                  <a:pt x="3243240" y="1660720"/>
                </a:cubicBezTo>
                <a:cubicBezTo>
                  <a:pt x="3243240" y="2520586"/>
                  <a:pt x="2603531" y="3227821"/>
                  <a:pt x="1783766" y="3312866"/>
                </a:cubicBezTo>
                <a:lnTo>
                  <a:pt x="1705613" y="3316898"/>
                </a:lnTo>
                <a:lnTo>
                  <a:pt x="1781365" y="3305087"/>
                </a:lnTo>
                <a:cubicBezTo>
                  <a:pt x="2151765" y="3227659"/>
                  <a:pt x="2430394" y="2892868"/>
                  <a:pt x="2430394" y="2491597"/>
                </a:cubicBezTo>
                <a:cubicBezTo>
                  <a:pt x="2430394" y="2033002"/>
                  <a:pt x="2066470" y="1661237"/>
                  <a:pt x="1617548" y="1661237"/>
                </a:cubicBezTo>
                <a:lnTo>
                  <a:pt x="1617548" y="1660720"/>
                </a:lnTo>
                <a:cubicBezTo>
                  <a:pt x="1168626" y="1660720"/>
                  <a:pt x="804702" y="1288955"/>
                  <a:pt x="804702" y="830360"/>
                </a:cubicBezTo>
                <a:lnTo>
                  <a:pt x="804702" y="830360"/>
                </a:lnTo>
                <a:lnTo>
                  <a:pt x="804702" y="830359"/>
                </a:lnTo>
                <a:cubicBezTo>
                  <a:pt x="804702" y="429089"/>
                  <a:pt x="1083331" y="94297"/>
                  <a:pt x="1453731" y="16869"/>
                </a:cubicBezTo>
                <a:lnTo>
                  <a:pt x="1597430" y="2071"/>
                </a:lnTo>
                <a:lnTo>
                  <a:pt x="1617548" y="1033"/>
                </a:lnTo>
                <a:close/>
              </a:path>
            </a:pathLst>
          </a:custGeom>
          <a:solidFill>
            <a:schemeClr val="accent2">
              <a:lumMod val="75000"/>
            </a:schemeClr>
          </a:solidFill>
          <a:ln w="6350">
            <a:solidFill>
              <a:schemeClr val="lt1"/>
            </a:solidFill>
            <a:round/>
            <a:headEnd/>
            <a:tailEnd/>
          </a:ln>
          <a:effectLst/>
        </p:spPr>
        <p:txBody>
          <a:bodyPr wrap="square" lIns="72000" tIns="72000" rIns="72000" bIns="72000" anchor="ctr" anchorCtr="1">
            <a:noAutofit/>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prstClr val="black"/>
              </a:solidFill>
              <a:effectLst/>
              <a:uLnTx/>
              <a:uFillTx/>
            </a:endParaRPr>
          </a:p>
        </p:txBody>
      </p:sp>
      <p:sp>
        <p:nvSpPr>
          <p:cNvPr id="37" name="TextBox 36"/>
          <p:cNvSpPr txBox="1"/>
          <p:nvPr/>
        </p:nvSpPr>
        <p:spPr>
          <a:xfrm>
            <a:off x="4778908" y="3956402"/>
            <a:ext cx="158335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chemeClr val="lt1"/>
                </a:solidFill>
              </a:rPr>
              <a:t>Recall</a:t>
            </a:r>
            <a:endParaRPr kumimoji="0" lang="en-GB" sz="1800" b="0" i="0" u="none" strike="noStrike" kern="0" cap="none" spc="0" normalizeH="0" baseline="0" noProof="0" dirty="0">
              <a:ln>
                <a:noFill/>
              </a:ln>
              <a:solidFill>
                <a:schemeClr val="lt1"/>
              </a:solidFill>
              <a:effectLst/>
              <a:uLnTx/>
              <a:uFillTx/>
            </a:endParaRPr>
          </a:p>
        </p:txBody>
      </p:sp>
      <p:sp>
        <p:nvSpPr>
          <p:cNvPr id="38" name="TextBox 37"/>
          <p:cNvSpPr txBox="1"/>
          <p:nvPr/>
        </p:nvSpPr>
        <p:spPr>
          <a:xfrm>
            <a:off x="5739968" y="2809547"/>
            <a:ext cx="158335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lt1"/>
                </a:solidFill>
                <a:effectLst/>
                <a:uLnTx/>
                <a:uFillTx/>
              </a:rPr>
              <a:t>Precision</a:t>
            </a:r>
          </a:p>
        </p:txBody>
      </p:sp>
      <p:sp>
        <p:nvSpPr>
          <p:cNvPr id="11" name="TextBox 10"/>
          <p:cNvSpPr txBox="1"/>
          <p:nvPr/>
        </p:nvSpPr>
        <p:spPr>
          <a:xfrm>
            <a:off x="838558" y="1878910"/>
            <a:ext cx="3009136" cy="3046988"/>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600" b="1" kern="0" dirty="0"/>
              <a:t>Argument in favour of Recall as a measure of model performance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1" i="0" u="none" strike="noStrike" kern="0" cap="none" spc="0" normalizeH="0" baseline="0" noProof="0" dirty="0">
                <a:ln>
                  <a:noFill/>
                </a:ln>
                <a:effectLst/>
                <a:uLnTx/>
                <a:uFillTx/>
              </a:rPr>
              <a:t>Prioritize Recall for Early Intervention: </a:t>
            </a:r>
            <a:r>
              <a:rPr kumimoji="0" lang="en-GB" sz="1600" b="0" i="0" u="none" strike="noStrike" kern="0" cap="none" spc="0" normalizeH="0" baseline="0" noProof="0" dirty="0">
                <a:ln>
                  <a:noFill/>
                </a:ln>
                <a:effectLst/>
                <a:uLnTx/>
                <a:uFillTx/>
              </a:rPr>
              <a:t>In situations where the ramifications of a false negative prediction (failing to identify a pathological condition) outweigh the risks associated with false positives, prioritize recall.</a:t>
            </a:r>
          </a:p>
        </p:txBody>
      </p:sp>
      <p:sp>
        <p:nvSpPr>
          <p:cNvPr id="12" name="TextBox 11"/>
          <p:cNvSpPr txBox="1"/>
          <p:nvPr/>
        </p:nvSpPr>
        <p:spPr>
          <a:xfrm>
            <a:off x="7873236" y="1693280"/>
            <a:ext cx="4158210" cy="3293209"/>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0" cap="none" spc="0" normalizeH="0" baseline="0" noProof="0" dirty="0">
              <a:ln>
                <a:noFill/>
              </a:ln>
              <a:effectLst/>
              <a:uLnTx/>
              <a:uFillTx/>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600" b="1" kern="0" dirty="0"/>
              <a:t>Argument in favour of Precision as a measure of model performance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1" i="0" u="none" strike="noStrike" kern="0" cap="none" spc="0" normalizeH="0" baseline="0" noProof="0" dirty="0">
                <a:ln>
                  <a:noFill/>
                </a:ln>
                <a:effectLst/>
                <a:uLnTx/>
                <a:uFillTx/>
              </a:rPr>
              <a:t>Emphasize Precision for Critical Decision-making: </a:t>
            </a:r>
            <a:r>
              <a:rPr kumimoji="0" lang="en-GB" sz="1600" b="0" i="0" u="none" strike="noStrike" kern="0" cap="none" spc="0" normalizeH="0" baseline="0" noProof="0" dirty="0">
                <a:ln>
                  <a:noFill/>
                </a:ln>
                <a:effectLst/>
                <a:uLnTx/>
                <a:uFillTx/>
              </a:rPr>
              <a:t>In cases where the consequences of a false positive prediction (incorrectly labeling a healthy fetus as pathological) are severe, such as unnecessary medical interventions or undue stress for expecting mothers, prioritize precision. Healthcare providers should focus on minimizing false positives to ensure accurate diagnosis and appropriate management of high-risk cases.</a:t>
            </a:r>
          </a:p>
        </p:txBody>
      </p:sp>
      <p:sp>
        <p:nvSpPr>
          <p:cNvPr id="10" name="TextBox 9">
            <a:extLst>
              <a:ext uri="{FF2B5EF4-FFF2-40B4-BE49-F238E27FC236}">
                <a16:creationId xmlns:a16="http://schemas.microsoft.com/office/drawing/2014/main" id="{06C8B222-00B5-4C12-BCA1-5F15E5B795A2}"/>
              </a:ext>
            </a:extLst>
          </p:cNvPr>
          <p:cNvSpPr txBox="1"/>
          <p:nvPr/>
        </p:nvSpPr>
        <p:spPr>
          <a:xfrm>
            <a:off x="574696" y="1246393"/>
            <a:ext cx="10330543" cy="646331"/>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rPr>
              <a:t>Based on the analysis done and the key findings, </a:t>
            </a:r>
          </a:p>
          <a:p>
            <a:endParaRPr lang="en-KE" dirty="0"/>
          </a:p>
        </p:txBody>
      </p:sp>
      <p:sp>
        <p:nvSpPr>
          <p:cNvPr id="17" name="Title 13">
            <a:extLst>
              <a:ext uri="{FF2B5EF4-FFF2-40B4-BE49-F238E27FC236}">
                <a16:creationId xmlns:a16="http://schemas.microsoft.com/office/drawing/2014/main" id="{7ED0DBC0-7008-486A-96B6-2C34A62D4BAD}"/>
              </a:ext>
            </a:extLst>
          </p:cNvPr>
          <p:cNvSpPr>
            <a:spLocks noGrp="1"/>
          </p:cNvSpPr>
          <p:nvPr>
            <p:ph type="title"/>
          </p:nvPr>
        </p:nvSpPr>
        <p:spPr>
          <a:xfrm>
            <a:off x="518217" y="149222"/>
            <a:ext cx="8832612" cy="1181146"/>
          </a:xfrm>
        </p:spPr>
        <p:txBody>
          <a:bodyPr/>
          <a:lstStyle/>
          <a:p>
            <a:r>
              <a:rPr lang="en-US" dirty="0"/>
              <a:t>Recommendation</a:t>
            </a:r>
          </a:p>
        </p:txBody>
      </p:sp>
      <p:pic>
        <p:nvPicPr>
          <p:cNvPr id="2" name="Google Shape;173;g28d02c729e4_3_679">
            <a:extLst>
              <a:ext uri="{FF2B5EF4-FFF2-40B4-BE49-F238E27FC236}">
                <a16:creationId xmlns:a16="http://schemas.microsoft.com/office/drawing/2014/main" id="{2290416E-9640-021A-91A9-8894D9F71886}"/>
              </a:ext>
            </a:extLst>
          </p:cNvPr>
          <p:cNvPicPr preferRelativeResize="0"/>
          <p:nvPr/>
        </p:nvPicPr>
        <p:blipFill>
          <a:blip r:embed="rId4">
            <a:alphaModFix/>
          </a:blip>
          <a:stretch>
            <a:fillRect/>
          </a:stretch>
        </p:blipFill>
        <p:spPr>
          <a:xfrm>
            <a:off x="10961718" y="-49205"/>
            <a:ext cx="1377525" cy="1409530"/>
          </a:xfrm>
          <a:prstGeom prst="rect">
            <a:avLst/>
          </a:prstGeom>
          <a:noFill/>
          <a:ln>
            <a:noFill/>
          </a:ln>
        </p:spPr>
      </p:pic>
    </p:spTree>
    <p:custDataLst>
      <p:tags r:id="rId1"/>
    </p:custDataLst>
    <p:extLst>
      <p:ext uri="{BB962C8B-B14F-4D97-AF65-F5344CB8AC3E}">
        <p14:creationId xmlns:p14="http://schemas.microsoft.com/office/powerpoint/2010/main" val="1686432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440" y="926214"/>
            <a:ext cx="11247120" cy="5590963"/>
          </a:xfrm>
        </p:spPr>
        <p:txBody>
          <a:bodyPr>
            <a:normAutofit/>
          </a:bodyPr>
          <a:lstStyle/>
          <a:p>
            <a:pPr algn="ctr"/>
            <a:r>
              <a:rPr lang="en-US" dirty="0"/>
              <a:t>	</a:t>
            </a:r>
          </a:p>
        </p:txBody>
      </p:sp>
      <p:sp>
        <p:nvSpPr>
          <p:cNvPr id="3" name="Rectangle 2">
            <a:extLst>
              <a:ext uri="{FF2B5EF4-FFF2-40B4-BE49-F238E27FC236}">
                <a16:creationId xmlns:a16="http://schemas.microsoft.com/office/drawing/2014/main" id="{72B2FB14-F4F2-4698-B8E1-3B68A3DAC502}"/>
              </a:ext>
            </a:extLst>
          </p:cNvPr>
          <p:cNvSpPr/>
          <p:nvPr/>
        </p:nvSpPr>
        <p:spPr>
          <a:xfrm rot="10800000" flipV="1">
            <a:off x="4433300" y="989837"/>
            <a:ext cx="3707476" cy="38238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Artificial Intelligence</a:t>
            </a:r>
          </a:p>
        </p:txBody>
      </p:sp>
      <p:sp>
        <p:nvSpPr>
          <p:cNvPr id="5" name="Rectangle 4">
            <a:extLst>
              <a:ext uri="{FF2B5EF4-FFF2-40B4-BE49-F238E27FC236}">
                <a16:creationId xmlns:a16="http://schemas.microsoft.com/office/drawing/2014/main" id="{862A1646-B0E9-487B-9DC5-7A7748B1D5B3}"/>
              </a:ext>
            </a:extLst>
          </p:cNvPr>
          <p:cNvSpPr/>
          <p:nvPr/>
        </p:nvSpPr>
        <p:spPr>
          <a:xfrm>
            <a:off x="4988559" y="2385753"/>
            <a:ext cx="2743201" cy="18620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AA5FAF1-6A96-4C5B-9FC6-406A0A01CA46}"/>
              </a:ext>
            </a:extLst>
          </p:cNvPr>
          <p:cNvSpPr/>
          <p:nvPr/>
        </p:nvSpPr>
        <p:spPr>
          <a:xfrm rot="10800000" flipH="1" flipV="1">
            <a:off x="4988558" y="2003367"/>
            <a:ext cx="2743201" cy="3823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7" name="Flowchart: Punched Tape 6">
            <a:extLst>
              <a:ext uri="{FF2B5EF4-FFF2-40B4-BE49-F238E27FC236}">
                <a16:creationId xmlns:a16="http://schemas.microsoft.com/office/drawing/2014/main" id="{813077BA-49CB-4DC3-A695-052991CBD4C1}"/>
              </a:ext>
            </a:extLst>
          </p:cNvPr>
          <p:cNvSpPr/>
          <p:nvPr/>
        </p:nvSpPr>
        <p:spPr>
          <a:xfrm>
            <a:off x="5470696" y="2635135"/>
            <a:ext cx="1778924" cy="498763"/>
          </a:xfrm>
          <a:prstGeom prst="flowChartPunchedTap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EMR Data</a:t>
            </a:r>
          </a:p>
        </p:txBody>
      </p:sp>
      <p:sp>
        <p:nvSpPr>
          <p:cNvPr id="8" name="Rectangle: Beveled 7">
            <a:extLst>
              <a:ext uri="{FF2B5EF4-FFF2-40B4-BE49-F238E27FC236}">
                <a16:creationId xmlns:a16="http://schemas.microsoft.com/office/drawing/2014/main" id="{87FF4012-9E5B-4981-B50F-009BD7897F64}"/>
              </a:ext>
            </a:extLst>
          </p:cNvPr>
          <p:cNvSpPr/>
          <p:nvPr/>
        </p:nvSpPr>
        <p:spPr>
          <a:xfrm>
            <a:off x="5470696" y="3383280"/>
            <a:ext cx="1778923" cy="781396"/>
          </a:xfrm>
          <a:prstGeom prst="bevel">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Genetic EP Data</a:t>
            </a:r>
          </a:p>
        </p:txBody>
      </p:sp>
      <p:sp>
        <p:nvSpPr>
          <p:cNvPr id="11" name="Oval 10">
            <a:extLst>
              <a:ext uri="{FF2B5EF4-FFF2-40B4-BE49-F238E27FC236}">
                <a16:creationId xmlns:a16="http://schemas.microsoft.com/office/drawing/2014/main" id="{D85CF1D9-86E5-4601-BB83-C2F754EB25C0}"/>
              </a:ext>
            </a:extLst>
          </p:cNvPr>
          <p:cNvSpPr/>
          <p:nvPr/>
        </p:nvSpPr>
        <p:spPr>
          <a:xfrm>
            <a:off x="1619132" y="2635135"/>
            <a:ext cx="2294313" cy="1014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6" name="Oval 15">
            <a:extLst>
              <a:ext uri="{FF2B5EF4-FFF2-40B4-BE49-F238E27FC236}">
                <a16:creationId xmlns:a16="http://schemas.microsoft.com/office/drawing/2014/main" id="{C924DCD1-3A61-4253-8352-DCB30BA5F911}"/>
              </a:ext>
            </a:extLst>
          </p:cNvPr>
          <p:cNvSpPr/>
          <p:nvPr/>
        </p:nvSpPr>
        <p:spPr>
          <a:xfrm>
            <a:off x="8806873" y="2635135"/>
            <a:ext cx="2152995" cy="1014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Natural Language Processing</a:t>
            </a:r>
          </a:p>
        </p:txBody>
      </p:sp>
      <p:sp>
        <p:nvSpPr>
          <p:cNvPr id="18" name="Oval 17">
            <a:extLst>
              <a:ext uri="{FF2B5EF4-FFF2-40B4-BE49-F238E27FC236}">
                <a16:creationId xmlns:a16="http://schemas.microsoft.com/office/drawing/2014/main" id="{1686E694-39B0-45A1-A16F-93FC7EDD0FFF}"/>
              </a:ext>
            </a:extLst>
          </p:cNvPr>
          <p:cNvSpPr/>
          <p:nvPr/>
        </p:nvSpPr>
        <p:spPr>
          <a:xfrm>
            <a:off x="8806873" y="4355871"/>
            <a:ext cx="2152995" cy="906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Clinical Notes in Human Language</a:t>
            </a:r>
          </a:p>
        </p:txBody>
      </p:sp>
      <p:sp>
        <p:nvSpPr>
          <p:cNvPr id="19" name="Oval 18">
            <a:extLst>
              <a:ext uri="{FF2B5EF4-FFF2-40B4-BE49-F238E27FC236}">
                <a16:creationId xmlns:a16="http://schemas.microsoft.com/office/drawing/2014/main" id="{E0BCA0CD-7C84-4E67-8E69-990B0A09B0EA}"/>
              </a:ext>
            </a:extLst>
          </p:cNvPr>
          <p:cNvSpPr/>
          <p:nvPr/>
        </p:nvSpPr>
        <p:spPr>
          <a:xfrm>
            <a:off x="4988558" y="5282739"/>
            <a:ext cx="2743201" cy="1234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Clinical Activities: Screening, Diagnosis,  Treatment</a:t>
            </a:r>
          </a:p>
        </p:txBody>
      </p:sp>
      <p:cxnSp>
        <p:nvCxnSpPr>
          <p:cNvPr id="21" name="Straight Arrow Connector 20">
            <a:extLst>
              <a:ext uri="{FF2B5EF4-FFF2-40B4-BE49-F238E27FC236}">
                <a16:creationId xmlns:a16="http://schemas.microsoft.com/office/drawing/2014/main" id="{A33BA6D8-80F2-49E3-90CC-F07395F6ED2A}"/>
              </a:ext>
            </a:extLst>
          </p:cNvPr>
          <p:cNvCxnSpPr>
            <a:cxnSpLocks/>
          </p:cNvCxnSpPr>
          <p:nvPr/>
        </p:nvCxnSpPr>
        <p:spPr>
          <a:xfrm flipH="1">
            <a:off x="3979950" y="3200400"/>
            <a:ext cx="10086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732037-52B9-4071-8648-5F0E5ECADB5B}"/>
              </a:ext>
            </a:extLst>
          </p:cNvPr>
          <p:cNvCxnSpPr>
            <a:cxnSpLocks/>
          </p:cNvCxnSpPr>
          <p:nvPr/>
        </p:nvCxnSpPr>
        <p:spPr>
          <a:xfrm flipH="1" flipV="1">
            <a:off x="7797800" y="3200400"/>
            <a:ext cx="1009074" cy="46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3B7565A-8EC4-4787-B298-4D2CF8DED87F}"/>
              </a:ext>
            </a:extLst>
          </p:cNvPr>
          <p:cNvCxnSpPr>
            <a:cxnSpLocks/>
          </p:cNvCxnSpPr>
          <p:nvPr/>
        </p:nvCxnSpPr>
        <p:spPr>
          <a:xfrm flipV="1">
            <a:off x="9893530" y="3773978"/>
            <a:ext cx="0" cy="581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DD3BC1-67B2-4262-A0C0-C9E3AAD641C7}"/>
              </a:ext>
            </a:extLst>
          </p:cNvPr>
          <p:cNvCxnSpPr>
            <a:cxnSpLocks/>
          </p:cNvCxnSpPr>
          <p:nvPr/>
        </p:nvCxnSpPr>
        <p:spPr>
          <a:xfrm flipH="1">
            <a:off x="8140776" y="1181029"/>
            <a:ext cx="174259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314650-F707-464D-87B4-4753B58EA614}"/>
              </a:ext>
            </a:extLst>
          </p:cNvPr>
          <p:cNvCxnSpPr>
            <a:cxnSpLocks/>
            <a:stCxn id="16" idx="0"/>
          </p:cNvCxnSpPr>
          <p:nvPr/>
        </p:nvCxnSpPr>
        <p:spPr>
          <a:xfrm flipV="1">
            <a:off x="9883371" y="1181029"/>
            <a:ext cx="10159" cy="14541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09F7D5-5139-43CF-B46C-3F794CD2DE01}"/>
              </a:ext>
            </a:extLst>
          </p:cNvPr>
          <p:cNvCxnSpPr>
            <a:cxnSpLocks/>
          </p:cNvCxnSpPr>
          <p:nvPr/>
        </p:nvCxnSpPr>
        <p:spPr>
          <a:xfrm flipH="1">
            <a:off x="2766288" y="1181029"/>
            <a:ext cx="166701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75BC93-64A0-4714-8E08-3026DA01D364}"/>
              </a:ext>
            </a:extLst>
          </p:cNvPr>
          <p:cNvCxnSpPr>
            <a:cxnSpLocks/>
            <a:stCxn id="11" idx="0"/>
          </p:cNvCxnSpPr>
          <p:nvPr/>
        </p:nvCxnSpPr>
        <p:spPr>
          <a:xfrm flipV="1">
            <a:off x="2766289" y="1181029"/>
            <a:ext cx="0" cy="14541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A7A3F56-C8CF-4533-A516-2B5EF6E74874}"/>
              </a:ext>
            </a:extLst>
          </p:cNvPr>
          <p:cNvCxnSpPr>
            <a:cxnSpLocks/>
          </p:cNvCxnSpPr>
          <p:nvPr/>
        </p:nvCxnSpPr>
        <p:spPr>
          <a:xfrm flipV="1">
            <a:off x="2766288" y="3649288"/>
            <a:ext cx="0" cy="23884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8AC4B42-2D62-46F7-97A2-046198907FAA}"/>
              </a:ext>
            </a:extLst>
          </p:cNvPr>
          <p:cNvCxnSpPr>
            <a:cxnSpLocks/>
          </p:cNvCxnSpPr>
          <p:nvPr/>
        </p:nvCxnSpPr>
        <p:spPr>
          <a:xfrm flipV="1">
            <a:off x="2766288" y="5971369"/>
            <a:ext cx="2222270" cy="664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FFC0E6B-98C6-403E-80D9-513A05AC1BC1}"/>
              </a:ext>
            </a:extLst>
          </p:cNvPr>
          <p:cNvCxnSpPr>
            <a:cxnSpLocks/>
          </p:cNvCxnSpPr>
          <p:nvPr/>
        </p:nvCxnSpPr>
        <p:spPr>
          <a:xfrm>
            <a:off x="7731759" y="5931784"/>
            <a:ext cx="215161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8FE3A0F-A434-46EB-8D69-AFBF8ECEBCF8}"/>
              </a:ext>
            </a:extLst>
          </p:cNvPr>
          <p:cNvCxnSpPr>
            <a:cxnSpLocks/>
          </p:cNvCxnSpPr>
          <p:nvPr/>
        </p:nvCxnSpPr>
        <p:spPr>
          <a:xfrm flipV="1">
            <a:off x="9883370" y="5349891"/>
            <a:ext cx="0" cy="581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839B6B71-ADA7-434F-8668-8AB496D33B4B}"/>
              </a:ext>
            </a:extLst>
          </p:cNvPr>
          <p:cNvSpPr/>
          <p:nvPr/>
        </p:nvSpPr>
        <p:spPr>
          <a:xfrm flipH="1">
            <a:off x="4155441" y="2784031"/>
            <a:ext cx="767078" cy="3117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a:t>
            </a:r>
          </a:p>
        </p:txBody>
      </p:sp>
      <p:sp>
        <p:nvSpPr>
          <p:cNvPr id="96" name="Rectangle 95">
            <a:extLst>
              <a:ext uri="{FF2B5EF4-FFF2-40B4-BE49-F238E27FC236}">
                <a16:creationId xmlns:a16="http://schemas.microsoft.com/office/drawing/2014/main" id="{EDE1F90C-E43F-476B-A456-7C6B6074E5B5}"/>
              </a:ext>
            </a:extLst>
          </p:cNvPr>
          <p:cNvSpPr/>
          <p:nvPr/>
        </p:nvSpPr>
        <p:spPr>
          <a:xfrm>
            <a:off x="7837516" y="2767405"/>
            <a:ext cx="929642" cy="3071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p:txBody>
      </p:sp>
      <p:sp>
        <p:nvSpPr>
          <p:cNvPr id="97" name="Rectangle 96">
            <a:extLst>
              <a:ext uri="{FF2B5EF4-FFF2-40B4-BE49-F238E27FC236}">
                <a16:creationId xmlns:a16="http://schemas.microsoft.com/office/drawing/2014/main" id="{2B52E272-5AD8-4084-8C8C-E500EE08FCFB}"/>
              </a:ext>
            </a:extLst>
          </p:cNvPr>
          <p:cNvSpPr/>
          <p:nvPr/>
        </p:nvSpPr>
        <p:spPr>
          <a:xfrm>
            <a:off x="7837516" y="5477464"/>
            <a:ext cx="1766918" cy="3617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Generate</a:t>
            </a:r>
            <a:endParaRPr lang="en-US" dirty="0"/>
          </a:p>
        </p:txBody>
      </p:sp>
      <p:sp>
        <p:nvSpPr>
          <p:cNvPr id="100" name="Rectangle 99">
            <a:extLst>
              <a:ext uri="{FF2B5EF4-FFF2-40B4-BE49-F238E27FC236}">
                <a16:creationId xmlns:a16="http://schemas.microsoft.com/office/drawing/2014/main" id="{B3020EA0-6F44-494B-9871-F12BB6410B6A}"/>
              </a:ext>
            </a:extLst>
          </p:cNvPr>
          <p:cNvSpPr/>
          <p:nvPr/>
        </p:nvSpPr>
        <p:spPr>
          <a:xfrm rot="5400000">
            <a:off x="1698567" y="4394398"/>
            <a:ext cx="1452866" cy="459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p:txBody>
      </p:sp>
      <p:sp>
        <p:nvSpPr>
          <p:cNvPr id="101" name="TextBox 100">
            <a:extLst>
              <a:ext uri="{FF2B5EF4-FFF2-40B4-BE49-F238E27FC236}">
                <a16:creationId xmlns:a16="http://schemas.microsoft.com/office/drawing/2014/main" id="{DFFAF2EC-07EF-4E00-B45F-1266EB0FE79E}"/>
              </a:ext>
            </a:extLst>
          </p:cNvPr>
          <p:cNvSpPr txBox="1"/>
          <p:nvPr/>
        </p:nvSpPr>
        <p:spPr>
          <a:xfrm>
            <a:off x="243840" y="-50662"/>
            <a:ext cx="11704320" cy="769441"/>
          </a:xfrm>
          <a:prstGeom prst="rect">
            <a:avLst/>
          </a:prstGeom>
          <a:noFill/>
        </p:spPr>
        <p:txBody>
          <a:bodyPr wrap="square" rtlCol="0">
            <a:spAutoFit/>
          </a:bodyPr>
          <a:lstStyle/>
          <a:p>
            <a:pPr algn="ctr"/>
            <a:r>
              <a:rPr lang="en-US" sz="4400" dirty="0"/>
              <a:t>AI System for Clinical Data Production and Analysis</a:t>
            </a:r>
          </a:p>
        </p:txBody>
      </p:sp>
    </p:spTree>
    <p:extLst>
      <p:ext uri="{BB962C8B-B14F-4D97-AF65-F5344CB8AC3E}">
        <p14:creationId xmlns:p14="http://schemas.microsoft.com/office/powerpoint/2010/main" val="2939676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81280"/>
            <a:ext cx="12018810" cy="6604000"/>
          </a:xfrm>
        </p:spPr>
        <p:txBody>
          <a:bodyPr>
            <a:normAutofit/>
          </a:bodyPr>
          <a:lstStyle/>
          <a:p>
            <a:pPr algn="ctr"/>
            <a:r>
              <a:rPr lang="en-US" dirty="0"/>
              <a:t>	</a:t>
            </a:r>
          </a:p>
        </p:txBody>
      </p:sp>
      <p:sp>
        <p:nvSpPr>
          <p:cNvPr id="9" name="Rectangle: Rounded Corners 8">
            <a:extLst>
              <a:ext uri="{FF2B5EF4-FFF2-40B4-BE49-F238E27FC236}">
                <a16:creationId xmlns:a16="http://schemas.microsoft.com/office/drawing/2014/main" id="{86F24AB5-6B70-4F21-A0E9-562B8A348B42}"/>
              </a:ext>
            </a:extLst>
          </p:cNvPr>
          <p:cNvSpPr/>
          <p:nvPr/>
        </p:nvSpPr>
        <p:spPr>
          <a:xfrm>
            <a:off x="1280839" y="2171469"/>
            <a:ext cx="1370212" cy="151185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a:p>
            <a:pPr algn="ctr"/>
            <a:endParaRPr lang="en-GB" dirty="0">
              <a:solidFill>
                <a:schemeClr val="tx1"/>
              </a:solidFill>
            </a:endParaRPr>
          </a:p>
          <a:p>
            <a:pPr algn="ctr"/>
            <a:endParaRPr lang="en-GB" dirty="0" smtClean="0">
              <a:solidFill>
                <a:schemeClr val="tx1"/>
              </a:solidFill>
            </a:endParaRPr>
          </a:p>
          <a:p>
            <a:pPr algn="ctr"/>
            <a:r>
              <a:rPr lang="en-GB" sz="1400" dirty="0" smtClean="0">
                <a:solidFill>
                  <a:schemeClr val="tx1"/>
                </a:solidFill>
              </a:rPr>
              <a:t>Data collection</a:t>
            </a:r>
            <a:endParaRPr lang="en-US" sz="1400" dirty="0">
              <a:solidFill>
                <a:schemeClr val="tx1"/>
              </a:solidFill>
            </a:endParaRPr>
          </a:p>
        </p:txBody>
      </p:sp>
      <p:sp>
        <p:nvSpPr>
          <p:cNvPr id="10" name="Star: 10 Points 9">
            <a:extLst>
              <a:ext uri="{FF2B5EF4-FFF2-40B4-BE49-F238E27FC236}">
                <a16:creationId xmlns:a16="http://schemas.microsoft.com/office/drawing/2014/main" id="{5D9E4EFD-5F4D-4646-B376-EFC342216D97}"/>
              </a:ext>
            </a:extLst>
          </p:cNvPr>
          <p:cNvSpPr/>
          <p:nvPr/>
        </p:nvSpPr>
        <p:spPr>
          <a:xfrm>
            <a:off x="1608497" y="2013524"/>
            <a:ext cx="714895" cy="640086"/>
          </a:xfrm>
          <a:prstGeom prst="star10">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11" name="Rectangle: Rounded Corners 10">
            <a:extLst>
              <a:ext uri="{FF2B5EF4-FFF2-40B4-BE49-F238E27FC236}">
                <a16:creationId xmlns:a16="http://schemas.microsoft.com/office/drawing/2014/main" id="{B7C93EAF-E907-48F8-949B-8C023EDA1FD7}"/>
              </a:ext>
            </a:extLst>
          </p:cNvPr>
          <p:cNvSpPr/>
          <p:nvPr/>
        </p:nvSpPr>
        <p:spPr>
          <a:xfrm>
            <a:off x="9678784" y="2171469"/>
            <a:ext cx="1370212" cy="151185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smtClean="0">
              <a:solidFill>
                <a:schemeClr val="tx1"/>
              </a:solidFill>
            </a:endParaRPr>
          </a:p>
          <a:p>
            <a:pPr algn="ctr"/>
            <a:endParaRPr lang="en-GB" sz="1400" dirty="0">
              <a:solidFill>
                <a:schemeClr val="tx1"/>
              </a:solidFill>
            </a:endParaRPr>
          </a:p>
          <a:p>
            <a:pPr algn="ctr"/>
            <a:endParaRPr lang="en-GB" sz="1400" dirty="0" smtClean="0">
              <a:solidFill>
                <a:schemeClr val="tx1"/>
              </a:solidFill>
            </a:endParaRPr>
          </a:p>
          <a:p>
            <a:pPr algn="ctr"/>
            <a:r>
              <a:rPr lang="en-GB" sz="1400" dirty="0" smtClean="0">
                <a:solidFill>
                  <a:schemeClr val="tx1"/>
                </a:solidFill>
              </a:rPr>
              <a:t>Deployment (post-authorization)</a:t>
            </a:r>
            <a:endParaRPr lang="en-US" sz="1400" dirty="0">
              <a:solidFill>
                <a:schemeClr val="tx1"/>
              </a:solidFill>
            </a:endParaRPr>
          </a:p>
        </p:txBody>
      </p:sp>
      <p:sp>
        <p:nvSpPr>
          <p:cNvPr id="12" name="Star: 10 Points 11">
            <a:extLst>
              <a:ext uri="{FF2B5EF4-FFF2-40B4-BE49-F238E27FC236}">
                <a16:creationId xmlns:a16="http://schemas.microsoft.com/office/drawing/2014/main" id="{DCBC3F66-88C2-498E-B068-E78A35F1904B}"/>
              </a:ext>
            </a:extLst>
          </p:cNvPr>
          <p:cNvSpPr/>
          <p:nvPr/>
        </p:nvSpPr>
        <p:spPr>
          <a:xfrm>
            <a:off x="10006442" y="2013524"/>
            <a:ext cx="714895" cy="640086"/>
          </a:xfrm>
          <a:prstGeom prst="star10">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4</a:t>
            </a:r>
          </a:p>
        </p:txBody>
      </p:sp>
      <p:sp>
        <p:nvSpPr>
          <p:cNvPr id="13" name="Rectangle: Rounded Corners 12">
            <a:extLst>
              <a:ext uri="{FF2B5EF4-FFF2-40B4-BE49-F238E27FC236}">
                <a16:creationId xmlns:a16="http://schemas.microsoft.com/office/drawing/2014/main" id="{CE112722-1E47-49A6-B3D5-6984BEC56174}"/>
              </a:ext>
            </a:extLst>
          </p:cNvPr>
          <p:cNvSpPr/>
          <p:nvPr/>
        </p:nvSpPr>
        <p:spPr>
          <a:xfrm>
            <a:off x="6802191" y="2171469"/>
            <a:ext cx="1370212" cy="151185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smtClean="0">
              <a:solidFill>
                <a:schemeClr val="tx1"/>
              </a:solidFill>
            </a:endParaRPr>
          </a:p>
          <a:p>
            <a:pPr algn="ctr"/>
            <a:endParaRPr lang="en-GB" sz="1400" dirty="0">
              <a:solidFill>
                <a:schemeClr val="tx1"/>
              </a:solidFill>
            </a:endParaRPr>
          </a:p>
          <a:p>
            <a:pPr algn="ctr"/>
            <a:endParaRPr lang="en-GB" sz="1400" dirty="0" smtClean="0">
              <a:solidFill>
                <a:schemeClr val="tx1"/>
              </a:solidFill>
            </a:endParaRPr>
          </a:p>
          <a:p>
            <a:pPr algn="ctr"/>
            <a:endParaRPr lang="en-GB" sz="1400" dirty="0">
              <a:solidFill>
                <a:schemeClr val="tx1"/>
              </a:solidFill>
            </a:endParaRPr>
          </a:p>
          <a:p>
            <a:pPr algn="ctr"/>
            <a:r>
              <a:rPr lang="en-GB" sz="1400" dirty="0" smtClean="0">
                <a:solidFill>
                  <a:schemeClr val="tx1"/>
                </a:solidFill>
              </a:rPr>
              <a:t>Model evaluation</a:t>
            </a:r>
            <a:endParaRPr lang="en-US" sz="1400" dirty="0">
              <a:solidFill>
                <a:schemeClr val="tx1"/>
              </a:solidFill>
            </a:endParaRPr>
          </a:p>
        </p:txBody>
      </p:sp>
      <p:sp>
        <p:nvSpPr>
          <p:cNvPr id="14" name="Star: 10 Points 13">
            <a:extLst>
              <a:ext uri="{FF2B5EF4-FFF2-40B4-BE49-F238E27FC236}">
                <a16:creationId xmlns:a16="http://schemas.microsoft.com/office/drawing/2014/main" id="{87230C3E-5908-475E-9F96-B29FEA6A60B0}"/>
              </a:ext>
            </a:extLst>
          </p:cNvPr>
          <p:cNvSpPr/>
          <p:nvPr/>
        </p:nvSpPr>
        <p:spPr>
          <a:xfrm>
            <a:off x="7129849" y="2014116"/>
            <a:ext cx="714895" cy="640086"/>
          </a:xfrm>
          <a:prstGeom prst="star10">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15" name="Rectangle: Rounded Corners 14">
            <a:extLst>
              <a:ext uri="{FF2B5EF4-FFF2-40B4-BE49-F238E27FC236}">
                <a16:creationId xmlns:a16="http://schemas.microsoft.com/office/drawing/2014/main" id="{5695481D-5C1A-453B-AA79-218B68F27B5A}"/>
              </a:ext>
            </a:extLst>
          </p:cNvPr>
          <p:cNvSpPr/>
          <p:nvPr/>
        </p:nvSpPr>
        <p:spPr>
          <a:xfrm>
            <a:off x="4080155" y="2171469"/>
            <a:ext cx="1370212" cy="151185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smtClean="0">
              <a:solidFill>
                <a:schemeClr val="tx1"/>
              </a:solidFill>
            </a:endParaRPr>
          </a:p>
          <a:p>
            <a:pPr algn="ctr"/>
            <a:endParaRPr lang="en-GB" sz="1400" dirty="0">
              <a:solidFill>
                <a:schemeClr val="tx1"/>
              </a:solidFill>
            </a:endParaRPr>
          </a:p>
          <a:p>
            <a:pPr algn="ctr"/>
            <a:endParaRPr lang="en-GB" sz="1400" dirty="0" smtClean="0">
              <a:solidFill>
                <a:schemeClr val="tx1"/>
              </a:solidFill>
            </a:endParaRPr>
          </a:p>
          <a:p>
            <a:pPr algn="ctr"/>
            <a:endParaRPr lang="en-GB" sz="1400" dirty="0">
              <a:solidFill>
                <a:schemeClr val="tx1"/>
              </a:solidFill>
            </a:endParaRPr>
          </a:p>
          <a:p>
            <a:pPr algn="ctr"/>
            <a:r>
              <a:rPr lang="en-GB" sz="1400" dirty="0" smtClean="0">
                <a:solidFill>
                  <a:schemeClr val="tx1"/>
                </a:solidFill>
              </a:rPr>
              <a:t>Model development</a:t>
            </a:r>
            <a:endParaRPr lang="en-US" sz="1400" dirty="0">
              <a:solidFill>
                <a:schemeClr val="tx1"/>
              </a:solidFill>
            </a:endParaRPr>
          </a:p>
        </p:txBody>
      </p:sp>
      <p:sp>
        <p:nvSpPr>
          <p:cNvPr id="16" name="Star: 10 Points 15">
            <a:extLst>
              <a:ext uri="{FF2B5EF4-FFF2-40B4-BE49-F238E27FC236}">
                <a16:creationId xmlns:a16="http://schemas.microsoft.com/office/drawing/2014/main" id="{FDD7921A-465A-432E-A325-ACC6DF4E3EA8}"/>
              </a:ext>
            </a:extLst>
          </p:cNvPr>
          <p:cNvSpPr/>
          <p:nvPr/>
        </p:nvSpPr>
        <p:spPr>
          <a:xfrm>
            <a:off x="4407813" y="2013524"/>
            <a:ext cx="714895" cy="640086"/>
          </a:xfrm>
          <a:prstGeom prst="star10">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17" name="Rectangle: Rounded Corners 16">
            <a:extLst>
              <a:ext uri="{FF2B5EF4-FFF2-40B4-BE49-F238E27FC236}">
                <a16:creationId xmlns:a16="http://schemas.microsoft.com/office/drawing/2014/main" id="{7590740E-4465-4AAA-9040-8B02496A4C9A}"/>
              </a:ext>
            </a:extLst>
          </p:cNvPr>
          <p:cNvSpPr/>
          <p:nvPr/>
        </p:nvSpPr>
        <p:spPr>
          <a:xfrm>
            <a:off x="773067" y="4029364"/>
            <a:ext cx="2385753" cy="26559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Report patient characteristics from training data.</a:t>
            </a:r>
          </a:p>
          <a:p>
            <a:pPr algn="ctr"/>
            <a:r>
              <a:rPr lang="en-US" dirty="0">
                <a:solidFill>
                  <a:schemeClr val="tx1"/>
                </a:solidFill>
              </a:rPr>
              <a:t>Create datasets with diverse patient cohorts.</a:t>
            </a:r>
          </a:p>
          <a:p>
            <a:pPr algn="ctr"/>
            <a:r>
              <a:rPr lang="en-US" dirty="0">
                <a:solidFill>
                  <a:schemeClr val="tx1"/>
                </a:solidFill>
              </a:rPr>
              <a:t>Evaluate error rates across different patient cohorts.</a:t>
            </a:r>
          </a:p>
        </p:txBody>
      </p:sp>
      <p:sp>
        <p:nvSpPr>
          <p:cNvPr id="20" name="Rectangle: Rounded Corners 19">
            <a:extLst>
              <a:ext uri="{FF2B5EF4-FFF2-40B4-BE49-F238E27FC236}">
                <a16:creationId xmlns:a16="http://schemas.microsoft.com/office/drawing/2014/main" id="{14AFC916-BFB7-4687-9E82-46CD5D6FCE3C}"/>
              </a:ext>
            </a:extLst>
          </p:cNvPr>
          <p:cNvSpPr/>
          <p:nvPr/>
        </p:nvSpPr>
        <p:spPr>
          <a:xfrm>
            <a:off x="3572384" y="4029363"/>
            <a:ext cx="2385753" cy="265591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Adopt techniques for de-biasing.</a:t>
            </a:r>
          </a:p>
        </p:txBody>
      </p:sp>
      <p:sp>
        <p:nvSpPr>
          <p:cNvPr id="21" name="Rectangle: Rounded Corners 20">
            <a:extLst>
              <a:ext uri="{FF2B5EF4-FFF2-40B4-BE49-F238E27FC236}">
                <a16:creationId xmlns:a16="http://schemas.microsoft.com/office/drawing/2014/main" id="{21A29669-2CC2-4262-A859-9EFEA4E0B2AD}"/>
              </a:ext>
            </a:extLst>
          </p:cNvPr>
          <p:cNvSpPr/>
          <p:nvPr/>
        </p:nvSpPr>
        <p:spPr>
          <a:xfrm>
            <a:off x="6371698" y="4029364"/>
            <a:ext cx="2385753" cy="265591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Inspect decision logic through </a:t>
            </a:r>
            <a:r>
              <a:rPr lang="en-US" dirty="0" err="1">
                <a:solidFill>
                  <a:schemeClr val="tx1"/>
                </a:solidFill>
              </a:rPr>
              <a:t>explainability</a:t>
            </a:r>
            <a:r>
              <a:rPr lang="en-US" dirty="0">
                <a:solidFill>
                  <a:schemeClr val="tx1"/>
                </a:solidFill>
              </a:rPr>
              <a:t>.</a:t>
            </a:r>
          </a:p>
          <a:p>
            <a:pPr algn="ctr"/>
            <a:r>
              <a:rPr lang="en-US" dirty="0">
                <a:solidFill>
                  <a:schemeClr val="tx1"/>
                </a:solidFill>
              </a:rPr>
              <a:t>Compare against prior knowledge.</a:t>
            </a:r>
          </a:p>
          <a:p>
            <a:pPr algn="ctr"/>
            <a:r>
              <a:rPr lang="en-US" dirty="0">
                <a:solidFill>
                  <a:schemeClr val="tx1"/>
                </a:solidFill>
              </a:rPr>
              <a:t>Use interpretable models.</a:t>
            </a:r>
          </a:p>
        </p:txBody>
      </p:sp>
      <p:sp>
        <p:nvSpPr>
          <p:cNvPr id="22" name="Rectangle: Rounded Corners 21">
            <a:extLst>
              <a:ext uri="{FF2B5EF4-FFF2-40B4-BE49-F238E27FC236}">
                <a16:creationId xmlns:a16="http://schemas.microsoft.com/office/drawing/2014/main" id="{9318F541-5E4A-4D7A-9C3D-92D11CC7ED6D}"/>
              </a:ext>
            </a:extLst>
          </p:cNvPr>
          <p:cNvSpPr/>
          <p:nvPr/>
        </p:nvSpPr>
        <p:spPr>
          <a:xfrm>
            <a:off x="9171012" y="4029364"/>
            <a:ext cx="2385753" cy="265591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Monitor post-authorization data (e.g. patient characteristics)</a:t>
            </a:r>
          </a:p>
          <a:p>
            <a:pPr algn="ctr"/>
            <a:r>
              <a:rPr lang="en-US" dirty="0">
                <a:solidFill>
                  <a:schemeClr val="tx1"/>
                </a:solidFill>
              </a:rPr>
              <a:t>Monitor post-authorization use (e.g. performance)</a:t>
            </a:r>
          </a:p>
        </p:txBody>
      </p:sp>
      <p:cxnSp>
        <p:nvCxnSpPr>
          <p:cNvPr id="23" name="Straight Arrow Connector 22">
            <a:extLst>
              <a:ext uri="{FF2B5EF4-FFF2-40B4-BE49-F238E27FC236}">
                <a16:creationId xmlns:a16="http://schemas.microsoft.com/office/drawing/2014/main" id="{BADC6313-8BE8-44EF-BCAB-ECD9C129BFCE}"/>
              </a:ext>
            </a:extLst>
          </p:cNvPr>
          <p:cNvCxnSpPr>
            <a:cxnSpLocks/>
          </p:cNvCxnSpPr>
          <p:nvPr/>
        </p:nvCxnSpPr>
        <p:spPr>
          <a:xfrm flipV="1">
            <a:off x="2805158" y="2769985"/>
            <a:ext cx="1072341" cy="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FB3395-A511-4371-BB87-BF7646726A91}"/>
              </a:ext>
            </a:extLst>
          </p:cNvPr>
          <p:cNvCxnSpPr>
            <a:cxnSpLocks/>
          </p:cNvCxnSpPr>
          <p:nvPr/>
        </p:nvCxnSpPr>
        <p:spPr>
          <a:xfrm flipV="1">
            <a:off x="5649183" y="2774140"/>
            <a:ext cx="107234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069EA59-8234-4720-A4E7-B4C2939D4BD4}"/>
              </a:ext>
            </a:extLst>
          </p:cNvPr>
          <p:cNvCxnSpPr>
            <a:cxnSpLocks/>
          </p:cNvCxnSpPr>
          <p:nvPr/>
        </p:nvCxnSpPr>
        <p:spPr>
          <a:xfrm flipV="1">
            <a:off x="8451607" y="2769985"/>
            <a:ext cx="107234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D9749E6-6E64-4636-A9D9-6CB65EEE0F98}"/>
              </a:ext>
            </a:extLst>
          </p:cNvPr>
          <p:cNvCxnSpPr>
            <a:cxnSpLocks/>
          </p:cNvCxnSpPr>
          <p:nvPr/>
        </p:nvCxnSpPr>
        <p:spPr>
          <a:xfrm>
            <a:off x="1965943" y="1232131"/>
            <a:ext cx="839794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69941BA-0D4E-4D5F-8AF8-BE990C59525C}"/>
              </a:ext>
            </a:extLst>
          </p:cNvPr>
          <p:cNvCxnSpPr>
            <a:cxnSpLocks/>
          </p:cNvCxnSpPr>
          <p:nvPr/>
        </p:nvCxnSpPr>
        <p:spPr>
          <a:xfrm>
            <a:off x="10363888" y="1232131"/>
            <a:ext cx="0" cy="70842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EB0A3BD-97A0-48E8-A12B-E637FCB96977}"/>
              </a:ext>
            </a:extLst>
          </p:cNvPr>
          <p:cNvCxnSpPr>
            <a:cxnSpLocks/>
            <a:endCxn id="10" idx="8"/>
          </p:cNvCxnSpPr>
          <p:nvPr/>
        </p:nvCxnSpPr>
        <p:spPr>
          <a:xfrm>
            <a:off x="1965943" y="1232131"/>
            <a:ext cx="2" cy="781393"/>
          </a:xfrm>
          <a:prstGeom prst="straightConnector1">
            <a:avLst/>
          </a:prstGeom>
          <a:ln w="381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0F9F898-EAF1-409F-80F6-FEB1E4346F53}"/>
              </a:ext>
            </a:extLst>
          </p:cNvPr>
          <p:cNvSpPr/>
          <p:nvPr/>
        </p:nvSpPr>
        <p:spPr>
          <a:xfrm>
            <a:off x="8321039" y="2327947"/>
            <a:ext cx="1280161" cy="3015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Authorization</a:t>
            </a:r>
            <a:endParaRPr lang="en-US" sz="1400" dirty="0"/>
          </a:p>
        </p:txBody>
      </p:sp>
      <p:sp>
        <p:nvSpPr>
          <p:cNvPr id="54" name="TextBox 53">
            <a:extLst>
              <a:ext uri="{FF2B5EF4-FFF2-40B4-BE49-F238E27FC236}">
                <a16:creationId xmlns:a16="http://schemas.microsoft.com/office/drawing/2014/main" id="{AC10AFC4-DF5C-434E-8691-A6E4FFC695BF}"/>
              </a:ext>
            </a:extLst>
          </p:cNvPr>
          <p:cNvSpPr txBox="1"/>
          <p:nvPr/>
        </p:nvSpPr>
        <p:spPr>
          <a:xfrm>
            <a:off x="773067" y="299503"/>
            <a:ext cx="10783686" cy="769441"/>
          </a:xfrm>
          <a:prstGeom prst="rect">
            <a:avLst/>
          </a:prstGeom>
          <a:noFill/>
        </p:spPr>
        <p:txBody>
          <a:bodyPr wrap="square" rtlCol="0">
            <a:spAutoFit/>
          </a:bodyPr>
          <a:lstStyle/>
          <a:p>
            <a:pPr algn="ctr"/>
            <a:r>
              <a:rPr lang="en-US" sz="4400" dirty="0"/>
              <a:t>Clinical AI Model Deployment</a:t>
            </a:r>
          </a:p>
        </p:txBody>
      </p:sp>
      <p:grpSp>
        <p:nvGrpSpPr>
          <p:cNvPr id="24" name="Database2" descr="{&quot;Key&quot;:&quot;POWER_USER_SHAPE_ICON&quot;,&quot;Value&quot;:&quot;POWER_USER_SHAPE_ICON_STYLE_1&quot;}">
            <a:extLst>
              <a:ext uri="{FF2B5EF4-FFF2-40B4-BE49-F238E27FC236}">
                <a16:creationId xmlns:a16="http://schemas.microsoft.com/office/drawing/2014/main" id="{73A11833-BFDE-4647-8546-907127B7C02F}"/>
              </a:ext>
            </a:extLst>
          </p:cNvPr>
          <p:cNvGrpSpPr>
            <a:grpSpLocks noChangeAspect="1"/>
          </p:cNvGrpSpPr>
          <p:nvPr/>
        </p:nvGrpSpPr>
        <p:grpSpPr>
          <a:xfrm>
            <a:off x="1754067" y="2731219"/>
            <a:ext cx="423751" cy="402242"/>
            <a:chOff x="9086851" y="4592638"/>
            <a:chExt cx="169863" cy="273050"/>
          </a:xfrm>
          <a:solidFill>
            <a:schemeClr val="accent1"/>
          </a:solidFill>
        </p:grpSpPr>
        <p:sp>
          <p:nvSpPr>
            <p:cNvPr id="25" name="Freeform 620">
              <a:extLst>
                <a:ext uri="{FF2B5EF4-FFF2-40B4-BE49-F238E27FC236}">
                  <a16:creationId xmlns:a16="http://schemas.microsoft.com/office/drawing/2014/main" id="{74FA8E1D-E31A-40F1-B76A-61E98C7588EB}"/>
                </a:ext>
              </a:extLst>
            </p:cNvPr>
            <p:cNvSpPr>
              <a:spLocks/>
            </p:cNvSpPr>
            <p:nvPr/>
          </p:nvSpPr>
          <p:spPr bwMode="auto">
            <a:xfrm>
              <a:off x="9086851" y="4592638"/>
              <a:ext cx="169863" cy="66675"/>
            </a:xfrm>
            <a:custGeom>
              <a:avLst/>
              <a:gdLst>
                <a:gd name="T0" fmla="*/ 816 w 833"/>
                <a:gd name="T1" fmla="*/ 160 h 321"/>
                <a:gd name="T2" fmla="*/ 800 w 833"/>
                <a:gd name="T3" fmla="*/ 160 h 321"/>
                <a:gd name="T4" fmla="*/ 793 w 833"/>
                <a:gd name="T5" fmla="*/ 180 h 321"/>
                <a:gd name="T6" fmla="*/ 744 w 833"/>
                <a:gd name="T7" fmla="*/ 220 h 321"/>
                <a:gd name="T8" fmla="*/ 600 w 833"/>
                <a:gd name="T9" fmla="*/ 269 h 321"/>
                <a:gd name="T10" fmla="*/ 416 w 833"/>
                <a:gd name="T11" fmla="*/ 287 h 321"/>
                <a:gd name="T12" fmla="*/ 149 w 833"/>
                <a:gd name="T13" fmla="*/ 246 h 321"/>
                <a:gd name="T14" fmla="*/ 62 w 833"/>
                <a:gd name="T15" fmla="*/ 203 h 321"/>
                <a:gd name="T16" fmla="*/ 40 w 833"/>
                <a:gd name="T17" fmla="*/ 180 h 321"/>
                <a:gd name="T18" fmla="*/ 33 w 833"/>
                <a:gd name="T19" fmla="*/ 160 h 321"/>
                <a:gd name="T20" fmla="*/ 40 w 833"/>
                <a:gd name="T21" fmla="*/ 140 h 321"/>
                <a:gd name="T22" fmla="*/ 89 w 833"/>
                <a:gd name="T23" fmla="*/ 100 h 321"/>
                <a:gd name="T24" fmla="*/ 233 w 833"/>
                <a:gd name="T25" fmla="*/ 52 h 321"/>
                <a:gd name="T26" fmla="*/ 416 w 833"/>
                <a:gd name="T27" fmla="*/ 33 h 321"/>
                <a:gd name="T28" fmla="*/ 683 w 833"/>
                <a:gd name="T29" fmla="*/ 74 h 321"/>
                <a:gd name="T30" fmla="*/ 771 w 833"/>
                <a:gd name="T31" fmla="*/ 118 h 321"/>
                <a:gd name="T32" fmla="*/ 793 w 833"/>
                <a:gd name="T33" fmla="*/ 140 h 321"/>
                <a:gd name="T34" fmla="*/ 800 w 833"/>
                <a:gd name="T35" fmla="*/ 160 h 321"/>
                <a:gd name="T36" fmla="*/ 816 w 833"/>
                <a:gd name="T37" fmla="*/ 160 h 321"/>
                <a:gd name="T38" fmla="*/ 833 w 833"/>
                <a:gd name="T39" fmla="*/ 160 h 321"/>
                <a:gd name="T40" fmla="*/ 821 w 833"/>
                <a:gd name="T41" fmla="*/ 122 h 321"/>
                <a:gd name="T42" fmla="*/ 760 w 833"/>
                <a:gd name="T43" fmla="*/ 71 h 321"/>
                <a:gd name="T44" fmla="*/ 607 w 833"/>
                <a:gd name="T45" fmla="*/ 19 h 321"/>
                <a:gd name="T46" fmla="*/ 416 w 833"/>
                <a:gd name="T47" fmla="*/ 0 h 321"/>
                <a:gd name="T48" fmla="*/ 139 w 833"/>
                <a:gd name="T49" fmla="*/ 43 h 321"/>
                <a:gd name="T50" fmla="*/ 42 w 833"/>
                <a:gd name="T51" fmla="*/ 91 h 321"/>
                <a:gd name="T52" fmla="*/ 12 w 833"/>
                <a:gd name="T53" fmla="*/ 122 h 321"/>
                <a:gd name="T54" fmla="*/ 0 w 833"/>
                <a:gd name="T55" fmla="*/ 160 h 321"/>
                <a:gd name="T56" fmla="*/ 12 w 833"/>
                <a:gd name="T57" fmla="*/ 198 h 321"/>
                <a:gd name="T58" fmla="*/ 73 w 833"/>
                <a:gd name="T59" fmla="*/ 249 h 321"/>
                <a:gd name="T60" fmla="*/ 226 w 833"/>
                <a:gd name="T61" fmla="*/ 301 h 321"/>
                <a:gd name="T62" fmla="*/ 416 w 833"/>
                <a:gd name="T63" fmla="*/ 321 h 321"/>
                <a:gd name="T64" fmla="*/ 694 w 833"/>
                <a:gd name="T65" fmla="*/ 278 h 321"/>
                <a:gd name="T66" fmla="*/ 791 w 833"/>
                <a:gd name="T67" fmla="*/ 229 h 321"/>
                <a:gd name="T68" fmla="*/ 821 w 833"/>
                <a:gd name="T69" fmla="*/ 198 h 321"/>
                <a:gd name="T70" fmla="*/ 833 w 833"/>
                <a:gd name="T71" fmla="*/ 160 h 321"/>
                <a:gd name="T72" fmla="*/ 816 w 833"/>
                <a:gd name="T73" fmla="*/ 16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3" h="321">
                  <a:moveTo>
                    <a:pt x="816" y="160"/>
                  </a:moveTo>
                  <a:lnTo>
                    <a:pt x="800" y="160"/>
                  </a:lnTo>
                  <a:cubicBezTo>
                    <a:pt x="800" y="167"/>
                    <a:pt x="798" y="173"/>
                    <a:pt x="793" y="180"/>
                  </a:cubicBezTo>
                  <a:cubicBezTo>
                    <a:pt x="785" y="193"/>
                    <a:pt x="768" y="207"/>
                    <a:pt x="744" y="220"/>
                  </a:cubicBezTo>
                  <a:cubicBezTo>
                    <a:pt x="708" y="240"/>
                    <a:pt x="657" y="257"/>
                    <a:pt x="600" y="269"/>
                  </a:cubicBezTo>
                  <a:cubicBezTo>
                    <a:pt x="543" y="280"/>
                    <a:pt x="479" y="287"/>
                    <a:pt x="416" y="287"/>
                  </a:cubicBezTo>
                  <a:cubicBezTo>
                    <a:pt x="322" y="287"/>
                    <a:pt x="223" y="271"/>
                    <a:pt x="149" y="246"/>
                  </a:cubicBezTo>
                  <a:cubicBezTo>
                    <a:pt x="113" y="234"/>
                    <a:pt x="82" y="219"/>
                    <a:pt x="62" y="203"/>
                  </a:cubicBezTo>
                  <a:cubicBezTo>
                    <a:pt x="52" y="195"/>
                    <a:pt x="45" y="187"/>
                    <a:pt x="40" y="180"/>
                  </a:cubicBezTo>
                  <a:cubicBezTo>
                    <a:pt x="35" y="173"/>
                    <a:pt x="33" y="167"/>
                    <a:pt x="33" y="160"/>
                  </a:cubicBezTo>
                  <a:cubicBezTo>
                    <a:pt x="33" y="154"/>
                    <a:pt x="35" y="148"/>
                    <a:pt x="40" y="140"/>
                  </a:cubicBezTo>
                  <a:cubicBezTo>
                    <a:pt x="48" y="128"/>
                    <a:pt x="65" y="113"/>
                    <a:pt x="89" y="100"/>
                  </a:cubicBezTo>
                  <a:cubicBezTo>
                    <a:pt x="125" y="81"/>
                    <a:pt x="176" y="64"/>
                    <a:pt x="233" y="52"/>
                  </a:cubicBezTo>
                  <a:cubicBezTo>
                    <a:pt x="290" y="40"/>
                    <a:pt x="354" y="33"/>
                    <a:pt x="416" y="33"/>
                  </a:cubicBezTo>
                  <a:cubicBezTo>
                    <a:pt x="511" y="33"/>
                    <a:pt x="610" y="49"/>
                    <a:pt x="683" y="74"/>
                  </a:cubicBezTo>
                  <a:cubicBezTo>
                    <a:pt x="720" y="87"/>
                    <a:pt x="751" y="102"/>
                    <a:pt x="771" y="118"/>
                  </a:cubicBezTo>
                  <a:cubicBezTo>
                    <a:pt x="781" y="125"/>
                    <a:pt x="788" y="133"/>
                    <a:pt x="793" y="140"/>
                  </a:cubicBezTo>
                  <a:cubicBezTo>
                    <a:pt x="798" y="148"/>
                    <a:pt x="800" y="154"/>
                    <a:pt x="800" y="160"/>
                  </a:cubicBezTo>
                  <a:lnTo>
                    <a:pt x="816" y="160"/>
                  </a:lnTo>
                  <a:lnTo>
                    <a:pt x="833" y="160"/>
                  </a:lnTo>
                  <a:cubicBezTo>
                    <a:pt x="833" y="147"/>
                    <a:pt x="828" y="134"/>
                    <a:pt x="821" y="122"/>
                  </a:cubicBezTo>
                  <a:cubicBezTo>
                    <a:pt x="808" y="102"/>
                    <a:pt x="787" y="86"/>
                    <a:pt x="760" y="71"/>
                  </a:cubicBezTo>
                  <a:cubicBezTo>
                    <a:pt x="720" y="49"/>
                    <a:pt x="666" y="32"/>
                    <a:pt x="607" y="19"/>
                  </a:cubicBezTo>
                  <a:cubicBezTo>
                    <a:pt x="547" y="7"/>
                    <a:pt x="481" y="0"/>
                    <a:pt x="416" y="0"/>
                  </a:cubicBezTo>
                  <a:cubicBezTo>
                    <a:pt x="318" y="0"/>
                    <a:pt x="217" y="16"/>
                    <a:pt x="139" y="43"/>
                  </a:cubicBezTo>
                  <a:cubicBezTo>
                    <a:pt x="100" y="56"/>
                    <a:pt x="66" y="72"/>
                    <a:pt x="42" y="91"/>
                  </a:cubicBezTo>
                  <a:cubicBezTo>
                    <a:pt x="30" y="101"/>
                    <a:pt x="19" y="111"/>
                    <a:pt x="12" y="122"/>
                  </a:cubicBezTo>
                  <a:cubicBezTo>
                    <a:pt x="4" y="134"/>
                    <a:pt x="0" y="147"/>
                    <a:pt x="0" y="160"/>
                  </a:cubicBezTo>
                  <a:cubicBezTo>
                    <a:pt x="0" y="174"/>
                    <a:pt x="4" y="187"/>
                    <a:pt x="12" y="198"/>
                  </a:cubicBezTo>
                  <a:cubicBezTo>
                    <a:pt x="25" y="218"/>
                    <a:pt x="46" y="235"/>
                    <a:pt x="73" y="249"/>
                  </a:cubicBezTo>
                  <a:cubicBezTo>
                    <a:pt x="113" y="271"/>
                    <a:pt x="167" y="289"/>
                    <a:pt x="226" y="301"/>
                  </a:cubicBezTo>
                  <a:cubicBezTo>
                    <a:pt x="286" y="314"/>
                    <a:pt x="352" y="321"/>
                    <a:pt x="416" y="321"/>
                  </a:cubicBezTo>
                  <a:cubicBezTo>
                    <a:pt x="515" y="321"/>
                    <a:pt x="616" y="304"/>
                    <a:pt x="694" y="278"/>
                  </a:cubicBezTo>
                  <a:cubicBezTo>
                    <a:pt x="733" y="264"/>
                    <a:pt x="766" y="248"/>
                    <a:pt x="791" y="229"/>
                  </a:cubicBezTo>
                  <a:cubicBezTo>
                    <a:pt x="803" y="220"/>
                    <a:pt x="814" y="210"/>
                    <a:pt x="821" y="198"/>
                  </a:cubicBezTo>
                  <a:cubicBezTo>
                    <a:pt x="828" y="187"/>
                    <a:pt x="833" y="174"/>
                    <a:pt x="833" y="160"/>
                  </a:cubicBezTo>
                  <a:lnTo>
                    <a:pt x="816" y="16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621">
              <a:extLst>
                <a:ext uri="{FF2B5EF4-FFF2-40B4-BE49-F238E27FC236}">
                  <a16:creationId xmlns:a16="http://schemas.microsoft.com/office/drawing/2014/main" id="{9E7598E7-055F-4860-B74D-C6E916EB0E72}"/>
                </a:ext>
              </a:extLst>
            </p:cNvPr>
            <p:cNvSpPr>
              <a:spLocks/>
            </p:cNvSpPr>
            <p:nvPr/>
          </p:nvSpPr>
          <p:spPr bwMode="auto">
            <a:xfrm>
              <a:off x="9123363" y="4622800"/>
              <a:ext cx="47625" cy="19050"/>
            </a:xfrm>
            <a:custGeom>
              <a:avLst/>
              <a:gdLst>
                <a:gd name="T0" fmla="*/ 235 w 235"/>
                <a:gd name="T1" fmla="*/ 60 h 93"/>
                <a:gd name="T2" fmla="*/ 86 w 235"/>
                <a:gd name="T3" fmla="*/ 38 h 93"/>
                <a:gd name="T4" fmla="*/ 45 w 235"/>
                <a:gd name="T5" fmla="*/ 17 h 93"/>
                <a:gd name="T6" fmla="*/ 36 w 235"/>
                <a:gd name="T7" fmla="*/ 7 h 93"/>
                <a:gd name="T8" fmla="*/ 34 w 235"/>
                <a:gd name="T9" fmla="*/ 0 h 93"/>
                <a:gd name="T10" fmla="*/ 0 w 235"/>
                <a:gd name="T11" fmla="*/ 0 h 93"/>
                <a:gd name="T12" fmla="*/ 7 w 235"/>
                <a:gd name="T13" fmla="*/ 24 h 93"/>
                <a:gd name="T14" fmla="*/ 40 w 235"/>
                <a:gd name="T15" fmla="*/ 54 h 93"/>
                <a:gd name="T16" fmla="*/ 123 w 235"/>
                <a:gd name="T17" fmla="*/ 83 h 93"/>
                <a:gd name="T18" fmla="*/ 235 w 235"/>
                <a:gd name="T19" fmla="*/ 93 h 93"/>
                <a:gd name="T20" fmla="*/ 235 w 235"/>
                <a:gd name="T21" fmla="*/ 6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93">
                  <a:moveTo>
                    <a:pt x="235" y="60"/>
                  </a:moveTo>
                  <a:cubicBezTo>
                    <a:pt x="176" y="60"/>
                    <a:pt x="123" y="51"/>
                    <a:pt x="86" y="38"/>
                  </a:cubicBezTo>
                  <a:cubicBezTo>
                    <a:pt x="68" y="32"/>
                    <a:pt x="53" y="24"/>
                    <a:pt x="45" y="17"/>
                  </a:cubicBezTo>
                  <a:cubicBezTo>
                    <a:pt x="40" y="13"/>
                    <a:pt x="38" y="10"/>
                    <a:pt x="36" y="7"/>
                  </a:cubicBezTo>
                  <a:cubicBezTo>
                    <a:pt x="34" y="4"/>
                    <a:pt x="34" y="2"/>
                    <a:pt x="34" y="0"/>
                  </a:cubicBezTo>
                  <a:lnTo>
                    <a:pt x="0" y="0"/>
                  </a:lnTo>
                  <a:cubicBezTo>
                    <a:pt x="0" y="9"/>
                    <a:pt x="3" y="17"/>
                    <a:pt x="7" y="24"/>
                  </a:cubicBezTo>
                  <a:cubicBezTo>
                    <a:pt x="14" y="36"/>
                    <a:pt x="26" y="46"/>
                    <a:pt x="40" y="54"/>
                  </a:cubicBezTo>
                  <a:cubicBezTo>
                    <a:pt x="62" y="66"/>
                    <a:pt x="90" y="76"/>
                    <a:pt x="123" y="83"/>
                  </a:cubicBezTo>
                  <a:cubicBezTo>
                    <a:pt x="156" y="89"/>
                    <a:pt x="194" y="93"/>
                    <a:pt x="235" y="93"/>
                  </a:cubicBezTo>
                  <a:lnTo>
                    <a:pt x="235" y="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622">
              <a:extLst>
                <a:ext uri="{FF2B5EF4-FFF2-40B4-BE49-F238E27FC236}">
                  <a16:creationId xmlns:a16="http://schemas.microsoft.com/office/drawing/2014/main" id="{067007BE-5B05-4216-87AC-CCB33480BD12}"/>
                </a:ext>
              </a:extLst>
            </p:cNvPr>
            <p:cNvSpPr>
              <a:spLocks/>
            </p:cNvSpPr>
            <p:nvPr/>
          </p:nvSpPr>
          <p:spPr bwMode="auto">
            <a:xfrm>
              <a:off x="9086851" y="4643438"/>
              <a:ext cx="169863" cy="52388"/>
            </a:xfrm>
            <a:custGeom>
              <a:avLst/>
              <a:gdLst>
                <a:gd name="T0" fmla="*/ 0 w 833"/>
                <a:gd name="T1" fmla="*/ 0 h 254"/>
                <a:gd name="T2" fmla="*/ 0 w 833"/>
                <a:gd name="T3" fmla="*/ 94 h 254"/>
                <a:gd name="T4" fmla="*/ 12 w 833"/>
                <a:gd name="T5" fmla="*/ 132 h 254"/>
                <a:gd name="T6" fmla="*/ 73 w 833"/>
                <a:gd name="T7" fmla="*/ 183 h 254"/>
                <a:gd name="T8" fmla="*/ 226 w 833"/>
                <a:gd name="T9" fmla="*/ 235 h 254"/>
                <a:gd name="T10" fmla="*/ 416 w 833"/>
                <a:gd name="T11" fmla="*/ 254 h 254"/>
                <a:gd name="T12" fmla="*/ 694 w 833"/>
                <a:gd name="T13" fmla="*/ 211 h 254"/>
                <a:gd name="T14" fmla="*/ 791 w 833"/>
                <a:gd name="T15" fmla="*/ 163 h 254"/>
                <a:gd name="T16" fmla="*/ 821 w 833"/>
                <a:gd name="T17" fmla="*/ 132 h 254"/>
                <a:gd name="T18" fmla="*/ 833 w 833"/>
                <a:gd name="T19" fmla="*/ 94 h 254"/>
                <a:gd name="T20" fmla="*/ 833 w 833"/>
                <a:gd name="T21" fmla="*/ 0 h 254"/>
                <a:gd name="T22" fmla="*/ 800 w 833"/>
                <a:gd name="T23" fmla="*/ 0 h 254"/>
                <a:gd name="T24" fmla="*/ 800 w 833"/>
                <a:gd name="T25" fmla="*/ 94 h 254"/>
                <a:gd name="T26" fmla="*/ 793 w 833"/>
                <a:gd name="T27" fmla="*/ 114 h 254"/>
                <a:gd name="T28" fmla="*/ 744 w 833"/>
                <a:gd name="T29" fmla="*/ 154 h 254"/>
                <a:gd name="T30" fmla="*/ 600 w 833"/>
                <a:gd name="T31" fmla="*/ 202 h 254"/>
                <a:gd name="T32" fmla="*/ 416 w 833"/>
                <a:gd name="T33" fmla="*/ 221 h 254"/>
                <a:gd name="T34" fmla="*/ 149 w 833"/>
                <a:gd name="T35" fmla="*/ 180 h 254"/>
                <a:gd name="T36" fmla="*/ 62 w 833"/>
                <a:gd name="T37" fmla="*/ 137 h 254"/>
                <a:gd name="T38" fmla="*/ 40 w 833"/>
                <a:gd name="T39" fmla="*/ 114 h 254"/>
                <a:gd name="T40" fmla="*/ 33 w 833"/>
                <a:gd name="T41" fmla="*/ 94 h 254"/>
                <a:gd name="T42" fmla="*/ 33 w 833"/>
                <a:gd name="T43" fmla="*/ 0 h 254"/>
                <a:gd name="T44" fmla="*/ 0 w 833"/>
                <a:gd name="T45"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3" h="254">
                  <a:moveTo>
                    <a:pt x="0" y="0"/>
                  </a:moveTo>
                  <a:lnTo>
                    <a:pt x="0" y="94"/>
                  </a:lnTo>
                  <a:cubicBezTo>
                    <a:pt x="0" y="107"/>
                    <a:pt x="4" y="120"/>
                    <a:pt x="12" y="132"/>
                  </a:cubicBezTo>
                  <a:cubicBezTo>
                    <a:pt x="25" y="152"/>
                    <a:pt x="46" y="168"/>
                    <a:pt x="73" y="183"/>
                  </a:cubicBezTo>
                  <a:cubicBezTo>
                    <a:pt x="113" y="205"/>
                    <a:pt x="167" y="222"/>
                    <a:pt x="226" y="235"/>
                  </a:cubicBezTo>
                  <a:cubicBezTo>
                    <a:pt x="286" y="247"/>
                    <a:pt x="352" y="254"/>
                    <a:pt x="416" y="254"/>
                  </a:cubicBezTo>
                  <a:cubicBezTo>
                    <a:pt x="515" y="254"/>
                    <a:pt x="616" y="238"/>
                    <a:pt x="694" y="211"/>
                  </a:cubicBezTo>
                  <a:cubicBezTo>
                    <a:pt x="733" y="198"/>
                    <a:pt x="766" y="182"/>
                    <a:pt x="791" y="163"/>
                  </a:cubicBezTo>
                  <a:cubicBezTo>
                    <a:pt x="803" y="154"/>
                    <a:pt x="814" y="143"/>
                    <a:pt x="821" y="132"/>
                  </a:cubicBezTo>
                  <a:cubicBezTo>
                    <a:pt x="828" y="120"/>
                    <a:pt x="833" y="107"/>
                    <a:pt x="833" y="94"/>
                  </a:cubicBezTo>
                  <a:lnTo>
                    <a:pt x="833" y="0"/>
                  </a:lnTo>
                  <a:lnTo>
                    <a:pt x="800" y="0"/>
                  </a:lnTo>
                  <a:lnTo>
                    <a:pt x="800" y="94"/>
                  </a:lnTo>
                  <a:cubicBezTo>
                    <a:pt x="800" y="100"/>
                    <a:pt x="798" y="106"/>
                    <a:pt x="793" y="114"/>
                  </a:cubicBezTo>
                  <a:cubicBezTo>
                    <a:pt x="785" y="126"/>
                    <a:pt x="768" y="141"/>
                    <a:pt x="744" y="154"/>
                  </a:cubicBezTo>
                  <a:cubicBezTo>
                    <a:pt x="708" y="173"/>
                    <a:pt x="657" y="190"/>
                    <a:pt x="600" y="202"/>
                  </a:cubicBezTo>
                  <a:cubicBezTo>
                    <a:pt x="543" y="214"/>
                    <a:pt x="479" y="221"/>
                    <a:pt x="416" y="221"/>
                  </a:cubicBezTo>
                  <a:cubicBezTo>
                    <a:pt x="322" y="221"/>
                    <a:pt x="223" y="205"/>
                    <a:pt x="149" y="180"/>
                  </a:cubicBezTo>
                  <a:cubicBezTo>
                    <a:pt x="113" y="167"/>
                    <a:pt x="82" y="152"/>
                    <a:pt x="62" y="137"/>
                  </a:cubicBezTo>
                  <a:cubicBezTo>
                    <a:pt x="52" y="129"/>
                    <a:pt x="45" y="121"/>
                    <a:pt x="40" y="114"/>
                  </a:cubicBezTo>
                  <a:cubicBezTo>
                    <a:pt x="35" y="106"/>
                    <a:pt x="33" y="100"/>
                    <a:pt x="33" y="94"/>
                  </a:cubicBezTo>
                  <a:lnTo>
                    <a:pt x="33" y="0"/>
                  </a:lnTo>
                  <a:lnTo>
                    <a:pt x="0"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623">
              <a:extLst>
                <a:ext uri="{FF2B5EF4-FFF2-40B4-BE49-F238E27FC236}">
                  <a16:creationId xmlns:a16="http://schemas.microsoft.com/office/drawing/2014/main" id="{7B181B55-D27B-4DA1-BD13-B7A6B11337A7}"/>
                </a:ext>
              </a:extLst>
            </p:cNvPr>
            <p:cNvSpPr>
              <a:spLocks/>
            </p:cNvSpPr>
            <p:nvPr/>
          </p:nvSpPr>
          <p:spPr bwMode="auto">
            <a:xfrm>
              <a:off x="9137651" y="4665663"/>
              <a:ext cx="7938" cy="7938"/>
            </a:xfrm>
            <a:custGeom>
              <a:avLst/>
              <a:gdLst>
                <a:gd name="T0" fmla="*/ 0 w 33"/>
                <a:gd name="T1" fmla="*/ 0 h 38"/>
                <a:gd name="T2" fmla="*/ 0 w 33"/>
                <a:gd name="T3" fmla="*/ 38 h 38"/>
                <a:gd name="T4" fmla="*/ 33 w 33"/>
                <a:gd name="T5" fmla="*/ 38 h 38"/>
                <a:gd name="T6" fmla="*/ 33 w 33"/>
                <a:gd name="T7" fmla="*/ 0 h 38"/>
              </a:gdLst>
              <a:ahLst/>
              <a:cxnLst>
                <a:cxn ang="0">
                  <a:pos x="T0" y="T1"/>
                </a:cxn>
                <a:cxn ang="0">
                  <a:pos x="T2" y="T3"/>
                </a:cxn>
                <a:cxn ang="0">
                  <a:pos x="T4" y="T5"/>
                </a:cxn>
                <a:cxn ang="0">
                  <a:pos x="T6" y="T7"/>
                </a:cxn>
              </a:cxnLst>
              <a:rect l="0" t="0" r="r" b="b"/>
              <a:pathLst>
                <a:path w="33" h="38">
                  <a:moveTo>
                    <a:pt x="0" y="0"/>
                  </a:moveTo>
                  <a:lnTo>
                    <a:pt x="0" y="38"/>
                  </a:lnTo>
                  <a:lnTo>
                    <a:pt x="33" y="38"/>
                  </a:lnTo>
                  <a:lnTo>
                    <a:pt x="3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624">
              <a:extLst>
                <a:ext uri="{FF2B5EF4-FFF2-40B4-BE49-F238E27FC236}">
                  <a16:creationId xmlns:a16="http://schemas.microsoft.com/office/drawing/2014/main" id="{586E6A0B-FADD-43F5-A112-CEDE2BA5A55C}"/>
                </a:ext>
              </a:extLst>
            </p:cNvPr>
            <p:cNvSpPr>
              <a:spLocks/>
            </p:cNvSpPr>
            <p:nvPr/>
          </p:nvSpPr>
          <p:spPr bwMode="auto">
            <a:xfrm>
              <a:off x="9197976" y="4665663"/>
              <a:ext cx="7938" cy="7938"/>
            </a:xfrm>
            <a:custGeom>
              <a:avLst/>
              <a:gdLst>
                <a:gd name="T0" fmla="*/ 0 w 33"/>
                <a:gd name="T1" fmla="*/ 0 h 39"/>
                <a:gd name="T2" fmla="*/ 0 w 33"/>
                <a:gd name="T3" fmla="*/ 39 h 39"/>
                <a:gd name="T4" fmla="*/ 33 w 33"/>
                <a:gd name="T5" fmla="*/ 39 h 39"/>
                <a:gd name="T6" fmla="*/ 33 w 33"/>
                <a:gd name="T7" fmla="*/ 0 h 39"/>
              </a:gdLst>
              <a:ahLst/>
              <a:cxnLst>
                <a:cxn ang="0">
                  <a:pos x="T0" y="T1"/>
                </a:cxn>
                <a:cxn ang="0">
                  <a:pos x="T2" y="T3"/>
                </a:cxn>
                <a:cxn ang="0">
                  <a:pos x="T4" y="T5"/>
                </a:cxn>
                <a:cxn ang="0">
                  <a:pos x="T6" y="T7"/>
                </a:cxn>
              </a:cxnLst>
              <a:rect l="0" t="0" r="r" b="b"/>
              <a:pathLst>
                <a:path w="33" h="39">
                  <a:moveTo>
                    <a:pt x="0" y="0"/>
                  </a:moveTo>
                  <a:lnTo>
                    <a:pt x="0" y="39"/>
                  </a:lnTo>
                  <a:lnTo>
                    <a:pt x="33" y="39"/>
                  </a:lnTo>
                  <a:lnTo>
                    <a:pt x="3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625">
              <a:extLst>
                <a:ext uri="{FF2B5EF4-FFF2-40B4-BE49-F238E27FC236}">
                  <a16:creationId xmlns:a16="http://schemas.microsoft.com/office/drawing/2014/main" id="{039CE491-2399-4485-8108-3BD2B0CBD83E}"/>
                </a:ext>
              </a:extLst>
            </p:cNvPr>
            <p:cNvSpPr>
              <a:spLocks/>
            </p:cNvSpPr>
            <p:nvPr/>
          </p:nvSpPr>
          <p:spPr bwMode="auto">
            <a:xfrm>
              <a:off x="9167813" y="4668838"/>
              <a:ext cx="7938" cy="7938"/>
            </a:xfrm>
            <a:custGeom>
              <a:avLst/>
              <a:gdLst>
                <a:gd name="T0" fmla="*/ 0 w 33"/>
                <a:gd name="T1" fmla="*/ 0 h 39"/>
                <a:gd name="T2" fmla="*/ 0 w 33"/>
                <a:gd name="T3" fmla="*/ 39 h 39"/>
                <a:gd name="T4" fmla="*/ 33 w 33"/>
                <a:gd name="T5" fmla="*/ 39 h 39"/>
                <a:gd name="T6" fmla="*/ 33 w 33"/>
                <a:gd name="T7" fmla="*/ 0 h 39"/>
              </a:gdLst>
              <a:ahLst/>
              <a:cxnLst>
                <a:cxn ang="0">
                  <a:pos x="T0" y="T1"/>
                </a:cxn>
                <a:cxn ang="0">
                  <a:pos x="T2" y="T3"/>
                </a:cxn>
                <a:cxn ang="0">
                  <a:pos x="T4" y="T5"/>
                </a:cxn>
                <a:cxn ang="0">
                  <a:pos x="T6" y="T7"/>
                </a:cxn>
              </a:cxnLst>
              <a:rect l="0" t="0" r="r" b="b"/>
              <a:pathLst>
                <a:path w="33" h="39">
                  <a:moveTo>
                    <a:pt x="0" y="0"/>
                  </a:moveTo>
                  <a:lnTo>
                    <a:pt x="0" y="39"/>
                  </a:lnTo>
                  <a:lnTo>
                    <a:pt x="33" y="39"/>
                  </a:lnTo>
                  <a:lnTo>
                    <a:pt x="3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626">
              <a:extLst>
                <a:ext uri="{FF2B5EF4-FFF2-40B4-BE49-F238E27FC236}">
                  <a16:creationId xmlns:a16="http://schemas.microsoft.com/office/drawing/2014/main" id="{D3D1E24D-1ED5-43F1-B7B2-A0CD428F6C97}"/>
                </a:ext>
              </a:extLst>
            </p:cNvPr>
            <p:cNvSpPr>
              <a:spLocks/>
            </p:cNvSpPr>
            <p:nvPr/>
          </p:nvSpPr>
          <p:spPr bwMode="auto">
            <a:xfrm>
              <a:off x="9086851" y="4672013"/>
              <a:ext cx="169863" cy="47625"/>
            </a:xfrm>
            <a:custGeom>
              <a:avLst/>
              <a:gdLst>
                <a:gd name="T0" fmla="*/ 774 w 833"/>
                <a:gd name="T1" fmla="*/ 29 h 236"/>
                <a:gd name="T2" fmla="*/ 793 w 833"/>
                <a:gd name="T3" fmla="*/ 53 h 236"/>
                <a:gd name="T4" fmla="*/ 800 w 833"/>
                <a:gd name="T5" fmla="*/ 76 h 236"/>
                <a:gd name="T6" fmla="*/ 793 w 833"/>
                <a:gd name="T7" fmla="*/ 96 h 236"/>
                <a:gd name="T8" fmla="*/ 744 w 833"/>
                <a:gd name="T9" fmla="*/ 136 h 236"/>
                <a:gd name="T10" fmla="*/ 600 w 833"/>
                <a:gd name="T11" fmla="*/ 184 h 236"/>
                <a:gd name="T12" fmla="*/ 416 w 833"/>
                <a:gd name="T13" fmla="*/ 203 h 236"/>
                <a:gd name="T14" fmla="*/ 149 w 833"/>
                <a:gd name="T15" fmla="*/ 162 h 236"/>
                <a:gd name="T16" fmla="*/ 62 w 833"/>
                <a:gd name="T17" fmla="*/ 119 h 236"/>
                <a:gd name="T18" fmla="*/ 40 w 833"/>
                <a:gd name="T19" fmla="*/ 96 h 236"/>
                <a:gd name="T20" fmla="*/ 33 w 833"/>
                <a:gd name="T21" fmla="*/ 76 h 236"/>
                <a:gd name="T22" fmla="*/ 40 w 833"/>
                <a:gd name="T23" fmla="*/ 51 h 236"/>
                <a:gd name="T24" fmla="*/ 63 w 833"/>
                <a:gd name="T25" fmla="*/ 26 h 236"/>
                <a:gd name="T26" fmla="*/ 41 w 833"/>
                <a:gd name="T27" fmla="*/ 0 h 236"/>
                <a:gd name="T28" fmla="*/ 11 w 833"/>
                <a:gd name="T29" fmla="*/ 35 h 236"/>
                <a:gd name="T30" fmla="*/ 0 w 833"/>
                <a:gd name="T31" fmla="*/ 76 h 236"/>
                <a:gd name="T32" fmla="*/ 12 w 833"/>
                <a:gd name="T33" fmla="*/ 114 h 236"/>
                <a:gd name="T34" fmla="*/ 73 w 833"/>
                <a:gd name="T35" fmla="*/ 165 h 236"/>
                <a:gd name="T36" fmla="*/ 226 w 833"/>
                <a:gd name="T37" fmla="*/ 217 h 236"/>
                <a:gd name="T38" fmla="*/ 416 w 833"/>
                <a:gd name="T39" fmla="*/ 236 h 236"/>
                <a:gd name="T40" fmla="*/ 694 w 833"/>
                <a:gd name="T41" fmla="*/ 193 h 236"/>
                <a:gd name="T42" fmla="*/ 791 w 833"/>
                <a:gd name="T43" fmla="*/ 145 h 236"/>
                <a:gd name="T44" fmla="*/ 821 w 833"/>
                <a:gd name="T45" fmla="*/ 114 h 236"/>
                <a:gd name="T46" fmla="*/ 833 w 833"/>
                <a:gd name="T47" fmla="*/ 76 h 236"/>
                <a:gd name="T48" fmla="*/ 823 w 833"/>
                <a:gd name="T49" fmla="*/ 37 h 236"/>
                <a:gd name="T50" fmla="*/ 796 w 833"/>
                <a:gd name="T51" fmla="*/ 4 h 236"/>
                <a:gd name="T52" fmla="*/ 774 w 833"/>
                <a:gd name="T53" fmla="*/ 2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3" h="236">
                  <a:moveTo>
                    <a:pt x="774" y="29"/>
                  </a:moveTo>
                  <a:cubicBezTo>
                    <a:pt x="783" y="37"/>
                    <a:pt x="789" y="45"/>
                    <a:pt x="793" y="53"/>
                  </a:cubicBezTo>
                  <a:cubicBezTo>
                    <a:pt x="798" y="61"/>
                    <a:pt x="800" y="68"/>
                    <a:pt x="800" y="76"/>
                  </a:cubicBezTo>
                  <a:cubicBezTo>
                    <a:pt x="800" y="82"/>
                    <a:pt x="798" y="89"/>
                    <a:pt x="793" y="96"/>
                  </a:cubicBezTo>
                  <a:cubicBezTo>
                    <a:pt x="785" y="109"/>
                    <a:pt x="768" y="123"/>
                    <a:pt x="744" y="136"/>
                  </a:cubicBezTo>
                  <a:cubicBezTo>
                    <a:pt x="708" y="155"/>
                    <a:pt x="657" y="172"/>
                    <a:pt x="600" y="184"/>
                  </a:cubicBezTo>
                  <a:cubicBezTo>
                    <a:pt x="543" y="196"/>
                    <a:pt x="479" y="203"/>
                    <a:pt x="416" y="203"/>
                  </a:cubicBezTo>
                  <a:cubicBezTo>
                    <a:pt x="322" y="203"/>
                    <a:pt x="223" y="187"/>
                    <a:pt x="149" y="162"/>
                  </a:cubicBezTo>
                  <a:cubicBezTo>
                    <a:pt x="113" y="149"/>
                    <a:pt x="82" y="134"/>
                    <a:pt x="62" y="119"/>
                  </a:cubicBezTo>
                  <a:cubicBezTo>
                    <a:pt x="52" y="111"/>
                    <a:pt x="45" y="103"/>
                    <a:pt x="40" y="96"/>
                  </a:cubicBezTo>
                  <a:cubicBezTo>
                    <a:pt x="35" y="89"/>
                    <a:pt x="33" y="82"/>
                    <a:pt x="33" y="76"/>
                  </a:cubicBezTo>
                  <a:cubicBezTo>
                    <a:pt x="33" y="68"/>
                    <a:pt x="35" y="60"/>
                    <a:pt x="40" y="51"/>
                  </a:cubicBezTo>
                  <a:cubicBezTo>
                    <a:pt x="45" y="43"/>
                    <a:pt x="52" y="34"/>
                    <a:pt x="63" y="26"/>
                  </a:cubicBezTo>
                  <a:lnTo>
                    <a:pt x="41" y="0"/>
                  </a:lnTo>
                  <a:cubicBezTo>
                    <a:pt x="29" y="11"/>
                    <a:pt x="19" y="22"/>
                    <a:pt x="11" y="35"/>
                  </a:cubicBezTo>
                  <a:cubicBezTo>
                    <a:pt x="4" y="48"/>
                    <a:pt x="0" y="61"/>
                    <a:pt x="0" y="76"/>
                  </a:cubicBezTo>
                  <a:cubicBezTo>
                    <a:pt x="0" y="90"/>
                    <a:pt x="4" y="102"/>
                    <a:pt x="12" y="114"/>
                  </a:cubicBezTo>
                  <a:cubicBezTo>
                    <a:pt x="25" y="134"/>
                    <a:pt x="46" y="150"/>
                    <a:pt x="73" y="165"/>
                  </a:cubicBezTo>
                  <a:cubicBezTo>
                    <a:pt x="113" y="187"/>
                    <a:pt x="167" y="205"/>
                    <a:pt x="226" y="217"/>
                  </a:cubicBezTo>
                  <a:cubicBezTo>
                    <a:pt x="286" y="229"/>
                    <a:pt x="352" y="236"/>
                    <a:pt x="416" y="236"/>
                  </a:cubicBezTo>
                  <a:cubicBezTo>
                    <a:pt x="515" y="236"/>
                    <a:pt x="616" y="220"/>
                    <a:pt x="694" y="193"/>
                  </a:cubicBezTo>
                  <a:cubicBezTo>
                    <a:pt x="733" y="180"/>
                    <a:pt x="766" y="164"/>
                    <a:pt x="791" y="145"/>
                  </a:cubicBezTo>
                  <a:cubicBezTo>
                    <a:pt x="803" y="136"/>
                    <a:pt x="814" y="125"/>
                    <a:pt x="821" y="114"/>
                  </a:cubicBezTo>
                  <a:cubicBezTo>
                    <a:pt x="828" y="102"/>
                    <a:pt x="833" y="90"/>
                    <a:pt x="833" y="76"/>
                  </a:cubicBezTo>
                  <a:cubicBezTo>
                    <a:pt x="833" y="62"/>
                    <a:pt x="829" y="49"/>
                    <a:pt x="823" y="37"/>
                  </a:cubicBezTo>
                  <a:cubicBezTo>
                    <a:pt x="816" y="25"/>
                    <a:pt x="807" y="14"/>
                    <a:pt x="796" y="4"/>
                  </a:cubicBezTo>
                  <a:lnTo>
                    <a:pt x="774" y="29"/>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627">
              <a:extLst>
                <a:ext uri="{FF2B5EF4-FFF2-40B4-BE49-F238E27FC236}">
                  <a16:creationId xmlns:a16="http://schemas.microsoft.com/office/drawing/2014/main" id="{E06326AC-8578-44A8-B74A-409976BA3DD8}"/>
                </a:ext>
              </a:extLst>
            </p:cNvPr>
            <p:cNvSpPr>
              <a:spLocks/>
            </p:cNvSpPr>
            <p:nvPr/>
          </p:nvSpPr>
          <p:spPr bwMode="auto">
            <a:xfrm>
              <a:off x="9086851" y="4703763"/>
              <a:ext cx="169863" cy="53975"/>
            </a:xfrm>
            <a:custGeom>
              <a:avLst/>
              <a:gdLst>
                <a:gd name="T0" fmla="*/ 0 w 833"/>
                <a:gd name="T1" fmla="*/ 0 h 255"/>
                <a:gd name="T2" fmla="*/ 0 w 833"/>
                <a:gd name="T3" fmla="*/ 94 h 255"/>
                <a:gd name="T4" fmla="*/ 12 w 833"/>
                <a:gd name="T5" fmla="*/ 132 h 255"/>
                <a:gd name="T6" fmla="*/ 73 w 833"/>
                <a:gd name="T7" fmla="*/ 184 h 255"/>
                <a:gd name="T8" fmla="*/ 226 w 833"/>
                <a:gd name="T9" fmla="*/ 235 h 255"/>
                <a:gd name="T10" fmla="*/ 416 w 833"/>
                <a:gd name="T11" fmla="*/ 255 h 255"/>
                <a:gd name="T12" fmla="*/ 694 w 833"/>
                <a:gd name="T13" fmla="*/ 212 h 255"/>
                <a:gd name="T14" fmla="*/ 791 w 833"/>
                <a:gd name="T15" fmla="*/ 163 h 255"/>
                <a:gd name="T16" fmla="*/ 821 w 833"/>
                <a:gd name="T17" fmla="*/ 132 h 255"/>
                <a:gd name="T18" fmla="*/ 833 w 833"/>
                <a:gd name="T19" fmla="*/ 94 h 255"/>
                <a:gd name="T20" fmla="*/ 833 w 833"/>
                <a:gd name="T21" fmla="*/ 0 h 255"/>
                <a:gd name="T22" fmla="*/ 800 w 833"/>
                <a:gd name="T23" fmla="*/ 0 h 255"/>
                <a:gd name="T24" fmla="*/ 800 w 833"/>
                <a:gd name="T25" fmla="*/ 94 h 255"/>
                <a:gd name="T26" fmla="*/ 793 w 833"/>
                <a:gd name="T27" fmla="*/ 114 h 255"/>
                <a:gd name="T28" fmla="*/ 744 w 833"/>
                <a:gd name="T29" fmla="*/ 154 h 255"/>
                <a:gd name="T30" fmla="*/ 600 w 833"/>
                <a:gd name="T31" fmla="*/ 203 h 255"/>
                <a:gd name="T32" fmla="*/ 416 w 833"/>
                <a:gd name="T33" fmla="*/ 221 h 255"/>
                <a:gd name="T34" fmla="*/ 149 w 833"/>
                <a:gd name="T35" fmla="*/ 180 h 255"/>
                <a:gd name="T36" fmla="*/ 62 w 833"/>
                <a:gd name="T37" fmla="*/ 137 h 255"/>
                <a:gd name="T38" fmla="*/ 40 w 833"/>
                <a:gd name="T39" fmla="*/ 114 h 255"/>
                <a:gd name="T40" fmla="*/ 33 w 833"/>
                <a:gd name="T41" fmla="*/ 94 h 255"/>
                <a:gd name="T42" fmla="*/ 33 w 833"/>
                <a:gd name="T43" fmla="*/ 0 h 255"/>
                <a:gd name="T44" fmla="*/ 0 w 833"/>
                <a:gd name="T4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3" h="255">
                  <a:moveTo>
                    <a:pt x="0" y="0"/>
                  </a:moveTo>
                  <a:lnTo>
                    <a:pt x="0" y="94"/>
                  </a:lnTo>
                  <a:cubicBezTo>
                    <a:pt x="0" y="108"/>
                    <a:pt x="4" y="121"/>
                    <a:pt x="12" y="132"/>
                  </a:cubicBezTo>
                  <a:cubicBezTo>
                    <a:pt x="25" y="152"/>
                    <a:pt x="46" y="169"/>
                    <a:pt x="73" y="184"/>
                  </a:cubicBezTo>
                  <a:cubicBezTo>
                    <a:pt x="113" y="205"/>
                    <a:pt x="167" y="223"/>
                    <a:pt x="226" y="235"/>
                  </a:cubicBezTo>
                  <a:cubicBezTo>
                    <a:pt x="286" y="248"/>
                    <a:pt x="352" y="255"/>
                    <a:pt x="416" y="255"/>
                  </a:cubicBezTo>
                  <a:cubicBezTo>
                    <a:pt x="515" y="255"/>
                    <a:pt x="616" y="239"/>
                    <a:pt x="694" y="212"/>
                  </a:cubicBezTo>
                  <a:cubicBezTo>
                    <a:pt x="733" y="198"/>
                    <a:pt x="766" y="182"/>
                    <a:pt x="791" y="163"/>
                  </a:cubicBezTo>
                  <a:cubicBezTo>
                    <a:pt x="803" y="154"/>
                    <a:pt x="814" y="144"/>
                    <a:pt x="821" y="132"/>
                  </a:cubicBezTo>
                  <a:cubicBezTo>
                    <a:pt x="828" y="121"/>
                    <a:pt x="833" y="108"/>
                    <a:pt x="833" y="94"/>
                  </a:cubicBezTo>
                  <a:lnTo>
                    <a:pt x="833" y="0"/>
                  </a:lnTo>
                  <a:lnTo>
                    <a:pt x="800" y="0"/>
                  </a:lnTo>
                  <a:lnTo>
                    <a:pt x="800" y="94"/>
                  </a:lnTo>
                  <a:cubicBezTo>
                    <a:pt x="800" y="101"/>
                    <a:pt x="798" y="107"/>
                    <a:pt x="793" y="114"/>
                  </a:cubicBezTo>
                  <a:cubicBezTo>
                    <a:pt x="785" y="127"/>
                    <a:pt x="768" y="141"/>
                    <a:pt x="744" y="154"/>
                  </a:cubicBezTo>
                  <a:cubicBezTo>
                    <a:pt x="708" y="174"/>
                    <a:pt x="657" y="191"/>
                    <a:pt x="600" y="203"/>
                  </a:cubicBezTo>
                  <a:cubicBezTo>
                    <a:pt x="543" y="215"/>
                    <a:pt x="479" y="221"/>
                    <a:pt x="416" y="221"/>
                  </a:cubicBezTo>
                  <a:cubicBezTo>
                    <a:pt x="322" y="221"/>
                    <a:pt x="223" y="206"/>
                    <a:pt x="149" y="180"/>
                  </a:cubicBezTo>
                  <a:cubicBezTo>
                    <a:pt x="113" y="168"/>
                    <a:pt x="82" y="153"/>
                    <a:pt x="62" y="137"/>
                  </a:cubicBezTo>
                  <a:cubicBezTo>
                    <a:pt x="52" y="129"/>
                    <a:pt x="45" y="122"/>
                    <a:pt x="40" y="114"/>
                  </a:cubicBezTo>
                  <a:cubicBezTo>
                    <a:pt x="35" y="107"/>
                    <a:pt x="33" y="101"/>
                    <a:pt x="33" y="94"/>
                  </a:cubicBezTo>
                  <a:lnTo>
                    <a:pt x="33" y="0"/>
                  </a:lnTo>
                  <a:lnTo>
                    <a:pt x="0"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628">
              <a:extLst>
                <a:ext uri="{FF2B5EF4-FFF2-40B4-BE49-F238E27FC236}">
                  <a16:creationId xmlns:a16="http://schemas.microsoft.com/office/drawing/2014/main" id="{633B1AAB-5AB8-4E40-9BA6-F6D8F0B88B1B}"/>
                </a:ext>
              </a:extLst>
            </p:cNvPr>
            <p:cNvSpPr>
              <a:spLocks/>
            </p:cNvSpPr>
            <p:nvPr/>
          </p:nvSpPr>
          <p:spPr bwMode="auto">
            <a:xfrm>
              <a:off x="9137651" y="4727575"/>
              <a:ext cx="7938" cy="7938"/>
            </a:xfrm>
            <a:custGeom>
              <a:avLst/>
              <a:gdLst>
                <a:gd name="T0" fmla="*/ 0 w 33"/>
                <a:gd name="T1" fmla="*/ 0 h 39"/>
                <a:gd name="T2" fmla="*/ 0 w 33"/>
                <a:gd name="T3" fmla="*/ 39 h 39"/>
                <a:gd name="T4" fmla="*/ 33 w 33"/>
                <a:gd name="T5" fmla="*/ 39 h 39"/>
                <a:gd name="T6" fmla="*/ 33 w 33"/>
                <a:gd name="T7" fmla="*/ 0 h 39"/>
              </a:gdLst>
              <a:ahLst/>
              <a:cxnLst>
                <a:cxn ang="0">
                  <a:pos x="T0" y="T1"/>
                </a:cxn>
                <a:cxn ang="0">
                  <a:pos x="T2" y="T3"/>
                </a:cxn>
                <a:cxn ang="0">
                  <a:pos x="T4" y="T5"/>
                </a:cxn>
                <a:cxn ang="0">
                  <a:pos x="T6" y="T7"/>
                </a:cxn>
              </a:cxnLst>
              <a:rect l="0" t="0" r="r" b="b"/>
              <a:pathLst>
                <a:path w="33" h="39">
                  <a:moveTo>
                    <a:pt x="0" y="0"/>
                  </a:moveTo>
                  <a:lnTo>
                    <a:pt x="0" y="39"/>
                  </a:lnTo>
                  <a:lnTo>
                    <a:pt x="33" y="39"/>
                  </a:lnTo>
                  <a:lnTo>
                    <a:pt x="3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629">
              <a:extLst>
                <a:ext uri="{FF2B5EF4-FFF2-40B4-BE49-F238E27FC236}">
                  <a16:creationId xmlns:a16="http://schemas.microsoft.com/office/drawing/2014/main" id="{A77C4217-CD7C-48B2-AF11-885B314C52DA}"/>
                </a:ext>
              </a:extLst>
            </p:cNvPr>
            <p:cNvSpPr>
              <a:spLocks/>
            </p:cNvSpPr>
            <p:nvPr/>
          </p:nvSpPr>
          <p:spPr bwMode="auto">
            <a:xfrm>
              <a:off x="9197976" y="4727575"/>
              <a:ext cx="7938" cy="7938"/>
            </a:xfrm>
            <a:custGeom>
              <a:avLst/>
              <a:gdLst>
                <a:gd name="T0" fmla="*/ 0 w 33"/>
                <a:gd name="T1" fmla="*/ 0 h 39"/>
                <a:gd name="T2" fmla="*/ 0 w 33"/>
                <a:gd name="T3" fmla="*/ 39 h 39"/>
                <a:gd name="T4" fmla="*/ 33 w 33"/>
                <a:gd name="T5" fmla="*/ 39 h 39"/>
                <a:gd name="T6" fmla="*/ 33 w 33"/>
                <a:gd name="T7" fmla="*/ 0 h 39"/>
              </a:gdLst>
              <a:ahLst/>
              <a:cxnLst>
                <a:cxn ang="0">
                  <a:pos x="T0" y="T1"/>
                </a:cxn>
                <a:cxn ang="0">
                  <a:pos x="T2" y="T3"/>
                </a:cxn>
                <a:cxn ang="0">
                  <a:pos x="T4" y="T5"/>
                </a:cxn>
                <a:cxn ang="0">
                  <a:pos x="T6" y="T7"/>
                </a:cxn>
              </a:cxnLst>
              <a:rect l="0" t="0" r="r" b="b"/>
              <a:pathLst>
                <a:path w="33" h="39">
                  <a:moveTo>
                    <a:pt x="0" y="0"/>
                  </a:moveTo>
                  <a:lnTo>
                    <a:pt x="0" y="39"/>
                  </a:lnTo>
                  <a:lnTo>
                    <a:pt x="33" y="39"/>
                  </a:lnTo>
                  <a:lnTo>
                    <a:pt x="3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30">
              <a:extLst>
                <a:ext uri="{FF2B5EF4-FFF2-40B4-BE49-F238E27FC236}">
                  <a16:creationId xmlns:a16="http://schemas.microsoft.com/office/drawing/2014/main" id="{86064A87-E893-430D-BCAC-0378AD78A196}"/>
                </a:ext>
              </a:extLst>
            </p:cNvPr>
            <p:cNvSpPr>
              <a:spLocks/>
            </p:cNvSpPr>
            <p:nvPr/>
          </p:nvSpPr>
          <p:spPr bwMode="auto">
            <a:xfrm>
              <a:off x="9167813" y="4730750"/>
              <a:ext cx="7938" cy="7938"/>
            </a:xfrm>
            <a:custGeom>
              <a:avLst/>
              <a:gdLst>
                <a:gd name="T0" fmla="*/ 0 w 33"/>
                <a:gd name="T1" fmla="*/ 0 h 39"/>
                <a:gd name="T2" fmla="*/ 0 w 33"/>
                <a:gd name="T3" fmla="*/ 39 h 39"/>
                <a:gd name="T4" fmla="*/ 33 w 33"/>
                <a:gd name="T5" fmla="*/ 39 h 39"/>
                <a:gd name="T6" fmla="*/ 33 w 33"/>
                <a:gd name="T7" fmla="*/ 0 h 39"/>
              </a:gdLst>
              <a:ahLst/>
              <a:cxnLst>
                <a:cxn ang="0">
                  <a:pos x="T0" y="T1"/>
                </a:cxn>
                <a:cxn ang="0">
                  <a:pos x="T2" y="T3"/>
                </a:cxn>
                <a:cxn ang="0">
                  <a:pos x="T4" y="T5"/>
                </a:cxn>
                <a:cxn ang="0">
                  <a:pos x="T6" y="T7"/>
                </a:cxn>
              </a:cxnLst>
              <a:rect l="0" t="0" r="r" b="b"/>
              <a:pathLst>
                <a:path w="33" h="39">
                  <a:moveTo>
                    <a:pt x="0" y="0"/>
                  </a:moveTo>
                  <a:lnTo>
                    <a:pt x="0" y="39"/>
                  </a:lnTo>
                  <a:lnTo>
                    <a:pt x="33" y="39"/>
                  </a:lnTo>
                  <a:lnTo>
                    <a:pt x="3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31">
              <a:extLst>
                <a:ext uri="{FF2B5EF4-FFF2-40B4-BE49-F238E27FC236}">
                  <a16:creationId xmlns:a16="http://schemas.microsoft.com/office/drawing/2014/main" id="{D36B7E87-89B5-4D9D-8AFA-A88A6BB4803A}"/>
                </a:ext>
              </a:extLst>
            </p:cNvPr>
            <p:cNvSpPr>
              <a:spLocks/>
            </p:cNvSpPr>
            <p:nvPr/>
          </p:nvSpPr>
          <p:spPr bwMode="auto">
            <a:xfrm>
              <a:off x="9086851" y="4733925"/>
              <a:ext cx="169863" cy="47625"/>
            </a:xfrm>
            <a:custGeom>
              <a:avLst/>
              <a:gdLst>
                <a:gd name="T0" fmla="*/ 774 w 833"/>
                <a:gd name="T1" fmla="*/ 24 h 232"/>
                <a:gd name="T2" fmla="*/ 793 w 833"/>
                <a:gd name="T3" fmla="*/ 48 h 232"/>
                <a:gd name="T4" fmla="*/ 800 w 833"/>
                <a:gd name="T5" fmla="*/ 71 h 232"/>
                <a:gd name="T6" fmla="*/ 793 w 833"/>
                <a:gd name="T7" fmla="*/ 91 h 232"/>
                <a:gd name="T8" fmla="*/ 744 w 833"/>
                <a:gd name="T9" fmla="*/ 131 h 232"/>
                <a:gd name="T10" fmla="*/ 600 w 833"/>
                <a:gd name="T11" fmla="*/ 180 h 232"/>
                <a:gd name="T12" fmla="*/ 416 w 833"/>
                <a:gd name="T13" fmla="*/ 199 h 232"/>
                <a:gd name="T14" fmla="*/ 149 w 833"/>
                <a:gd name="T15" fmla="*/ 157 h 232"/>
                <a:gd name="T16" fmla="*/ 62 w 833"/>
                <a:gd name="T17" fmla="*/ 114 h 232"/>
                <a:gd name="T18" fmla="*/ 40 w 833"/>
                <a:gd name="T19" fmla="*/ 91 h 232"/>
                <a:gd name="T20" fmla="*/ 33 w 833"/>
                <a:gd name="T21" fmla="*/ 71 h 232"/>
                <a:gd name="T22" fmla="*/ 39 w 833"/>
                <a:gd name="T23" fmla="*/ 48 h 232"/>
                <a:gd name="T24" fmla="*/ 59 w 833"/>
                <a:gd name="T25" fmla="*/ 24 h 232"/>
                <a:gd name="T26" fmla="*/ 37 w 833"/>
                <a:gd name="T27" fmla="*/ 0 h 232"/>
                <a:gd name="T28" fmla="*/ 10 w 833"/>
                <a:gd name="T29" fmla="*/ 33 h 232"/>
                <a:gd name="T30" fmla="*/ 0 w 833"/>
                <a:gd name="T31" fmla="*/ 71 h 232"/>
                <a:gd name="T32" fmla="*/ 12 w 833"/>
                <a:gd name="T33" fmla="*/ 110 h 232"/>
                <a:gd name="T34" fmla="*/ 73 w 833"/>
                <a:gd name="T35" fmla="*/ 161 h 232"/>
                <a:gd name="T36" fmla="*/ 226 w 833"/>
                <a:gd name="T37" fmla="*/ 213 h 232"/>
                <a:gd name="T38" fmla="*/ 416 w 833"/>
                <a:gd name="T39" fmla="*/ 232 h 232"/>
                <a:gd name="T40" fmla="*/ 694 w 833"/>
                <a:gd name="T41" fmla="*/ 189 h 232"/>
                <a:gd name="T42" fmla="*/ 791 w 833"/>
                <a:gd name="T43" fmla="*/ 141 h 232"/>
                <a:gd name="T44" fmla="*/ 821 w 833"/>
                <a:gd name="T45" fmla="*/ 110 h 232"/>
                <a:gd name="T46" fmla="*/ 833 w 833"/>
                <a:gd name="T47" fmla="*/ 71 h 232"/>
                <a:gd name="T48" fmla="*/ 823 w 833"/>
                <a:gd name="T49" fmla="*/ 33 h 232"/>
                <a:gd name="T50" fmla="*/ 796 w 833"/>
                <a:gd name="T51" fmla="*/ 0 h 232"/>
                <a:gd name="T52" fmla="*/ 774 w 833"/>
                <a:gd name="T53" fmla="*/ 2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3" h="232">
                  <a:moveTo>
                    <a:pt x="774" y="24"/>
                  </a:moveTo>
                  <a:cubicBezTo>
                    <a:pt x="783" y="32"/>
                    <a:pt x="789" y="41"/>
                    <a:pt x="793" y="48"/>
                  </a:cubicBezTo>
                  <a:cubicBezTo>
                    <a:pt x="798" y="56"/>
                    <a:pt x="800" y="64"/>
                    <a:pt x="800" y="71"/>
                  </a:cubicBezTo>
                  <a:cubicBezTo>
                    <a:pt x="800" y="78"/>
                    <a:pt x="798" y="84"/>
                    <a:pt x="793" y="91"/>
                  </a:cubicBezTo>
                  <a:cubicBezTo>
                    <a:pt x="785" y="104"/>
                    <a:pt x="768" y="118"/>
                    <a:pt x="744" y="131"/>
                  </a:cubicBezTo>
                  <a:cubicBezTo>
                    <a:pt x="708" y="151"/>
                    <a:pt x="657" y="168"/>
                    <a:pt x="600" y="180"/>
                  </a:cubicBezTo>
                  <a:cubicBezTo>
                    <a:pt x="543" y="192"/>
                    <a:pt x="479" y="199"/>
                    <a:pt x="416" y="199"/>
                  </a:cubicBezTo>
                  <a:cubicBezTo>
                    <a:pt x="322" y="199"/>
                    <a:pt x="223" y="183"/>
                    <a:pt x="149" y="157"/>
                  </a:cubicBezTo>
                  <a:cubicBezTo>
                    <a:pt x="113" y="145"/>
                    <a:pt x="82" y="130"/>
                    <a:pt x="62" y="114"/>
                  </a:cubicBezTo>
                  <a:cubicBezTo>
                    <a:pt x="52" y="107"/>
                    <a:pt x="45" y="99"/>
                    <a:pt x="40" y="91"/>
                  </a:cubicBezTo>
                  <a:cubicBezTo>
                    <a:pt x="35" y="84"/>
                    <a:pt x="33" y="78"/>
                    <a:pt x="33" y="71"/>
                  </a:cubicBezTo>
                  <a:cubicBezTo>
                    <a:pt x="33" y="64"/>
                    <a:pt x="35" y="56"/>
                    <a:pt x="39" y="48"/>
                  </a:cubicBezTo>
                  <a:cubicBezTo>
                    <a:pt x="44" y="41"/>
                    <a:pt x="50" y="32"/>
                    <a:pt x="59" y="24"/>
                  </a:cubicBezTo>
                  <a:lnTo>
                    <a:pt x="37" y="0"/>
                  </a:lnTo>
                  <a:cubicBezTo>
                    <a:pt x="26" y="10"/>
                    <a:pt x="16" y="21"/>
                    <a:pt x="10" y="33"/>
                  </a:cubicBezTo>
                  <a:cubicBezTo>
                    <a:pt x="4" y="45"/>
                    <a:pt x="0" y="58"/>
                    <a:pt x="0" y="71"/>
                  </a:cubicBezTo>
                  <a:cubicBezTo>
                    <a:pt x="0" y="85"/>
                    <a:pt x="4" y="98"/>
                    <a:pt x="12" y="110"/>
                  </a:cubicBezTo>
                  <a:cubicBezTo>
                    <a:pt x="25" y="130"/>
                    <a:pt x="46" y="146"/>
                    <a:pt x="73" y="161"/>
                  </a:cubicBezTo>
                  <a:cubicBezTo>
                    <a:pt x="113" y="183"/>
                    <a:pt x="167" y="200"/>
                    <a:pt x="226" y="213"/>
                  </a:cubicBezTo>
                  <a:cubicBezTo>
                    <a:pt x="286" y="225"/>
                    <a:pt x="352" y="232"/>
                    <a:pt x="416" y="232"/>
                  </a:cubicBezTo>
                  <a:cubicBezTo>
                    <a:pt x="515" y="232"/>
                    <a:pt x="616" y="216"/>
                    <a:pt x="694" y="189"/>
                  </a:cubicBezTo>
                  <a:cubicBezTo>
                    <a:pt x="733" y="175"/>
                    <a:pt x="766" y="160"/>
                    <a:pt x="791" y="141"/>
                  </a:cubicBezTo>
                  <a:cubicBezTo>
                    <a:pt x="803" y="131"/>
                    <a:pt x="814" y="121"/>
                    <a:pt x="821" y="110"/>
                  </a:cubicBezTo>
                  <a:cubicBezTo>
                    <a:pt x="828" y="98"/>
                    <a:pt x="833" y="85"/>
                    <a:pt x="833" y="71"/>
                  </a:cubicBezTo>
                  <a:cubicBezTo>
                    <a:pt x="833" y="58"/>
                    <a:pt x="829" y="45"/>
                    <a:pt x="823" y="33"/>
                  </a:cubicBezTo>
                  <a:cubicBezTo>
                    <a:pt x="816" y="21"/>
                    <a:pt x="807" y="10"/>
                    <a:pt x="796" y="0"/>
                  </a:cubicBezTo>
                  <a:lnTo>
                    <a:pt x="774" y="24"/>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632">
              <a:extLst>
                <a:ext uri="{FF2B5EF4-FFF2-40B4-BE49-F238E27FC236}">
                  <a16:creationId xmlns:a16="http://schemas.microsoft.com/office/drawing/2014/main" id="{9A38F8D7-EC7F-497E-A26C-1B842174E9D9}"/>
                </a:ext>
              </a:extLst>
            </p:cNvPr>
            <p:cNvSpPr>
              <a:spLocks/>
            </p:cNvSpPr>
            <p:nvPr/>
          </p:nvSpPr>
          <p:spPr bwMode="auto">
            <a:xfrm>
              <a:off x="9086851" y="4765675"/>
              <a:ext cx="169863" cy="52388"/>
            </a:xfrm>
            <a:custGeom>
              <a:avLst/>
              <a:gdLst>
                <a:gd name="T0" fmla="*/ 0 w 833"/>
                <a:gd name="T1" fmla="*/ 0 h 254"/>
                <a:gd name="T2" fmla="*/ 0 w 833"/>
                <a:gd name="T3" fmla="*/ 94 h 254"/>
                <a:gd name="T4" fmla="*/ 12 w 833"/>
                <a:gd name="T5" fmla="*/ 132 h 254"/>
                <a:gd name="T6" fmla="*/ 73 w 833"/>
                <a:gd name="T7" fmla="*/ 183 h 254"/>
                <a:gd name="T8" fmla="*/ 226 w 833"/>
                <a:gd name="T9" fmla="*/ 235 h 254"/>
                <a:gd name="T10" fmla="*/ 416 w 833"/>
                <a:gd name="T11" fmla="*/ 254 h 254"/>
                <a:gd name="T12" fmla="*/ 694 w 833"/>
                <a:gd name="T13" fmla="*/ 211 h 254"/>
                <a:gd name="T14" fmla="*/ 791 w 833"/>
                <a:gd name="T15" fmla="*/ 163 h 254"/>
                <a:gd name="T16" fmla="*/ 821 w 833"/>
                <a:gd name="T17" fmla="*/ 132 h 254"/>
                <a:gd name="T18" fmla="*/ 833 w 833"/>
                <a:gd name="T19" fmla="*/ 94 h 254"/>
                <a:gd name="T20" fmla="*/ 833 w 833"/>
                <a:gd name="T21" fmla="*/ 0 h 254"/>
                <a:gd name="T22" fmla="*/ 800 w 833"/>
                <a:gd name="T23" fmla="*/ 0 h 254"/>
                <a:gd name="T24" fmla="*/ 800 w 833"/>
                <a:gd name="T25" fmla="*/ 94 h 254"/>
                <a:gd name="T26" fmla="*/ 793 w 833"/>
                <a:gd name="T27" fmla="*/ 114 h 254"/>
                <a:gd name="T28" fmla="*/ 744 w 833"/>
                <a:gd name="T29" fmla="*/ 154 h 254"/>
                <a:gd name="T30" fmla="*/ 600 w 833"/>
                <a:gd name="T31" fmla="*/ 202 h 254"/>
                <a:gd name="T32" fmla="*/ 416 w 833"/>
                <a:gd name="T33" fmla="*/ 221 h 254"/>
                <a:gd name="T34" fmla="*/ 149 w 833"/>
                <a:gd name="T35" fmla="*/ 180 h 254"/>
                <a:gd name="T36" fmla="*/ 62 w 833"/>
                <a:gd name="T37" fmla="*/ 137 h 254"/>
                <a:gd name="T38" fmla="*/ 40 w 833"/>
                <a:gd name="T39" fmla="*/ 114 h 254"/>
                <a:gd name="T40" fmla="*/ 33 w 833"/>
                <a:gd name="T41" fmla="*/ 94 h 254"/>
                <a:gd name="T42" fmla="*/ 33 w 833"/>
                <a:gd name="T43" fmla="*/ 0 h 254"/>
                <a:gd name="T44" fmla="*/ 0 w 833"/>
                <a:gd name="T45"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3" h="254">
                  <a:moveTo>
                    <a:pt x="0" y="0"/>
                  </a:moveTo>
                  <a:lnTo>
                    <a:pt x="0" y="94"/>
                  </a:lnTo>
                  <a:cubicBezTo>
                    <a:pt x="0" y="108"/>
                    <a:pt x="4" y="121"/>
                    <a:pt x="12" y="132"/>
                  </a:cubicBezTo>
                  <a:cubicBezTo>
                    <a:pt x="25" y="152"/>
                    <a:pt x="46" y="169"/>
                    <a:pt x="73" y="183"/>
                  </a:cubicBezTo>
                  <a:cubicBezTo>
                    <a:pt x="113" y="205"/>
                    <a:pt x="167" y="223"/>
                    <a:pt x="226" y="235"/>
                  </a:cubicBezTo>
                  <a:cubicBezTo>
                    <a:pt x="286" y="247"/>
                    <a:pt x="352" y="254"/>
                    <a:pt x="416" y="254"/>
                  </a:cubicBezTo>
                  <a:cubicBezTo>
                    <a:pt x="515" y="254"/>
                    <a:pt x="616" y="238"/>
                    <a:pt x="694" y="211"/>
                  </a:cubicBezTo>
                  <a:cubicBezTo>
                    <a:pt x="733" y="198"/>
                    <a:pt x="766" y="182"/>
                    <a:pt x="791" y="163"/>
                  </a:cubicBezTo>
                  <a:cubicBezTo>
                    <a:pt x="803" y="154"/>
                    <a:pt x="814" y="144"/>
                    <a:pt x="821" y="132"/>
                  </a:cubicBezTo>
                  <a:cubicBezTo>
                    <a:pt x="828" y="121"/>
                    <a:pt x="833" y="108"/>
                    <a:pt x="833" y="94"/>
                  </a:cubicBezTo>
                  <a:lnTo>
                    <a:pt x="833" y="0"/>
                  </a:lnTo>
                  <a:lnTo>
                    <a:pt x="800" y="0"/>
                  </a:lnTo>
                  <a:lnTo>
                    <a:pt x="800" y="94"/>
                  </a:lnTo>
                  <a:cubicBezTo>
                    <a:pt x="800" y="100"/>
                    <a:pt x="798" y="107"/>
                    <a:pt x="793" y="114"/>
                  </a:cubicBezTo>
                  <a:cubicBezTo>
                    <a:pt x="785" y="127"/>
                    <a:pt x="768" y="141"/>
                    <a:pt x="744" y="154"/>
                  </a:cubicBezTo>
                  <a:cubicBezTo>
                    <a:pt x="708" y="174"/>
                    <a:pt x="657" y="191"/>
                    <a:pt x="600" y="202"/>
                  </a:cubicBezTo>
                  <a:cubicBezTo>
                    <a:pt x="543" y="214"/>
                    <a:pt x="479" y="221"/>
                    <a:pt x="416" y="221"/>
                  </a:cubicBezTo>
                  <a:cubicBezTo>
                    <a:pt x="322" y="221"/>
                    <a:pt x="223" y="205"/>
                    <a:pt x="149" y="180"/>
                  </a:cubicBezTo>
                  <a:cubicBezTo>
                    <a:pt x="113" y="167"/>
                    <a:pt x="82" y="152"/>
                    <a:pt x="62" y="137"/>
                  </a:cubicBezTo>
                  <a:cubicBezTo>
                    <a:pt x="52" y="129"/>
                    <a:pt x="45" y="121"/>
                    <a:pt x="40" y="114"/>
                  </a:cubicBezTo>
                  <a:cubicBezTo>
                    <a:pt x="35" y="107"/>
                    <a:pt x="33" y="100"/>
                    <a:pt x="33" y="94"/>
                  </a:cubicBezTo>
                  <a:lnTo>
                    <a:pt x="33" y="0"/>
                  </a:lnTo>
                  <a:lnTo>
                    <a:pt x="0"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633">
              <a:extLst>
                <a:ext uri="{FF2B5EF4-FFF2-40B4-BE49-F238E27FC236}">
                  <a16:creationId xmlns:a16="http://schemas.microsoft.com/office/drawing/2014/main" id="{94FBC041-A005-4045-9C5B-27E09B0C050C}"/>
                </a:ext>
              </a:extLst>
            </p:cNvPr>
            <p:cNvSpPr>
              <a:spLocks/>
            </p:cNvSpPr>
            <p:nvPr/>
          </p:nvSpPr>
          <p:spPr bwMode="auto">
            <a:xfrm>
              <a:off x="9137651" y="4787900"/>
              <a:ext cx="7938" cy="7938"/>
            </a:xfrm>
            <a:custGeom>
              <a:avLst/>
              <a:gdLst>
                <a:gd name="T0" fmla="*/ 0 w 33"/>
                <a:gd name="T1" fmla="*/ 0 h 38"/>
                <a:gd name="T2" fmla="*/ 0 w 33"/>
                <a:gd name="T3" fmla="*/ 38 h 38"/>
                <a:gd name="T4" fmla="*/ 33 w 33"/>
                <a:gd name="T5" fmla="*/ 38 h 38"/>
                <a:gd name="T6" fmla="*/ 33 w 33"/>
                <a:gd name="T7" fmla="*/ 0 h 38"/>
              </a:gdLst>
              <a:ahLst/>
              <a:cxnLst>
                <a:cxn ang="0">
                  <a:pos x="T0" y="T1"/>
                </a:cxn>
                <a:cxn ang="0">
                  <a:pos x="T2" y="T3"/>
                </a:cxn>
                <a:cxn ang="0">
                  <a:pos x="T4" y="T5"/>
                </a:cxn>
                <a:cxn ang="0">
                  <a:pos x="T6" y="T7"/>
                </a:cxn>
              </a:cxnLst>
              <a:rect l="0" t="0" r="r" b="b"/>
              <a:pathLst>
                <a:path w="33" h="38">
                  <a:moveTo>
                    <a:pt x="0" y="0"/>
                  </a:moveTo>
                  <a:lnTo>
                    <a:pt x="0" y="38"/>
                  </a:lnTo>
                  <a:lnTo>
                    <a:pt x="33" y="38"/>
                  </a:lnTo>
                  <a:lnTo>
                    <a:pt x="3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634">
              <a:extLst>
                <a:ext uri="{FF2B5EF4-FFF2-40B4-BE49-F238E27FC236}">
                  <a16:creationId xmlns:a16="http://schemas.microsoft.com/office/drawing/2014/main" id="{CCF81C63-1E29-436F-8BB4-E5713BC235EA}"/>
                </a:ext>
              </a:extLst>
            </p:cNvPr>
            <p:cNvSpPr>
              <a:spLocks/>
            </p:cNvSpPr>
            <p:nvPr/>
          </p:nvSpPr>
          <p:spPr bwMode="auto">
            <a:xfrm>
              <a:off x="9197976" y="4789488"/>
              <a:ext cx="7938" cy="7938"/>
            </a:xfrm>
            <a:custGeom>
              <a:avLst/>
              <a:gdLst>
                <a:gd name="T0" fmla="*/ 0 w 33"/>
                <a:gd name="T1" fmla="*/ 0 h 38"/>
                <a:gd name="T2" fmla="*/ 0 w 33"/>
                <a:gd name="T3" fmla="*/ 38 h 38"/>
                <a:gd name="T4" fmla="*/ 33 w 33"/>
                <a:gd name="T5" fmla="*/ 38 h 38"/>
                <a:gd name="T6" fmla="*/ 33 w 33"/>
                <a:gd name="T7" fmla="*/ 0 h 38"/>
              </a:gdLst>
              <a:ahLst/>
              <a:cxnLst>
                <a:cxn ang="0">
                  <a:pos x="T0" y="T1"/>
                </a:cxn>
                <a:cxn ang="0">
                  <a:pos x="T2" y="T3"/>
                </a:cxn>
                <a:cxn ang="0">
                  <a:pos x="T4" y="T5"/>
                </a:cxn>
                <a:cxn ang="0">
                  <a:pos x="T6" y="T7"/>
                </a:cxn>
              </a:cxnLst>
              <a:rect l="0" t="0" r="r" b="b"/>
              <a:pathLst>
                <a:path w="33" h="38">
                  <a:moveTo>
                    <a:pt x="0" y="0"/>
                  </a:moveTo>
                  <a:lnTo>
                    <a:pt x="0" y="38"/>
                  </a:lnTo>
                  <a:lnTo>
                    <a:pt x="33" y="38"/>
                  </a:lnTo>
                  <a:lnTo>
                    <a:pt x="3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635">
              <a:extLst>
                <a:ext uri="{FF2B5EF4-FFF2-40B4-BE49-F238E27FC236}">
                  <a16:creationId xmlns:a16="http://schemas.microsoft.com/office/drawing/2014/main" id="{4F348DB1-FA2C-4C05-9D87-1272FBD79A27}"/>
                </a:ext>
              </a:extLst>
            </p:cNvPr>
            <p:cNvSpPr>
              <a:spLocks/>
            </p:cNvSpPr>
            <p:nvPr/>
          </p:nvSpPr>
          <p:spPr bwMode="auto">
            <a:xfrm>
              <a:off x="9167813" y="4791075"/>
              <a:ext cx="7938" cy="7938"/>
            </a:xfrm>
            <a:custGeom>
              <a:avLst/>
              <a:gdLst>
                <a:gd name="T0" fmla="*/ 0 w 33"/>
                <a:gd name="T1" fmla="*/ 0 h 38"/>
                <a:gd name="T2" fmla="*/ 0 w 33"/>
                <a:gd name="T3" fmla="*/ 38 h 38"/>
                <a:gd name="T4" fmla="*/ 33 w 33"/>
                <a:gd name="T5" fmla="*/ 38 h 38"/>
                <a:gd name="T6" fmla="*/ 33 w 33"/>
                <a:gd name="T7" fmla="*/ 0 h 38"/>
              </a:gdLst>
              <a:ahLst/>
              <a:cxnLst>
                <a:cxn ang="0">
                  <a:pos x="T0" y="T1"/>
                </a:cxn>
                <a:cxn ang="0">
                  <a:pos x="T2" y="T3"/>
                </a:cxn>
                <a:cxn ang="0">
                  <a:pos x="T4" y="T5"/>
                </a:cxn>
                <a:cxn ang="0">
                  <a:pos x="T6" y="T7"/>
                </a:cxn>
              </a:cxnLst>
              <a:rect l="0" t="0" r="r" b="b"/>
              <a:pathLst>
                <a:path w="33" h="38">
                  <a:moveTo>
                    <a:pt x="0" y="0"/>
                  </a:moveTo>
                  <a:lnTo>
                    <a:pt x="0" y="38"/>
                  </a:lnTo>
                  <a:lnTo>
                    <a:pt x="33" y="38"/>
                  </a:lnTo>
                  <a:lnTo>
                    <a:pt x="3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636">
              <a:extLst>
                <a:ext uri="{FF2B5EF4-FFF2-40B4-BE49-F238E27FC236}">
                  <a16:creationId xmlns:a16="http://schemas.microsoft.com/office/drawing/2014/main" id="{9761DC7C-62BD-4419-B201-C157A0A48FD7}"/>
                </a:ext>
              </a:extLst>
            </p:cNvPr>
            <p:cNvSpPr>
              <a:spLocks/>
            </p:cNvSpPr>
            <p:nvPr/>
          </p:nvSpPr>
          <p:spPr bwMode="auto">
            <a:xfrm>
              <a:off x="9167813" y="4814888"/>
              <a:ext cx="7938" cy="12700"/>
            </a:xfrm>
            <a:custGeom>
              <a:avLst/>
              <a:gdLst>
                <a:gd name="T0" fmla="*/ 0 w 33"/>
                <a:gd name="T1" fmla="*/ 0 h 58"/>
                <a:gd name="T2" fmla="*/ 0 w 33"/>
                <a:gd name="T3" fmla="*/ 58 h 58"/>
                <a:gd name="T4" fmla="*/ 33 w 33"/>
                <a:gd name="T5" fmla="*/ 58 h 58"/>
                <a:gd name="T6" fmla="*/ 33 w 33"/>
                <a:gd name="T7" fmla="*/ 0 h 58"/>
              </a:gdLst>
              <a:ahLst/>
              <a:cxnLst>
                <a:cxn ang="0">
                  <a:pos x="T0" y="T1"/>
                </a:cxn>
                <a:cxn ang="0">
                  <a:pos x="T2" y="T3"/>
                </a:cxn>
                <a:cxn ang="0">
                  <a:pos x="T4" y="T5"/>
                </a:cxn>
                <a:cxn ang="0">
                  <a:pos x="T6" y="T7"/>
                </a:cxn>
              </a:cxnLst>
              <a:rect l="0" t="0" r="r" b="b"/>
              <a:pathLst>
                <a:path w="33" h="58">
                  <a:moveTo>
                    <a:pt x="0" y="0"/>
                  </a:moveTo>
                  <a:lnTo>
                    <a:pt x="0" y="58"/>
                  </a:lnTo>
                  <a:lnTo>
                    <a:pt x="33" y="58"/>
                  </a:lnTo>
                  <a:lnTo>
                    <a:pt x="3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637">
              <a:extLst>
                <a:ext uri="{FF2B5EF4-FFF2-40B4-BE49-F238E27FC236}">
                  <a16:creationId xmlns:a16="http://schemas.microsoft.com/office/drawing/2014/main" id="{0A12BB3C-D6E9-4621-963A-85E542C58ADC}"/>
                </a:ext>
              </a:extLst>
            </p:cNvPr>
            <p:cNvSpPr>
              <a:spLocks/>
            </p:cNvSpPr>
            <p:nvPr/>
          </p:nvSpPr>
          <p:spPr bwMode="auto">
            <a:xfrm>
              <a:off x="9150351" y="4822825"/>
              <a:ext cx="42863" cy="42863"/>
            </a:xfrm>
            <a:custGeom>
              <a:avLst/>
              <a:gdLst>
                <a:gd name="T0" fmla="*/ 186 w 203"/>
                <a:gd name="T1" fmla="*/ 101 h 202"/>
                <a:gd name="T2" fmla="*/ 169 w 203"/>
                <a:gd name="T3" fmla="*/ 101 h 202"/>
                <a:gd name="T4" fmla="*/ 149 w 203"/>
                <a:gd name="T5" fmla="*/ 149 h 202"/>
                <a:gd name="T6" fmla="*/ 102 w 203"/>
                <a:gd name="T7" fmla="*/ 169 h 202"/>
                <a:gd name="T8" fmla="*/ 54 w 203"/>
                <a:gd name="T9" fmla="*/ 149 h 202"/>
                <a:gd name="T10" fmla="*/ 34 w 203"/>
                <a:gd name="T11" fmla="*/ 101 h 202"/>
                <a:gd name="T12" fmla="*/ 54 w 203"/>
                <a:gd name="T13" fmla="*/ 53 h 202"/>
                <a:gd name="T14" fmla="*/ 102 w 203"/>
                <a:gd name="T15" fmla="*/ 33 h 202"/>
                <a:gd name="T16" fmla="*/ 149 w 203"/>
                <a:gd name="T17" fmla="*/ 53 h 202"/>
                <a:gd name="T18" fmla="*/ 169 w 203"/>
                <a:gd name="T19" fmla="*/ 101 h 202"/>
                <a:gd name="T20" fmla="*/ 186 w 203"/>
                <a:gd name="T21" fmla="*/ 101 h 202"/>
                <a:gd name="T22" fmla="*/ 203 w 203"/>
                <a:gd name="T23" fmla="*/ 101 h 202"/>
                <a:gd name="T24" fmla="*/ 102 w 203"/>
                <a:gd name="T25" fmla="*/ 0 h 202"/>
                <a:gd name="T26" fmla="*/ 0 w 203"/>
                <a:gd name="T27" fmla="*/ 101 h 202"/>
                <a:gd name="T28" fmla="*/ 102 w 203"/>
                <a:gd name="T29" fmla="*/ 202 h 202"/>
                <a:gd name="T30" fmla="*/ 203 w 203"/>
                <a:gd name="T31" fmla="*/ 101 h 202"/>
                <a:gd name="T32" fmla="*/ 186 w 203"/>
                <a:gd name="T33"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02">
                  <a:moveTo>
                    <a:pt x="186" y="101"/>
                  </a:moveTo>
                  <a:lnTo>
                    <a:pt x="169" y="101"/>
                  </a:lnTo>
                  <a:cubicBezTo>
                    <a:pt x="169" y="120"/>
                    <a:pt x="162" y="136"/>
                    <a:pt x="149" y="149"/>
                  </a:cubicBezTo>
                  <a:cubicBezTo>
                    <a:pt x="137" y="161"/>
                    <a:pt x="120" y="169"/>
                    <a:pt x="102" y="169"/>
                  </a:cubicBezTo>
                  <a:cubicBezTo>
                    <a:pt x="83" y="169"/>
                    <a:pt x="66" y="161"/>
                    <a:pt x="54" y="149"/>
                  </a:cubicBezTo>
                  <a:cubicBezTo>
                    <a:pt x="41" y="136"/>
                    <a:pt x="34" y="120"/>
                    <a:pt x="34" y="101"/>
                  </a:cubicBezTo>
                  <a:cubicBezTo>
                    <a:pt x="34" y="82"/>
                    <a:pt x="41" y="65"/>
                    <a:pt x="54" y="53"/>
                  </a:cubicBezTo>
                  <a:cubicBezTo>
                    <a:pt x="66" y="41"/>
                    <a:pt x="83" y="33"/>
                    <a:pt x="102" y="33"/>
                  </a:cubicBezTo>
                  <a:cubicBezTo>
                    <a:pt x="120" y="33"/>
                    <a:pt x="137" y="41"/>
                    <a:pt x="149" y="53"/>
                  </a:cubicBezTo>
                  <a:cubicBezTo>
                    <a:pt x="162" y="65"/>
                    <a:pt x="169" y="82"/>
                    <a:pt x="169" y="101"/>
                  </a:cubicBezTo>
                  <a:lnTo>
                    <a:pt x="186" y="101"/>
                  </a:lnTo>
                  <a:lnTo>
                    <a:pt x="203" y="101"/>
                  </a:lnTo>
                  <a:cubicBezTo>
                    <a:pt x="203" y="45"/>
                    <a:pt x="157" y="0"/>
                    <a:pt x="102" y="0"/>
                  </a:cubicBezTo>
                  <a:cubicBezTo>
                    <a:pt x="46" y="0"/>
                    <a:pt x="0" y="45"/>
                    <a:pt x="0" y="101"/>
                  </a:cubicBezTo>
                  <a:cubicBezTo>
                    <a:pt x="0" y="157"/>
                    <a:pt x="46" y="202"/>
                    <a:pt x="102" y="202"/>
                  </a:cubicBezTo>
                  <a:cubicBezTo>
                    <a:pt x="157" y="202"/>
                    <a:pt x="203" y="157"/>
                    <a:pt x="203" y="101"/>
                  </a:cubicBezTo>
                  <a:lnTo>
                    <a:pt x="186" y="10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638">
              <a:extLst>
                <a:ext uri="{FF2B5EF4-FFF2-40B4-BE49-F238E27FC236}">
                  <a16:creationId xmlns:a16="http://schemas.microsoft.com/office/drawing/2014/main" id="{EFCD65A9-9C70-4FBC-A9D3-68B5294631F8}"/>
                </a:ext>
              </a:extLst>
            </p:cNvPr>
            <p:cNvSpPr>
              <a:spLocks/>
            </p:cNvSpPr>
            <p:nvPr/>
          </p:nvSpPr>
          <p:spPr bwMode="auto">
            <a:xfrm>
              <a:off x="9188451" y="4840288"/>
              <a:ext cx="53975" cy="7938"/>
            </a:xfrm>
            <a:custGeom>
              <a:avLst/>
              <a:gdLst>
                <a:gd name="T0" fmla="*/ 0 w 262"/>
                <a:gd name="T1" fmla="*/ 34 h 34"/>
                <a:gd name="T2" fmla="*/ 262 w 262"/>
                <a:gd name="T3" fmla="*/ 34 h 34"/>
                <a:gd name="T4" fmla="*/ 262 w 262"/>
                <a:gd name="T5" fmla="*/ 0 h 34"/>
                <a:gd name="T6" fmla="*/ 0 w 262"/>
                <a:gd name="T7" fmla="*/ 0 h 34"/>
              </a:gdLst>
              <a:ahLst/>
              <a:cxnLst>
                <a:cxn ang="0">
                  <a:pos x="T0" y="T1"/>
                </a:cxn>
                <a:cxn ang="0">
                  <a:pos x="T2" y="T3"/>
                </a:cxn>
                <a:cxn ang="0">
                  <a:pos x="T4" y="T5"/>
                </a:cxn>
                <a:cxn ang="0">
                  <a:pos x="T6" y="T7"/>
                </a:cxn>
              </a:cxnLst>
              <a:rect l="0" t="0" r="r" b="b"/>
              <a:pathLst>
                <a:path w="262" h="34">
                  <a:moveTo>
                    <a:pt x="0" y="34"/>
                  </a:moveTo>
                  <a:lnTo>
                    <a:pt x="262" y="34"/>
                  </a:lnTo>
                  <a:lnTo>
                    <a:pt x="262" y="0"/>
                  </a:lnTo>
                  <a:lnTo>
                    <a:pt x="0"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639">
              <a:extLst>
                <a:ext uri="{FF2B5EF4-FFF2-40B4-BE49-F238E27FC236}">
                  <a16:creationId xmlns:a16="http://schemas.microsoft.com/office/drawing/2014/main" id="{BCB57AA2-22B8-45A9-9488-073B9368F048}"/>
                </a:ext>
              </a:extLst>
            </p:cNvPr>
            <p:cNvSpPr>
              <a:spLocks/>
            </p:cNvSpPr>
            <p:nvPr/>
          </p:nvSpPr>
          <p:spPr bwMode="auto">
            <a:xfrm>
              <a:off x="9104313" y="4840288"/>
              <a:ext cx="53975" cy="7938"/>
            </a:xfrm>
            <a:custGeom>
              <a:avLst/>
              <a:gdLst>
                <a:gd name="T0" fmla="*/ 0 w 262"/>
                <a:gd name="T1" fmla="*/ 34 h 34"/>
                <a:gd name="T2" fmla="*/ 262 w 262"/>
                <a:gd name="T3" fmla="*/ 34 h 34"/>
                <a:gd name="T4" fmla="*/ 262 w 262"/>
                <a:gd name="T5" fmla="*/ 0 h 34"/>
                <a:gd name="T6" fmla="*/ 0 w 262"/>
                <a:gd name="T7" fmla="*/ 0 h 34"/>
              </a:gdLst>
              <a:ahLst/>
              <a:cxnLst>
                <a:cxn ang="0">
                  <a:pos x="T0" y="T1"/>
                </a:cxn>
                <a:cxn ang="0">
                  <a:pos x="T2" y="T3"/>
                </a:cxn>
                <a:cxn ang="0">
                  <a:pos x="T4" y="T5"/>
                </a:cxn>
                <a:cxn ang="0">
                  <a:pos x="T6" y="T7"/>
                </a:cxn>
              </a:cxnLst>
              <a:rect l="0" t="0" r="r" b="b"/>
              <a:pathLst>
                <a:path w="262" h="34">
                  <a:moveTo>
                    <a:pt x="0" y="34"/>
                  </a:moveTo>
                  <a:lnTo>
                    <a:pt x="262" y="34"/>
                  </a:lnTo>
                  <a:lnTo>
                    <a:pt x="262" y="0"/>
                  </a:lnTo>
                  <a:lnTo>
                    <a:pt x="0"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0" name="Gear7" descr="{&quot;Key&quot;:&quot;POWER_USER_SHAPE_ICON&quot;,&quot;Value&quot;:&quot;POWER_USER_SHAPE_ICON_STYLE_1&quot;}">
            <a:extLst>
              <a:ext uri="{FF2B5EF4-FFF2-40B4-BE49-F238E27FC236}">
                <a16:creationId xmlns:a16="http://schemas.microsoft.com/office/drawing/2014/main" id="{A4DCDEB7-A8A9-4BEB-A402-96FFB0FA6617}"/>
              </a:ext>
            </a:extLst>
          </p:cNvPr>
          <p:cNvSpPr>
            <a:spLocks noChangeAspect="1" noEditPoints="1"/>
          </p:cNvSpPr>
          <p:nvPr>
            <p:custDataLst>
              <p:tags r:id="rId1"/>
            </p:custDataLst>
          </p:nvPr>
        </p:nvSpPr>
        <p:spPr bwMode="auto">
          <a:xfrm>
            <a:off x="4489491" y="2731219"/>
            <a:ext cx="563880" cy="431011"/>
          </a:xfrm>
          <a:custGeom>
            <a:avLst/>
            <a:gdLst>
              <a:gd name="T0" fmla="*/ 454 w 1150"/>
              <a:gd name="T1" fmla="*/ 49 h 1150"/>
              <a:gd name="T2" fmla="*/ 360 w 1150"/>
              <a:gd name="T3" fmla="*/ 189 h 1150"/>
              <a:gd name="T4" fmla="*/ 219 w 1150"/>
              <a:gd name="T5" fmla="*/ 118 h 1150"/>
              <a:gd name="T6" fmla="*/ 118 w 1150"/>
              <a:gd name="T7" fmla="*/ 288 h 1150"/>
              <a:gd name="T8" fmla="*/ 150 w 1150"/>
              <a:gd name="T9" fmla="*/ 454 h 1150"/>
              <a:gd name="T10" fmla="*/ 0 w 1150"/>
              <a:gd name="T11" fmla="*/ 503 h 1150"/>
              <a:gd name="T12" fmla="*/ 49 w 1150"/>
              <a:gd name="T13" fmla="*/ 696 h 1150"/>
              <a:gd name="T14" fmla="*/ 189 w 1150"/>
              <a:gd name="T15" fmla="*/ 790 h 1150"/>
              <a:gd name="T16" fmla="*/ 118 w 1150"/>
              <a:gd name="T17" fmla="*/ 931 h 1150"/>
              <a:gd name="T18" fmla="*/ 288 w 1150"/>
              <a:gd name="T19" fmla="*/ 1032 h 1150"/>
              <a:gd name="T20" fmla="*/ 454 w 1150"/>
              <a:gd name="T21" fmla="*/ 1000 h 1150"/>
              <a:gd name="T22" fmla="*/ 503 w 1150"/>
              <a:gd name="T23" fmla="*/ 1150 h 1150"/>
              <a:gd name="T24" fmla="*/ 696 w 1150"/>
              <a:gd name="T25" fmla="*/ 1101 h 1150"/>
              <a:gd name="T26" fmla="*/ 790 w 1150"/>
              <a:gd name="T27" fmla="*/ 961 h 1150"/>
              <a:gd name="T28" fmla="*/ 931 w 1150"/>
              <a:gd name="T29" fmla="*/ 1032 h 1150"/>
              <a:gd name="T30" fmla="*/ 1032 w 1150"/>
              <a:gd name="T31" fmla="*/ 862 h 1150"/>
              <a:gd name="T32" fmla="*/ 1000 w 1150"/>
              <a:gd name="T33" fmla="*/ 696 h 1150"/>
              <a:gd name="T34" fmla="*/ 1150 w 1150"/>
              <a:gd name="T35" fmla="*/ 647 h 1150"/>
              <a:gd name="T36" fmla="*/ 1101 w 1150"/>
              <a:gd name="T37" fmla="*/ 454 h 1150"/>
              <a:gd name="T38" fmla="*/ 961 w 1150"/>
              <a:gd name="T39" fmla="*/ 360 h 1150"/>
              <a:gd name="T40" fmla="*/ 1032 w 1150"/>
              <a:gd name="T41" fmla="*/ 219 h 1150"/>
              <a:gd name="T42" fmla="*/ 862 w 1150"/>
              <a:gd name="T43" fmla="*/ 118 h 1150"/>
              <a:gd name="T44" fmla="*/ 696 w 1150"/>
              <a:gd name="T45" fmla="*/ 150 h 1150"/>
              <a:gd name="T46" fmla="*/ 647 w 1150"/>
              <a:gd name="T47" fmla="*/ 0 h 1150"/>
              <a:gd name="T48" fmla="*/ 504 w 1150"/>
              <a:gd name="T49" fmla="*/ 50 h 1150"/>
              <a:gd name="T50" fmla="*/ 646 w 1150"/>
              <a:gd name="T51" fmla="*/ 188 h 1150"/>
              <a:gd name="T52" fmla="*/ 782 w 1150"/>
              <a:gd name="T53" fmla="*/ 241 h 1150"/>
              <a:gd name="T54" fmla="*/ 896 w 1150"/>
              <a:gd name="T55" fmla="*/ 154 h 1150"/>
              <a:gd name="T56" fmla="*/ 899 w 1150"/>
              <a:gd name="T57" fmla="*/ 351 h 1150"/>
              <a:gd name="T58" fmla="*/ 958 w 1150"/>
              <a:gd name="T59" fmla="*/ 485 h 1150"/>
              <a:gd name="T60" fmla="*/ 1100 w 1150"/>
              <a:gd name="T61" fmla="*/ 504 h 1150"/>
              <a:gd name="T62" fmla="*/ 962 w 1150"/>
              <a:gd name="T63" fmla="*/ 646 h 1150"/>
              <a:gd name="T64" fmla="*/ 909 w 1150"/>
              <a:gd name="T65" fmla="*/ 782 h 1150"/>
              <a:gd name="T66" fmla="*/ 996 w 1150"/>
              <a:gd name="T67" fmla="*/ 896 h 1150"/>
              <a:gd name="T68" fmla="*/ 799 w 1150"/>
              <a:gd name="T69" fmla="*/ 899 h 1150"/>
              <a:gd name="T70" fmla="*/ 665 w 1150"/>
              <a:gd name="T71" fmla="*/ 958 h 1150"/>
              <a:gd name="T72" fmla="*/ 646 w 1150"/>
              <a:gd name="T73" fmla="*/ 1100 h 1150"/>
              <a:gd name="T74" fmla="*/ 504 w 1150"/>
              <a:gd name="T75" fmla="*/ 962 h 1150"/>
              <a:gd name="T76" fmla="*/ 368 w 1150"/>
              <a:gd name="T77" fmla="*/ 909 h 1150"/>
              <a:gd name="T78" fmla="*/ 254 w 1150"/>
              <a:gd name="T79" fmla="*/ 996 h 1150"/>
              <a:gd name="T80" fmla="*/ 251 w 1150"/>
              <a:gd name="T81" fmla="*/ 799 h 1150"/>
              <a:gd name="T82" fmla="*/ 192 w 1150"/>
              <a:gd name="T83" fmla="*/ 665 h 1150"/>
              <a:gd name="T84" fmla="*/ 50 w 1150"/>
              <a:gd name="T85" fmla="*/ 646 h 1150"/>
              <a:gd name="T86" fmla="*/ 188 w 1150"/>
              <a:gd name="T87" fmla="*/ 504 h 1150"/>
              <a:gd name="T88" fmla="*/ 241 w 1150"/>
              <a:gd name="T89" fmla="*/ 368 h 1150"/>
              <a:gd name="T90" fmla="*/ 154 w 1150"/>
              <a:gd name="T91" fmla="*/ 254 h 1150"/>
              <a:gd name="T92" fmla="*/ 351 w 1150"/>
              <a:gd name="T93" fmla="*/ 251 h 1150"/>
              <a:gd name="T94" fmla="*/ 485 w 1150"/>
              <a:gd name="T95" fmla="*/ 192 h 1150"/>
              <a:gd name="T96" fmla="*/ 504 w 1150"/>
              <a:gd name="T97" fmla="*/ 50 h 1150"/>
              <a:gd name="T98" fmla="*/ 439 w 1150"/>
              <a:gd name="T99" fmla="*/ 439 h 1150"/>
              <a:gd name="T100" fmla="*/ 711 w 1150"/>
              <a:gd name="T101" fmla="*/ 711 h 1150"/>
              <a:gd name="T102" fmla="*/ 578 w 1150"/>
              <a:gd name="T103" fmla="*/ 383 h 1150"/>
              <a:gd name="T104" fmla="*/ 577 w 1150"/>
              <a:gd name="T105" fmla="*/ 433 h 1150"/>
              <a:gd name="T106" fmla="*/ 676 w 1150"/>
              <a:gd name="T107" fmla="*/ 676 h 1150"/>
              <a:gd name="T108" fmla="*/ 474 w 1150"/>
              <a:gd name="T109" fmla="*/ 474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0" h="1150">
                <a:moveTo>
                  <a:pt x="503" y="0"/>
                </a:moveTo>
                <a:cubicBezTo>
                  <a:pt x="477" y="0"/>
                  <a:pt x="454" y="22"/>
                  <a:pt x="454" y="49"/>
                </a:cubicBezTo>
                <a:lnTo>
                  <a:pt x="454" y="150"/>
                </a:lnTo>
                <a:cubicBezTo>
                  <a:pt x="421" y="159"/>
                  <a:pt x="390" y="172"/>
                  <a:pt x="360" y="189"/>
                </a:cubicBezTo>
                <a:lnTo>
                  <a:pt x="288" y="118"/>
                </a:lnTo>
                <a:cubicBezTo>
                  <a:pt x="269" y="99"/>
                  <a:pt x="238" y="99"/>
                  <a:pt x="219" y="118"/>
                </a:cubicBezTo>
                <a:lnTo>
                  <a:pt x="118" y="219"/>
                </a:lnTo>
                <a:cubicBezTo>
                  <a:pt x="99" y="238"/>
                  <a:pt x="99" y="269"/>
                  <a:pt x="118" y="288"/>
                </a:cubicBezTo>
                <a:lnTo>
                  <a:pt x="189" y="360"/>
                </a:lnTo>
                <a:cubicBezTo>
                  <a:pt x="172" y="390"/>
                  <a:pt x="159" y="421"/>
                  <a:pt x="150" y="454"/>
                </a:cubicBezTo>
                <a:lnTo>
                  <a:pt x="49" y="454"/>
                </a:lnTo>
                <a:cubicBezTo>
                  <a:pt x="22" y="454"/>
                  <a:pt x="0" y="477"/>
                  <a:pt x="0" y="503"/>
                </a:cubicBezTo>
                <a:lnTo>
                  <a:pt x="0" y="647"/>
                </a:lnTo>
                <a:cubicBezTo>
                  <a:pt x="0" y="673"/>
                  <a:pt x="22" y="696"/>
                  <a:pt x="49" y="696"/>
                </a:cubicBezTo>
                <a:lnTo>
                  <a:pt x="150" y="696"/>
                </a:lnTo>
                <a:cubicBezTo>
                  <a:pt x="159" y="729"/>
                  <a:pt x="172" y="760"/>
                  <a:pt x="189" y="790"/>
                </a:cubicBezTo>
                <a:lnTo>
                  <a:pt x="118" y="862"/>
                </a:lnTo>
                <a:cubicBezTo>
                  <a:pt x="99" y="881"/>
                  <a:pt x="99" y="912"/>
                  <a:pt x="118" y="931"/>
                </a:cubicBezTo>
                <a:lnTo>
                  <a:pt x="219" y="1032"/>
                </a:lnTo>
                <a:cubicBezTo>
                  <a:pt x="238" y="1051"/>
                  <a:pt x="269" y="1051"/>
                  <a:pt x="288" y="1032"/>
                </a:cubicBezTo>
                <a:lnTo>
                  <a:pt x="360" y="961"/>
                </a:lnTo>
                <a:cubicBezTo>
                  <a:pt x="390" y="978"/>
                  <a:pt x="421" y="991"/>
                  <a:pt x="454" y="1000"/>
                </a:cubicBezTo>
                <a:lnTo>
                  <a:pt x="454" y="1101"/>
                </a:lnTo>
                <a:cubicBezTo>
                  <a:pt x="454" y="1128"/>
                  <a:pt x="476" y="1150"/>
                  <a:pt x="503" y="1150"/>
                </a:cubicBezTo>
                <a:lnTo>
                  <a:pt x="647" y="1150"/>
                </a:lnTo>
                <a:cubicBezTo>
                  <a:pt x="673" y="1150"/>
                  <a:pt x="696" y="1128"/>
                  <a:pt x="696" y="1101"/>
                </a:cubicBezTo>
                <a:lnTo>
                  <a:pt x="696" y="1000"/>
                </a:lnTo>
                <a:cubicBezTo>
                  <a:pt x="728" y="991"/>
                  <a:pt x="760" y="978"/>
                  <a:pt x="790" y="961"/>
                </a:cubicBezTo>
                <a:lnTo>
                  <a:pt x="862" y="1032"/>
                </a:lnTo>
                <a:cubicBezTo>
                  <a:pt x="880" y="1051"/>
                  <a:pt x="912" y="1051"/>
                  <a:pt x="931" y="1032"/>
                </a:cubicBezTo>
                <a:lnTo>
                  <a:pt x="1032" y="931"/>
                </a:lnTo>
                <a:cubicBezTo>
                  <a:pt x="1051" y="912"/>
                  <a:pt x="1051" y="881"/>
                  <a:pt x="1032" y="862"/>
                </a:cubicBezTo>
                <a:lnTo>
                  <a:pt x="961" y="790"/>
                </a:lnTo>
                <a:cubicBezTo>
                  <a:pt x="977" y="760"/>
                  <a:pt x="991" y="729"/>
                  <a:pt x="1000" y="696"/>
                </a:cubicBezTo>
                <a:lnTo>
                  <a:pt x="1101" y="696"/>
                </a:lnTo>
                <a:cubicBezTo>
                  <a:pt x="1128" y="696"/>
                  <a:pt x="1150" y="673"/>
                  <a:pt x="1150" y="647"/>
                </a:cubicBezTo>
                <a:lnTo>
                  <a:pt x="1150" y="503"/>
                </a:lnTo>
                <a:cubicBezTo>
                  <a:pt x="1150" y="477"/>
                  <a:pt x="1128" y="454"/>
                  <a:pt x="1101" y="454"/>
                </a:cubicBezTo>
                <a:lnTo>
                  <a:pt x="1000" y="454"/>
                </a:lnTo>
                <a:cubicBezTo>
                  <a:pt x="991" y="421"/>
                  <a:pt x="977" y="390"/>
                  <a:pt x="961" y="360"/>
                </a:cubicBezTo>
                <a:lnTo>
                  <a:pt x="1032" y="288"/>
                </a:lnTo>
                <a:cubicBezTo>
                  <a:pt x="1051" y="269"/>
                  <a:pt x="1051" y="238"/>
                  <a:pt x="1032" y="219"/>
                </a:cubicBezTo>
                <a:lnTo>
                  <a:pt x="931" y="118"/>
                </a:lnTo>
                <a:cubicBezTo>
                  <a:pt x="912" y="99"/>
                  <a:pt x="880" y="99"/>
                  <a:pt x="862" y="118"/>
                </a:cubicBezTo>
                <a:lnTo>
                  <a:pt x="790" y="189"/>
                </a:lnTo>
                <a:cubicBezTo>
                  <a:pt x="760" y="172"/>
                  <a:pt x="729" y="159"/>
                  <a:pt x="696" y="150"/>
                </a:cubicBezTo>
                <a:lnTo>
                  <a:pt x="696" y="49"/>
                </a:lnTo>
                <a:cubicBezTo>
                  <a:pt x="696" y="22"/>
                  <a:pt x="673" y="0"/>
                  <a:pt x="647" y="0"/>
                </a:cubicBezTo>
                <a:lnTo>
                  <a:pt x="503" y="0"/>
                </a:lnTo>
                <a:close/>
                <a:moveTo>
                  <a:pt x="504" y="50"/>
                </a:moveTo>
                <a:lnTo>
                  <a:pt x="646" y="50"/>
                </a:lnTo>
                <a:lnTo>
                  <a:pt x="646" y="188"/>
                </a:lnTo>
                <a:lnTo>
                  <a:pt x="665" y="193"/>
                </a:lnTo>
                <a:cubicBezTo>
                  <a:pt x="706" y="202"/>
                  <a:pt x="746" y="218"/>
                  <a:pt x="782" y="241"/>
                </a:cubicBezTo>
                <a:lnTo>
                  <a:pt x="799" y="251"/>
                </a:lnTo>
                <a:lnTo>
                  <a:pt x="896" y="154"/>
                </a:lnTo>
                <a:lnTo>
                  <a:pt x="996" y="254"/>
                </a:lnTo>
                <a:lnTo>
                  <a:pt x="899" y="351"/>
                </a:lnTo>
                <a:lnTo>
                  <a:pt x="909" y="368"/>
                </a:lnTo>
                <a:cubicBezTo>
                  <a:pt x="931" y="404"/>
                  <a:pt x="948" y="444"/>
                  <a:pt x="958" y="485"/>
                </a:cubicBezTo>
                <a:lnTo>
                  <a:pt x="962" y="504"/>
                </a:lnTo>
                <a:lnTo>
                  <a:pt x="1100" y="504"/>
                </a:lnTo>
                <a:lnTo>
                  <a:pt x="1100" y="646"/>
                </a:lnTo>
                <a:lnTo>
                  <a:pt x="962" y="646"/>
                </a:lnTo>
                <a:lnTo>
                  <a:pt x="958" y="665"/>
                </a:lnTo>
                <a:cubicBezTo>
                  <a:pt x="948" y="706"/>
                  <a:pt x="931" y="746"/>
                  <a:pt x="909" y="782"/>
                </a:cubicBezTo>
                <a:lnTo>
                  <a:pt x="899" y="799"/>
                </a:lnTo>
                <a:lnTo>
                  <a:pt x="996" y="896"/>
                </a:lnTo>
                <a:lnTo>
                  <a:pt x="896" y="996"/>
                </a:lnTo>
                <a:lnTo>
                  <a:pt x="799" y="899"/>
                </a:lnTo>
                <a:lnTo>
                  <a:pt x="782" y="909"/>
                </a:lnTo>
                <a:cubicBezTo>
                  <a:pt x="746" y="932"/>
                  <a:pt x="706" y="948"/>
                  <a:pt x="665" y="958"/>
                </a:cubicBezTo>
                <a:lnTo>
                  <a:pt x="646" y="962"/>
                </a:lnTo>
                <a:lnTo>
                  <a:pt x="646" y="1100"/>
                </a:lnTo>
                <a:lnTo>
                  <a:pt x="504" y="1100"/>
                </a:lnTo>
                <a:lnTo>
                  <a:pt x="504" y="962"/>
                </a:lnTo>
                <a:lnTo>
                  <a:pt x="485" y="958"/>
                </a:lnTo>
                <a:cubicBezTo>
                  <a:pt x="444" y="948"/>
                  <a:pt x="404" y="932"/>
                  <a:pt x="368" y="909"/>
                </a:cubicBezTo>
                <a:lnTo>
                  <a:pt x="351" y="899"/>
                </a:lnTo>
                <a:lnTo>
                  <a:pt x="254" y="996"/>
                </a:lnTo>
                <a:lnTo>
                  <a:pt x="154" y="896"/>
                </a:lnTo>
                <a:lnTo>
                  <a:pt x="251" y="799"/>
                </a:lnTo>
                <a:lnTo>
                  <a:pt x="241" y="782"/>
                </a:lnTo>
                <a:cubicBezTo>
                  <a:pt x="219" y="746"/>
                  <a:pt x="202" y="706"/>
                  <a:pt x="192" y="665"/>
                </a:cubicBezTo>
                <a:lnTo>
                  <a:pt x="188" y="646"/>
                </a:lnTo>
                <a:lnTo>
                  <a:pt x="50" y="646"/>
                </a:lnTo>
                <a:lnTo>
                  <a:pt x="50" y="504"/>
                </a:lnTo>
                <a:lnTo>
                  <a:pt x="188" y="504"/>
                </a:lnTo>
                <a:lnTo>
                  <a:pt x="192" y="485"/>
                </a:lnTo>
                <a:cubicBezTo>
                  <a:pt x="202" y="444"/>
                  <a:pt x="218" y="404"/>
                  <a:pt x="241" y="368"/>
                </a:cubicBezTo>
                <a:lnTo>
                  <a:pt x="251" y="351"/>
                </a:lnTo>
                <a:lnTo>
                  <a:pt x="154" y="254"/>
                </a:lnTo>
                <a:lnTo>
                  <a:pt x="254" y="154"/>
                </a:lnTo>
                <a:lnTo>
                  <a:pt x="351" y="251"/>
                </a:lnTo>
                <a:lnTo>
                  <a:pt x="368" y="241"/>
                </a:lnTo>
                <a:cubicBezTo>
                  <a:pt x="404" y="219"/>
                  <a:pt x="444" y="202"/>
                  <a:pt x="485" y="192"/>
                </a:cubicBezTo>
                <a:lnTo>
                  <a:pt x="504" y="188"/>
                </a:lnTo>
                <a:lnTo>
                  <a:pt x="504" y="50"/>
                </a:lnTo>
                <a:moveTo>
                  <a:pt x="578" y="383"/>
                </a:moveTo>
                <a:cubicBezTo>
                  <a:pt x="526" y="382"/>
                  <a:pt x="476" y="402"/>
                  <a:pt x="439" y="439"/>
                </a:cubicBezTo>
                <a:cubicBezTo>
                  <a:pt x="364" y="514"/>
                  <a:pt x="364" y="636"/>
                  <a:pt x="439" y="711"/>
                </a:cubicBezTo>
                <a:cubicBezTo>
                  <a:pt x="514" y="786"/>
                  <a:pt x="636" y="786"/>
                  <a:pt x="711" y="711"/>
                </a:cubicBezTo>
                <a:cubicBezTo>
                  <a:pt x="786" y="636"/>
                  <a:pt x="786" y="514"/>
                  <a:pt x="711" y="439"/>
                </a:cubicBezTo>
                <a:cubicBezTo>
                  <a:pt x="676" y="404"/>
                  <a:pt x="628" y="383"/>
                  <a:pt x="578" y="383"/>
                </a:cubicBezTo>
                <a:lnTo>
                  <a:pt x="578" y="383"/>
                </a:lnTo>
                <a:close/>
                <a:moveTo>
                  <a:pt x="577" y="433"/>
                </a:moveTo>
                <a:cubicBezTo>
                  <a:pt x="614" y="433"/>
                  <a:pt x="649" y="448"/>
                  <a:pt x="676" y="474"/>
                </a:cubicBezTo>
                <a:cubicBezTo>
                  <a:pt x="731" y="530"/>
                  <a:pt x="731" y="620"/>
                  <a:pt x="676" y="676"/>
                </a:cubicBezTo>
                <a:cubicBezTo>
                  <a:pt x="620" y="732"/>
                  <a:pt x="530" y="732"/>
                  <a:pt x="474" y="676"/>
                </a:cubicBezTo>
                <a:cubicBezTo>
                  <a:pt x="418" y="620"/>
                  <a:pt x="418" y="530"/>
                  <a:pt x="474" y="474"/>
                </a:cubicBezTo>
                <a:cubicBezTo>
                  <a:pt x="501" y="447"/>
                  <a:pt x="539" y="432"/>
                  <a:pt x="577" y="43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1" name="Analytics30" descr="{&quot;Key&quot;:&quot;POWER_USER_SHAPE_ICON&quot;,&quot;Value&quot;:&quot;POWER_USER_SHAPE_ICON_STYLE_1&quot;}">
            <a:extLst>
              <a:ext uri="{FF2B5EF4-FFF2-40B4-BE49-F238E27FC236}">
                <a16:creationId xmlns:a16="http://schemas.microsoft.com/office/drawing/2014/main" id="{46B98FFE-B6F6-FCC5-3DCA-816FB8F840CD}"/>
              </a:ext>
            </a:extLst>
          </p:cNvPr>
          <p:cNvGrpSpPr>
            <a:grpSpLocks noChangeAspect="1"/>
          </p:cNvGrpSpPr>
          <p:nvPr/>
        </p:nvGrpSpPr>
        <p:grpSpPr>
          <a:xfrm>
            <a:off x="7242644" y="2662082"/>
            <a:ext cx="643859" cy="471379"/>
            <a:chOff x="8197851" y="2862262"/>
            <a:chExt cx="546100" cy="579439"/>
          </a:xfrm>
        </p:grpSpPr>
        <p:sp>
          <p:nvSpPr>
            <p:cNvPr id="52" name="Line 588">
              <a:extLst>
                <a:ext uri="{FF2B5EF4-FFF2-40B4-BE49-F238E27FC236}">
                  <a16:creationId xmlns:a16="http://schemas.microsoft.com/office/drawing/2014/main" id="{2A4F43CB-4CF1-2566-1AD8-F358F8DB86A9}"/>
                </a:ext>
              </a:extLst>
            </p:cNvPr>
            <p:cNvSpPr>
              <a:spLocks noChangeShapeType="1"/>
            </p:cNvSpPr>
            <p:nvPr/>
          </p:nvSpPr>
          <p:spPr bwMode="auto">
            <a:xfrm flipV="1">
              <a:off x="8197851" y="3172673"/>
              <a:ext cx="0" cy="89936"/>
            </a:xfrm>
            <a:prstGeom prst="line">
              <a:avLst/>
            </a:prstGeom>
            <a:noFill/>
            <a:ln w="9525"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589">
              <a:extLst>
                <a:ext uri="{FF2B5EF4-FFF2-40B4-BE49-F238E27FC236}">
                  <a16:creationId xmlns:a16="http://schemas.microsoft.com/office/drawing/2014/main" id="{34B2A09D-245F-B616-1D1B-A070FFBE9004}"/>
                </a:ext>
              </a:extLst>
            </p:cNvPr>
            <p:cNvSpPr>
              <a:spLocks noChangeShapeType="1"/>
            </p:cNvSpPr>
            <p:nvPr/>
          </p:nvSpPr>
          <p:spPr bwMode="auto">
            <a:xfrm flipV="1">
              <a:off x="8258176" y="3120211"/>
              <a:ext cx="0" cy="142398"/>
            </a:xfrm>
            <a:prstGeom prst="line">
              <a:avLst/>
            </a:prstGeom>
            <a:noFill/>
            <a:ln w="9525"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ine 590">
              <a:extLst>
                <a:ext uri="{FF2B5EF4-FFF2-40B4-BE49-F238E27FC236}">
                  <a16:creationId xmlns:a16="http://schemas.microsoft.com/office/drawing/2014/main" id="{63B26CF8-CFE6-5177-1106-7A8A000C372A}"/>
                </a:ext>
              </a:extLst>
            </p:cNvPr>
            <p:cNvSpPr>
              <a:spLocks noChangeShapeType="1"/>
            </p:cNvSpPr>
            <p:nvPr/>
          </p:nvSpPr>
          <p:spPr bwMode="auto">
            <a:xfrm flipV="1">
              <a:off x="8318501" y="3060254"/>
              <a:ext cx="0" cy="202355"/>
            </a:xfrm>
            <a:prstGeom prst="line">
              <a:avLst/>
            </a:prstGeom>
            <a:noFill/>
            <a:ln w="9525"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Line 591">
              <a:extLst>
                <a:ext uri="{FF2B5EF4-FFF2-40B4-BE49-F238E27FC236}">
                  <a16:creationId xmlns:a16="http://schemas.microsoft.com/office/drawing/2014/main" id="{2EC0C302-F43C-7DB6-C58A-32E3F83895F9}"/>
                </a:ext>
              </a:extLst>
            </p:cNvPr>
            <p:cNvSpPr>
              <a:spLocks noChangeShapeType="1"/>
            </p:cNvSpPr>
            <p:nvPr/>
          </p:nvSpPr>
          <p:spPr bwMode="auto">
            <a:xfrm flipV="1">
              <a:off x="8378826" y="2996549"/>
              <a:ext cx="0" cy="266060"/>
            </a:xfrm>
            <a:prstGeom prst="line">
              <a:avLst/>
            </a:prstGeom>
            <a:noFill/>
            <a:ln w="9525"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592">
              <a:extLst>
                <a:ext uri="{FF2B5EF4-FFF2-40B4-BE49-F238E27FC236}">
                  <a16:creationId xmlns:a16="http://schemas.microsoft.com/office/drawing/2014/main" id="{AC74919A-0CA0-E0DC-3EC8-69C0DEB67006}"/>
                </a:ext>
              </a:extLst>
            </p:cNvPr>
            <p:cNvSpPr>
              <a:spLocks noChangeShapeType="1"/>
            </p:cNvSpPr>
            <p:nvPr/>
          </p:nvSpPr>
          <p:spPr bwMode="auto">
            <a:xfrm flipV="1">
              <a:off x="8439151" y="3052750"/>
              <a:ext cx="0" cy="131156"/>
            </a:xfrm>
            <a:prstGeom prst="line">
              <a:avLst/>
            </a:prstGeom>
            <a:noFill/>
            <a:ln w="9525"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Line 593">
              <a:extLst>
                <a:ext uri="{FF2B5EF4-FFF2-40B4-BE49-F238E27FC236}">
                  <a16:creationId xmlns:a16="http://schemas.microsoft.com/office/drawing/2014/main" id="{22DDA7D2-3ABC-451F-7C37-3F77A2567C12}"/>
                </a:ext>
              </a:extLst>
            </p:cNvPr>
            <p:cNvSpPr>
              <a:spLocks noChangeShapeType="1"/>
            </p:cNvSpPr>
            <p:nvPr/>
          </p:nvSpPr>
          <p:spPr bwMode="auto">
            <a:xfrm flipV="1">
              <a:off x="8497888" y="2992786"/>
              <a:ext cx="0" cy="131156"/>
            </a:xfrm>
            <a:prstGeom prst="line">
              <a:avLst/>
            </a:prstGeom>
            <a:noFill/>
            <a:ln w="9525"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Line 594">
              <a:extLst>
                <a:ext uri="{FF2B5EF4-FFF2-40B4-BE49-F238E27FC236}">
                  <a16:creationId xmlns:a16="http://schemas.microsoft.com/office/drawing/2014/main" id="{17036677-A3B9-7CA7-3526-9D2B389918B3}"/>
                </a:ext>
              </a:extLst>
            </p:cNvPr>
            <p:cNvSpPr>
              <a:spLocks noChangeShapeType="1"/>
            </p:cNvSpPr>
            <p:nvPr/>
          </p:nvSpPr>
          <p:spPr bwMode="auto">
            <a:xfrm>
              <a:off x="8558213" y="2932828"/>
              <a:ext cx="0" cy="176124"/>
            </a:xfrm>
            <a:prstGeom prst="line">
              <a:avLst/>
            </a:prstGeom>
            <a:noFill/>
            <a:ln w="9525"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596">
              <a:extLst>
                <a:ext uri="{FF2B5EF4-FFF2-40B4-BE49-F238E27FC236}">
                  <a16:creationId xmlns:a16="http://schemas.microsoft.com/office/drawing/2014/main" id="{9DB3825F-A383-1546-F1D4-CFB16DCED777}"/>
                </a:ext>
              </a:extLst>
            </p:cNvPr>
            <p:cNvSpPr>
              <a:spLocks/>
            </p:cNvSpPr>
            <p:nvPr/>
          </p:nvSpPr>
          <p:spPr bwMode="auto">
            <a:xfrm>
              <a:off x="8197851" y="2897187"/>
              <a:ext cx="381000" cy="261938"/>
            </a:xfrm>
            <a:custGeom>
              <a:avLst/>
              <a:gdLst>
                <a:gd name="T0" fmla="*/ 0 w 752"/>
                <a:gd name="T1" fmla="*/ 517 h 517"/>
                <a:gd name="T2" fmla="*/ 356 w 752"/>
                <a:gd name="T3" fmla="*/ 160 h 517"/>
                <a:gd name="T4" fmla="*/ 474 w 752"/>
                <a:gd name="T5" fmla="*/ 278 h 517"/>
                <a:gd name="T6" fmla="*/ 752 w 752"/>
                <a:gd name="T7" fmla="*/ 0 h 517"/>
              </a:gdLst>
              <a:ahLst/>
              <a:cxnLst>
                <a:cxn ang="0">
                  <a:pos x="T0" y="T1"/>
                </a:cxn>
                <a:cxn ang="0">
                  <a:pos x="T2" y="T3"/>
                </a:cxn>
                <a:cxn ang="0">
                  <a:pos x="T4" y="T5"/>
                </a:cxn>
                <a:cxn ang="0">
                  <a:pos x="T6" y="T7"/>
                </a:cxn>
              </a:cxnLst>
              <a:rect l="0" t="0" r="r" b="b"/>
              <a:pathLst>
                <a:path w="752" h="517">
                  <a:moveTo>
                    <a:pt x="0" y="517"/>
                  </a:moveTo>
                  <a:lnTo>
                    <a:pt x="356" y="160"/>
                  </a:lnTo>
                  <a:lnTo>
                    <a:pt x="474" y="278"/>
                  </a:lnTo>
                  <a:lnTo>
                    <a:pt x="752"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597">
              <a:extLst>
                <a:ext uri="{FF2B5EF4-FFF2-40B4-BE49-F238E27FC236}">
                  <a16:creationId xmlns:a16="http://schemas.microsoft.com/office/drawing/2014/main" id="{7E9CD3F1-836E-741E-0A46-0E0683B17528}"/>
                </a:ext>
              </a:extLst>
            </p:cNvPr>
            <p:cNvSpPr>
              <a:spLocks/>
            </p:cNvSpPr>
            <p:nvPr/>
          </p:nvSpPr>
          <p:spPr bwMode="auto">
            <a:xfrm>
              <a:off x="8542338" y="2862262"/>
              <a:ext cx="69850" cy="69850"/>
            </a:xfrm>
            <a:custGeom>
              <a:avLst/>
              <a:gdLst>
                <a:gd name="T0" fmla="*/ 0 w 136"/>
                <a:gd name="T1" fmla="*/ 0 h 136"/>
                <a:gd name="T2" fmla="*/ 136 w 136"/>
                <a:gd name="T3" fmla="*/ 0 h 136"/>
                <a:gd name="T4" fmla="*/ 136 w 136"/>
                <a:gd name="T5" fmla="*/ 136 h 136"/>
              </a:gdLst>
              <a:ahLst/>
              <a:cxnLst>
                <a:cxn ang="0">
                  <a:pos x="T0" y="T1"/>
                </a:cxn>
                <a:cxn ang="0">
                  <a:pos x="T2" y="T3"/>
                </a:cxn>
                <a:cxn ang="0">
                  <a:pos x="T4" y="T5"/>
                </a:cxn>
              </a:cxnLst>
              <a:rect l="0" t="0" r="r" b="b"/>
              <a:pathLst>
                <a:path w="136" h="136">
                  <a:moveTo>
                    <a:pt x="0" y="0"/>
                  </a:moveTo>
                  <a:lnTo>
                    <a:pt x="136" y="0"/>
                  </a:lnTo>
                  <a:lnTo>
                    <a:pt x="136" y="136"/>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Oval 600">
              <a:extLst>
                <a:ext uri="{FF2B5EF4-FFF2-40B4-BE49-F238E27FC236}">
                  <a16:creationId xmlns:a16="http://schemas.microsoft.com/office/drawing/2014/main" id="{0C99BCCB-1BAE-F0B7-A07F-7E4C1BFCF38D}"/>
                </a:ext>
              </a:extLst>
            </p:cNvPr>
            <p:cNvSpPr>
              <a:spLocks noChangeArrowheads="1"/>
            </p:cNvSpPr>
            <p:nvPr/>
          </p:nvSpPr>
          <p:spPr bwMode="auto">
            <a:xfrm>
              <a:off x="8432803" y="3122612"/>
              <a:ext cx="247650" cy="254000"/>
            </a:xfrm>
            <a:prstGeom prst="ellips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601">
              <a:extLst>
                <a:ext uri="{FF2B5EF4-FFF2-40B4-BE49-F238E27FC236}">
                  <a16:creationId xmlns:a16="http://schemas.microsoft.com/office/drawing/2014/main" id="{2ABC57B4-F9AF-B575-3970-1E325BDC27F2}"/>
                </a:ext>
              </a:extLst>
            </p:cNvPr>
            <p:cNvSpPr>
              <a:spLocks/>
            </p:cNvSpPr>
            <p:nvPr/>
          </p:nvSpPr>
          <p:spPr bwMode="auto">
            <a:xfrm>
              <a:off x="8475659" y="3165476"/>
              <a:ext cx="80963" cy="84138"/>
            </a:xfrm>
            <a:custGeom>
              <a:avLst/>
              <a:gdLst>
                <a:gd name="T0" fmla="*/ 0 w 160"/>
                <a:gd name="T1" fmla="*/ 165 h 165"/>
                <a:gd name="T2" fmla="*/ 160 w 160"/>
                <a:gd name="T3" fmla="*/ 0 h 165"/>
              </a:gdLst>
              <a:ahLst/>
              <a:cxnLst>
                <a:cxn ang="0">
                  <a:pos x="T0" y="T1"/>
                </a:cxn>
                <a:cxn ang="0">
                  <a:pos x="T2" y="T3"/>
                </a:cxn>
              </a:cxnLst>
              <a:rect l="0" t="0" r="r" b="b"/>
              <a:pathLst>
                <a:path w="160" h="165">
                  <a:moveTo>
                    <a:pt x="0" y="165"/>
                  </a:moveTo>
                  <a:cubicBezTo>
                    <a:pt x="0" y="74"/>
                    <a:pt x="72" y="0"/>
                    <a:pt x="160" y="0"/>
                  </a:cubicBez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02">
              <a:extLst>
                <a:ext uri="{FF2B5EF4-FFF2-40B4-BE49-F238E27FC236}">
                  <a16:creationId xmlns:a16="http://schemas.microsoft.com/office/drawing/2014/main" id="{914ECCFC-B5CE-8FBB-886F-4B5F2E3B597F}"/>
                </a:ext>
              </a:extLst>
            </p:cNvPr>
            <p:cNvSpPr>
              <a:spLocks/>
            </p:cNvSpPr>
            <p:nvPr/>
          </p:nvSpPr>
          <p:spPr bwMode="auto">
            <a:xfrm>
              <a:off x="8624888" y="3319463"/>
              <a:ext cx="119063" cy="122238"/>
            </a:xfrm>
            <a:custGeom>
              <a:avLst/>
              <a:gdLst>
                <a:gd name="T0" fmla="*/ 0 w 234"/>
                <a:gd name="T1" fmla="*/ 76 h 240"/>
                <a:gd name="T2" fmla="*/ 139 w 234"/>
                <a:gd name="T3" fmla="*/ 219 h 240"/>
                <a:gd name="T4" fmla="*/ 214 w 234"/>
                <a:gd name="T5" fmla="*/ 219 h 240"/>
                <a:gd name="T6" fmla="*/ 214 w 234"/>
                <a:gd name="T7" fmla="*/ 142 h 240"/>
                <a:gd name="T8" fmla="*/ 75 w 234"/>
                <a:gd name="T9" fmla="*/ 0 h 240"/>
              </a:gdLst>
              <a:ahLst/>
              <a:cxnLst>
                <a:cxn ang="0">
                  <a:pos x="T0" y="T1"/>
                </a:cxn>
                <a:cxn ang="0">
                  <a:pos x="T2" y="T3"/>
                </a:cxn>
                <a:cxn ang="0">
                  <a:pos x="T4" y="T5"/>
                </a:cxn>
                <a:cxn ang="0">
                  <a:pos x="T6" y="T7"/>
                </a:cxn>
                <a:cxn ang="0">
                  <a:pos x="T8" y="T9"/>
                </a:cxn>
              </a:cxnLst>
              <a:rect l="0" t="0" r="r" b="b"/>
              <a:pathLst>
                <a:path w="234" h="240">
                  <a:moveTo>
                    <a:pt x="0" y="76"/>
                  </a:moveTo>
                  <a:lnTo>
                    <a:pt x="139" y="219"/>
                  </a:lnTo>
                  <a:cubicBezTo>
                    <a:pt x="159" y="240"/>
                    <a:pt x="193" y="240"/>
                    <a:pt x="214" y="219"/>
                  </a:cubicBezTo>
                  <a:cubicBezTo>
                    <a:pt x="234" y="198"/>
                    <a:pt x="234" y="163"/>
                    <a:pt x="214" y="142"/>
                  </a:cubicBezTo>
                  <a:lnTo>
                    <a:pt x="75"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6" name="Location2" descr="{&quot;Key&quot;:&quot;POWER_USER_SHAPE_ICON&quot;,&quot;Value&quot;:&quot;POWER_USER_SHAPE_ICON_STYLE_1&quot;}">
            <a:extLst>
              <a:ext uri="{FF2B5EF4-FFF2-40B4-BE49-F238E27FC236}">
                <a16:creationId xmlns:a16="http://schemas.microsoft.com/office/drawing/2014/main" id="{E2CA794C-5DB9-4BDD-809D-5195C6B98FEF}"/>
              </a:ext>
            </a:extLst>
          </p:cNvPr>
          <p:cNvSpPr>
            <a:spLocks noChangeAspect="1" noChangeArrowheads="1"/>
          </p:cNvSpPr>
          <p:nvPr>
            <p:custDataLst>
              <p:tags r:id="rId2"/>
            </p:custDataLst>
          </p:nvPr>
        </p:nvSpPr>
        <p:spPr bwMode="auto">
          <a:xfrm>
            <a:off x="10096281" y="2690495"/>
            <a:ext cx="535214" cy="204428"/>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noFill/>
          <a:ln w="19050">
            <a:solidFill>
              <a:schemeClr val="accent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3199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397042" y="2057797"/>
            <a:ext cx="11397916" cy="1491518"/>
          </a:xfrm>
          <a:prstGeom prst="right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nvGrpSpPr>
          <p:cNvPr id="8" name="Group 7"/>
          <p:cNvGrpSpPr>
            <a:grpSpLocks noChangeAspect="1"/>
          </p:cNvGrpSpPr>
          <p:nvPr/>
        </p:nvGrpSpPr>
        <p:grpSpPr>
          <a:xfrm>
            <a:off x="698314" y="2250344"/>
            <a:ext cx="1106424" cy="1106424"/>
            <a:chOff x="1115911" y="2879929"/>
            <a:chExt cx="1338773" cy="1338773"/>
          </a:xfrm>
        </p:grpSpPr>
        <p:sp>
          <p:nvSpPr>
            <p:cNvPr id="5" name="Oval 4"/>
            <p:cNvSpPr>
              <a:spLocks noChangeAspect="1"/>
            </p:cNvSpPr>
            <p:nvPr/>
          </p:nvSpPr>
          <p:spPr>
            <a:xfrm>
              <a:off x="1115911" y="2879929"/>
              <a:ext cx="1338773" cy="1338773"/>
            </a:xfrm>
            <a:prstGeom prst="ellipse">
              <a:avLst/>
            </a:prstGeom>
            <a:solidFill>
              <a:schemeClr val="lt1"/>
            </a:solidFill>
            <a:ln w="762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 name="Oval 2"/>
            <p:cNvSpPr>
              <a:spLocks noChangeAspect="1"/>
            </p:cNvSpPr>
            <p:nvPr/>
          </p:nvSpPr>
          <p:spPr>
            <a:xfrm>
              <a:off x="1232085" y="2996103"/>
              <a:ext cx="1106424" cy="1106424"/>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nvGrpSpPr>
          <p:cNvPr id="22" name="Group 21"/>
          <p:cNvGrpSpPr>
            <a:grpSpLocks noChangeAspect="1"/>
          </p:cNvGrpSpPr>
          <p:nvPr/>
        </p:nvGrpSpPr>
        <p:grpSpPr>
          <a:xfrm>
            <a:off x="2498795" y="2250344"/>
            <a:ext cx="1106424" cy="1106424"/>
            <a:chOff x="1115911" y="2879929"/>
            <a:chExt cx="1338773" cy="1338773"/>
          </a:xfrm>
        </p:grpSpPr>
        <p:sp>
          <p:nvSpPr>
            <p:cNvPr id="23" name="Oval 22"/>
            <p:cNvSpPr>
              <a:spLocks noChangeAspect="1"/>
            </p:cNvSpPr>
            <p:nvPr/>
          </p:nvSpPr>
          <p:spPr>
            <a:xfrm>
              <a:off x="1115911" y="2879929"/>
              <a:ext cx="1338773" cy="1338773"/>
            </a:xfrm>
            <a:prstGeom prst="ellipse">
              <a:avLst/>
            </a:prstGeom>
            <a:solidFill>
              <a:schemeClr val="lt1"/>
            </a:solidFill>
            <a:ln w="762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Oval 23"/>
            <p:cNvSpPr>
              <a:spLocks noChangeAspect="1"/>
            </p:cNvSpPr>
            <p:nvPr/>
          </p:nvSpPr>
          <p:spPr>
            <a:xfrm>
              <a:off x="1232085" y="2996103"/>
              <a:ext cx="1106424" cy="1106424"/>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nvGrpSpPr>
          <p:cNvPr id="25" name="Group 24"/>
          <p:cNvGrpSpPr>
            <a:grpSpLocks noChangeAspect="1"/>
          </p:cNvGrpSpPr>
          <p:nvPr/>
        </p:nvGrpSpPr>
        <p:grpSpPr>
          <a:xfrm>
            <a:off x="4299276" y="2250344"/>
            <a:ext cx="1106424" cy="1106424"/>
            <a:chOff x="1115911" y="2879929"/>
            <a:chExt cx="1338773" cy="1338773"/>
          </a:xfrm>
        </p:grpSpPr>
        <p:sp>
          <p:nvSpPr>
            <p:cNvPr id="26" name="Oval 25"/>
            <p:cNvSpPr>
              <a:spLocks noChangeAspect="1"/>
            </p:cNvSpPr>
            <p:nvPr/>
          </p:nvSpPr>
          <p:spPr>
            <a:xfrm>
              <a:off x="1115911" y="2879929"/>
              <a:ext cx="1338773" cy="1338773"/>
            </a:xfrm>
            <a:prstGeom prst="ellipse">
              <a:avLst/>
            </a:prstGeom>
            <a:solidFill>
              <a:schemeClr val="lt1"/>
            </a:solidFill>
            <a:ln w="762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Oval 26"/>
            <p:cNvSpPr>
              <a:spLocks noChangeAspect="1"/>
            </p:cNvSpPr>
            <p:nvPr/>
          </p:nvSpPr>
          <p:spPr>
            <a:xfrm>
              <a:off x="1232085" y="2996103"/>
              <a:ext cx="1106424" cy="1106424"/>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nvGrpSpPr>
          <p:cNvPr id="28" name="Group 27"/>
          <p:cNvGrpSpPr>
            <a:grpSpLocks noChangeAspect="1"/>
          </p:cNvGrpSpPr>
          <p:nvPr/>
        </p:nvGrpSpPr>
        <p:grpSpPr>
          <a:xfrm>
            <a:off x="6099757" y="2250344"/>
            <a:ext cx="1106424" cy="1106424"/>
            <a:chOff x="1115911" y="2879929"/>
            <a:chExt cx="1338773" cy="1338773"/>
          </a:xfrm>
        </p:grpSpPr>
        <p:sp>
          <p:nvSpPr>
            <p:cNvPr id="29" name="Oval 28"/>
            <p:cNvSpPr>
              <a:spLocks noChangeAspect="1"/>
            </p:cNvSpPr>
            <p:nvPr/>
          </p:nvSpPr>
          <p:spPr>
            <a:xfrm>
              <a:off x="1115911" y="2879929"/>
              <a:ext cx="1338773" cy="1338773"/>
            </a:xfrm>
            <a:prstGeom prst="ellipse">
              <a:avLst/>
            </a:prstGeom>
            <a:solidFill>
              <a:schemeClr val="lt1"/>
            </a:solidFill>
            <a:ln w="762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0" name="Oval 29"/>
            <p:cNvSpPr>
              <a:spLocks noChangeAspect="1"/>
            </p:cNvSpPr>
            <p:nvPr/>
          </p:nvSpPr>
          <p:spPr>
            <a:xfrm>
              <a:off x="1232085" y="2996103"/>
              <a:ext cx="1106424" cy="1106424"/>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nvGrpSpPr>
          <p:cNvPr id="31" name="Group 30"/>
          <p:cNvGrpSpPr>
            <a:grpSpLocks noChangeAspect="1"/>
          </p:cNvGrpSpPr>
          <p:nvPr/>
        </p:nvGrpSpPr>
        <p:grpSpPr>
          <a:xfrm>
            <a:off x="7900238" y="2250344"/>
            <a:ext cx="1106424" cy="1106424"/>
            <a:chOff x="1115911" y="2879929"/>
            <a:chExt cx="1338773" cy="1338773"/>
          </a:xfrm>
        </p:grpSpPr>
        <p:sp>
          <p:nvSpPr>
            <p:cNvPr id="32" name="Oval 31"/>
            <p:cNvSpPr>
              <a:spLocks noChangeAspect="1"/>
            </p:cNvSpPr>
            <p:nvPr/>
          </p:nvSpPr>
          <p:spPr>
            <a:xfrm>
              <a:off x="1115911" y="2879929"/>
              <a:ext cx="1338773" cy="1338773"/>
            </a:xfrm>
            <a:prstGeom prst="ellipse">
              <a:avLst/>
            </a:prstGeom>
            <a:solidFill>
              <a:schemeClr val="lt1"/>
            </a:solidFill>
            <a:ln w="762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3" name="Oval 32"/>
            <p:cNvSpPr>
              <a:spLocks noChangeAspect="1"/>
            </p:cNvSpPr>
            <p:nvPr/>
          </p:nvSpPr>
          <p:spPr>
            <a:xfrm>
              <a:off x="1232085" y="2996103"/>
              <a:ext cx="1106424" cy="1106424"/>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nvGrpSpPr>
          <p:cNvPr id="34" name="Group 33"/>
          <p:cNvGrpSpPr>
            <a:grpSpLocks noChangeAspect="1"/>
          </p:cNvGrpSpPr>
          <p:nvPr/>
        </p:nvGrpSpPr>
        <p:grpSpPr>
          <a:xfrm>
            <a:off x="9700720" y="2250344"/>
            <a:ext cx="1106424" cy="1106424"/>
            <a:chOff x="1115911" y="2879929"/>
            <a:chExt cx="1338773" cy="1338773"/>
          </a:xfrm>
        </p:grpSpPr>
        <p:sp>
          <p:nvSpPr>
            <p:cNvPr id="35" name="Oval 34"/>
            <p:cNvSpPr>
              <a:spLocks noChangeAspect="1"/>
            </p:cNvSpPr>
            <p:nvPr/>
          </p:nvSpPr>
          <p:spPr>
            <a:xfrm>
              <a:off x="1115911" y="2879929"/>
              <a:ext cx="1338773" cy="1338773"/>
            </a:xfrm>
            <a:prstGeom prst="ellipse">
              <a:avLst/>
            </a:prstGeom>
            <a:solidFill>
              <a:schemeClr val="lt1"/>
            </a:solidFill>
            <a:ln w="762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6" name="Oval 35"/>
            <p:cNvSpPr>
              <a:spLocks noChangeAspect="1"/>
            </p:cNvSpPr>
            <p:nvPr/>
          </p:nvSpPr>
          <p:spPr>
            <a:xfrm>
              <a:off x="1232085" y="2996103"/>
              <a:ext cx="1106424" cy="110642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sp>
        <p:nvSpPr>
          <p:cNvPr id="21" name="TextBox 20"/>
          <p:cNvSpPr txBox="1"/>
          <p:nvPr/>
        </p:nvSpPr>
        <p:spPr>
          <a:xfrm>
            <a:off x="311910" y="4114800"/>
            <a:ext cx="1805144" cy="2339102"/>
          </a:xfrm>
          <a:prstGeom prst="rect">
            <a:avLst/>
          </a:prstGeom>
          <a:noFill/>
        </p:spPr>
        <p:txBody>
          <a:bodyPr wrap="square" rtlCol="0">
            <a:spAutoFit/>
          </a:bodyPr>
          <a:lstStyle/>
          <a:p>
            <a:pPr algn="ctr"/>
            <a:r>
              <a:rPr lang="en-GB" sz="1600" b="1" dirty="0">
                <a:solidFill>
                  <a:schemeClr val="accent1"/>
                </a:solidFill>
              </a:rPr>
              <a:t>Reliability and accuracy</a:t>
            </a:r>
            <a:endParaRPr lang="en-US" sz="1600" b="1" dirty="0">
              <a:solidFill>
                <a:schemeClr val="accent1"/>
              </a:solidFill>
            </a:endParaRPr>
          </a:p>
          <a:p>
            <a:pPr algn="ctr"/>
            <a:r>
              <a:rPr lang="en-GB" sz="1400" dirty="0"/>
              <a:t>Ensuring that the AI model consistently delivers accurate and dependable results across varied scenarios is crucial for maintaining trust and effectiveness</a:t>
            </a:r>
            <a:r>
              <a:rPr lang="en-GB" sz="1600" dirty="0"/>
              <a:t>.</a:t>
            </a:r>
            <a:endParaRPr lang="en-US" sz="1600" dirty="0"/>
          </a:p>
        </p:txBody>
      </p:sp>
      <p:sp>
        <p:nvSpPr>
          <p:cNvPr id="38" name="TextBox 37"/>
          <p:cNvSpPr txBox="1"/>
          <p:nvPr/>
        </p:nvSpPr>
        <p:spPr>
          <a:xfrm>
            <a:off x="2117054" y="4114799"/>
            <a:ext cx="1805144" cy="2523768"/>
          </a:xfrm>
          <a:prstGeom prst="rect">
            <a:avLst/>
          </a:prstGeom>
          <a:noFill/>
        </p:spPr>
        <p:txBody>
          <a:bodyPr wrap="square" rtlCol="0">
            <a:spAutoFit/>
          </a:bodyPr>
          <a:lstStyle/>
          <a:p>
            <a:pPr algn="ctr"/>
            <a:r>
              <a:rPr lang="en-GB" sz="1600" b="1" dirty="0">
                <a:solidFill>
                  <a:schemeClr val="accent2"/>
                </a:solidFill>
              </a:rPr>
              <a:t>Robustness</a:t>
            </a:r>
            <a:endParaRPr lang="en-US" sz="1600" b="1" dirty="0">
              <a:solidFill>
                <a:schemeClr val="accent2"/>
              </a:solidFill>
            </a:endParaRPr>
          </a:p>
          <a:p>
            <a:pPr algn="ctr"/>
            <a:r>
              <a:rPr lang="en-GB" sz="1400" dirty="0"/>
              <a:t>A robust AI model can withstand and perform well under diverse and unforeseen conditions, ensuring consistent performance despite potential disruptions or anomalies</a:t>
            </a:r>
            <a:r>
              <a:rPr lang="en-GB" sz="1600" dirty="0"/>
              <a:t>.</a:t>
            </a:r>
            <a:endParaRPr lang="en-US" sz="1600" dirty="0"/>
          </a:p>
        </p:txBody>
      </p:sp>
      <p:sp>
        <p:nvSpPr>
          <p:cNvPr id="39" name="TextBox 38"/>
          <p:cNvSpPr txBox="1"/>
          <p:nvPr/>
        </p:nvSpPr>
        <p:spPr>
          <a:xfrm>
            <a:off x="3922197" y="4114799"/>
            <a:ext cx="1832607" cy="2308324"/>
          </a:xfrm>
          <a:prstGeom prst="rect">
            <a:avLst/>
          </a:prstGeom>
          <a:noFill/>
        </p:spPr>
        <p:txBody>
          <a:bodyPr wrap="square" rtlCol="0">
            <a:spAutoFit/>
          </a:bodyPr>
          <a:lstStyle/>
          <a:p>
            <a:pPr algn="ctr"/>
            <a:r>
              <a:rPr lang="en-GB" sz="1600" b="1" dirty="0">
                <a:solidFill>
                  <a:schemeClr val="accent3"/>
                </a:solidFill>
              </a:rPr>
              <a:t>Transparency</a:t>
            </a:r>
            <a:endParaRPr lang="en-US" sz="1600" b="1" dirty="0">
              <a:solidFill>
                <a:schemeClr val="accent3"/>
              </a:solidFill>
            </a:endParaRPr>
          </a:p>
          <a:p>
            <a:pPr algn="ctr"/>
            <a:r>
              <a:rPr lang="en-GB" sz="1400" dirty="0"/>
              <a:t>Transparency in an AI model allows users to understand how decisions are made, fostering trust and facilitating easier troubleshooting and improvement of the model</a:t>
            </a:r>
            <a:r>
              <a:rPr lang="en-GB" sz="1600" dirty="0"/>
              <a:t>.</a:t>
            </a:r>
            <a:endParaRPr lang="en-US" sz="1600" dirty="0"/>
          </a:p>
        </p:txBody>
      </p:sp>
      <p:sp>
        <p:nvSpPr>
          <p:cNvPr id="40" name="TextBox 39"/>
          <p:cNvSpPr txBox="1"/>
          <p:nvPr/>
        </p:nvSpPr>
        <p:spPr>
          <a:xfrm>
            <a:off x="5727341" y="4114799"/>
            <a:ext cx="1832607" cy="2277547"/>
          </a:xfrm>
          <a:prstGeom prst="rect">
            <a:avLst/>
          </a:prstGeom>
          <a:noFill/>
        </p:spPr>
        <p:txBody>
          <a:bodyPr wrap="square" rtlCol="0">
            <a:spAutoFit/>
          </a:bodyPr>
          <a:lstStyle/>
          <a:p>
            <a:pPr algn="ctr"/>
            <a:r>
              <a:rPr lang="en-GB" sz="1600" b="1" dirty="0">
                <a:solidFill>
                  <a:schemeClr val="accent4"/>
                </a:solidFill>
              </a:rPr>
              <a:t>Fairness and equity</a:t>
            </a:r>
            <a:endParaRPr lang="en-US" sz="1600" b="1" dirty="0">
              <a:solidFill>
                <a:schemeClr val="accent4"/>
              </a:solidFill>
            </a:endParaRPr>
          </a:p>
          <a:p>
            <a:pPr algn="ctr"/>
            <a:r>
              <a:rPr lang="en-GB" sz="1400" dirty="0"/>
              <a:t>Integrating fairness and equity into the AI model ensures that it provides unbiased outcomes, promoting inclusivity and preventing discrimination against any group.</a:t>
            </a:r>
            <a:endParaRPr lang="en-US" sz="1400" dirty="0"/>
          </a:p>
        </p:txBody>
      </p:sp>
      <p:sp>
        <p:nvSpPr>
          <p:cNvPr id="41" name="TextBox 40"/>
          <p:cNvSpPr txBox="1"/>
          <p:nvPr/>
        </p:nvSpPr>
        <p:spPr>
          <a:xfrm>
            <a:off x="7532485" y="4114799"/>
            <a:ext cx="1832607" cy="2277547"/>
          </a:xfrm>
          <a:prstGeom prst="rect">
            <a:avLst/>
          </a:prstGeom>
          <a:noFill/>
        </p:spPr>
        <p:txBody>
          <a:bodyPr wrap="square" rtlCol="0">
            <a:spAutoFit/>
          </a:bodyPr>
          <a:lstStyle/>
          <a:p>
            <a:pPr algn="ctr"/>
            <a:r>
              <a:rPr lang="en-GB" sz="1600" b="1" dirty="0">
                <a:solidFill>
                  <a:schemeClr val="accent5"/>
                </a:solidFill>
              </a:rPr>
              <a:t>Safety and privacy</a:t>
            </a:r>
            <a:endParaRPr lang="en-US" sz="1600" b="1" dirty="0">
              <a:solidFill>
                <a:schemeClr val="accent5"/>
              </a:solidFill>
            </a:endParaRPr>
          </a:p>
          <a:p>
            <a:pPr algn="ctr"/>
            <a:r>
              <a:rPr lang="en-GB" sz="1400" dirty="0"/>
              <a:t>Prioritizing safety and privacy in AI development protects user data and prevents misuse, thereby safeguarding against potential risks and enhancing user confidence.</a:t>
            </a:r>
            <a:endParaRPr lang="en-US" sz="1400" dirty="0"/>
          </a:p>
        </p:txBody>
      </p:sp>
      <p:sp>
        <p:nvSpPr>
          <p:cNvPr id="42" name="TextBox 41"/>
          <p:cNvSpPr txBox="1"/>
          <p:nvPr/>
        </p:nvSpPr>
        <p:spPr>
          <a:xfrm>
            <a:off x="9297259" y="4114799"/>
            <a:ext cx="1832607" cy="2277547"/>
          </a:xfrm>
          <a:prstGeom prst="rect">
            <a:avLst/>
          </a:prstGeom>
          <a:noFill/>
        </p:spPr>
        <p:txBody>
          <a:bodyPr wrap="square" rtlCol="0">
            <a:spAutoFit/>
          </a:bodyPr>
          <a:lstStyle/>
          <a:p>
            <a:pPr algn="ctr"/>
            <a:r>
              <a:rPr lang="en-GB" sz="1600" b="1" dirty="0">
                <a:solidFill>
                  <a:schemeClr val="accent6"/>
                </a:solidFill>
              </a:rPr>
              <a:t>Fit for purpose</a:t>
            </a:r>
            <a:endParaRPr lang="en-US" sz="1600" b="1" dirty="0">
              <a:solidFill>
                <a:schemeClr val="accent6"/>
              </a:solidFill>
            </a:endParaRPr>
          </a:p>
          <a:p>
            <a:pPr algn="ctr"/>
            <a:r>
              <a:rPr lang="en-GB" sz="1400" dirty="0"/>
              <a:t>Ensuring that the AI model is tailored to meet specific needs and objectives guarantees that it effectively addresses the intended use cases and delivers maximum value.</a:t>
            </a:r>
            <a:endParaRPr lang="en-US" sz="1400" dirty="0"/>
          </a:p>
        </p:txBody>
      </p:sp>
      <p:sp>
        <p:nvSpPr>
          <p:cNvPr id="4" name="Title 3"/>
          <p:cNvSpPr>
            <a:spLocks noGrp="1"/>
          </p:cNvSpPr>
          <p:nvPr>
            <p:ph type="title"/>
          </p:nvPr>
        </p:nvSpPr>
        <p:spPr>
          <a:xfrm>
            <a:off x="646111" y="452718"/>
            <a:ext cx="9404723" cy="815061"/>
          </a:xfrm>
        </p:spPr>
        <p:txBody>
          <a:bodyPr>
            <a:normAutofit/>
          </a:bodyPr>
          <a:lstStyle/>
          <a:p>
            <a:pPr algn="ctr"/>
            <a:r>
              <a:rPr lang="en-GB" dirty="0"/>
              <a:t>Performance Payoffs of an AI Model</a:t>
            </a:r>
            <a:endParaRPr lang="en-US" dirty="0"/>
          </a:p>
        </p:txBody>
      </p:sp>
      <p:sp>
        <p:nvSpPr>
          <p:cNvPr id="6" name="Content Placeholder 5"/>
          <p:cNvSpPr>
            <a:spLocks noGrp="1"/>
          </p:cNvSpPr>
          <p:nvPr>
            <p:ph idx="1"/>
          </p:nvPr>
        </p:nvSpPr>
        <p:spPr>
          <a:xfrm>
            <a:off x="311909" y="1267779"/>
            <a:ext cx="11590530" cy="2450781"/>
          </a:xfrm>
        </p:spPr>
        <p:txBody>
          <a:bodyPr/>
          <a:lstStyle/>
          <a:p>
            <a:pPr marL="0" indent="0">
              <a:buNone/>
            </a:pPr>
            <a:endParaRPr lang="en-US" dirty="0"/>
          </a:p>
        </p:txBody>
      </p:sp>
      <p:grpSp>
        <p:nvGrpSpPr>
          <p:cNvPr id="147" name="Target8" descr="{&quot;Key&quot;:&quot;POWER_USER_SHAPE_ICON&quot;,&quot;Value&quot;:&quot;POWER_USER_SHAPE_ICON_STYLE_1&quot;}">
            <a:extLst>
              <a:ext uri="{FF2B5EF4-FFF2-40B4-BE49-F238E27FC236}">
                <a16:creationId xmlns:a16="http://schemas.microsoft.com/office/drawing/2014/main" id="{07AEBBD3-8C2B-41C8-8134-E67580CA9772}"/>
              </a:ext>
            </a:extLst>
          </p:cNvPr>
          <p:cNvGrpSpPr>
            <a:grpSpLocks noChangeAspect="1"/>
          </p:cNvGrpSpPr>
          <p:nvPr>
            <p:custDataLst>
              <p:tags r:id="rId1"/>
            </p:custDataLst>
          </p:nvPr>
        </p:nvGrpSpPr>
        <p:grpSpPr>
          <a:xfrm>
            <a:off x="866827" y="2440655"/>
            <a:ext cx="758282" cy="762000"/>
            <a:chOff x="298450" y="2252664"/>
            <a:chExt cx="323850" cy="325438"/>
          </a:xfrm>
          <a:solidFill>
            <a:schemeClr val="tx1"/>
          </a:solidFill>
        </p:grpSpPr>
        <p:sp>
          <p:nvSpPr>
            <p:cNvPr id="148" name="Freeform 140">
              <a:extLst>
                <a:ext uri="{FF2B5EF4-FFF2-40B4-BE49-F238E27FC236}">
                  <a16:creationId xmlns:a16="http://schemas.microsoft.com/office/drawing/2014/main" id="{88BCDBB6-A845-4255-9E68-C616F002D5B7}"/>
                </a:ext>
              </a:extLst>
            </p:cNvPr>
            <p:cNvSpPr>
              <a:spLocks/>
            </p:cNvSpPr>
            <p:nvPr/>
          </p:nvSpPr>
          <p:spPr bwMode="auto">
            <a:xfrm>
              <a:off x="298450" y="2284414"/>
              <a:ext cx="292100" cy="293688"/>
            </a:xfrm>
            <a:custGeom>
              <a:avLst/>
              <a:gdLst>
                <a:gd name="T0" fmla="*/ 240 w 480"/>
                <a:gd name="T1" fmla="*/ 480 h 480"/>
                <a:gd name="T2" fmla="*/ 0 w 480"/>
                <a:gd name="T3" fmla="*/ 240 h 480"/>
                <a:gd name="T4" fmla="*/ 240 w 480"/>
                <a:gd name="T5" fmla="*/ 0 h 480"/>
                <a:gd name="T6" fmla="*/ 385 w 480"/>
                <a:gd name="T7" fmla="*/ 49 h 480"/>
                <a:gd name="T8" fmla="*/ 375 w 480"/>
                <a:gd name="T9" fmla="*/ 63 h 480"/>
                <a:gd name="T10" fmla="*/ 240 w 480"/>
                <a:gd name="T11" fmla="*/ 17 h 480"/>
                <a:gd name="T12" fmla="*/ 16 w 480"/>
                <a:gd name="T13" fmla="*/ 240 h 480"/>
                <a:gd name="T14" fmla="*/ 240 w 480"/>
                <a:gd name="T15" fmla="*/ 463 h 480"/>
                <a:gd name="T16" fmla="*/ 463 w 480"/>
                <a:gd name="T17" fmla="*/ 240 h 480"/>
                <a:gd name="T18" fmla="*/ 399 w 480"/>
                <a:gd name="T19" fmla="*/ 83 h 480"/>
                <a:gd name="T20" fmla="*/ 411 w 480"/>
                <a:gd name="T21" fmla="*/ 72 h 480"/>
                <a:gd name="T22" fmla="*/ 480 w 480"/>
                <a:gd name="T23" fmla="*/ 240 h 480"/>
                <a:gd name="T24" fmla="*/ 240 w 480"/>
                <a:gd name="T25"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0" h="480">
                  <a:moveTo>
                    <a:pt x="240" y="480"/>
                  </a:moveTo>
                  <a:cubicBezTo>
                    <a:pt x="107" y="480"/>
                    <a:pt x="0" y="372"/>
                    <a:pt x="0" y="240"/>
                  </a:cubicBezTo>
                  <a:cubicBezTo>
                    <a:pt x="0" y="108"/>
                    <a:pt x="107" y="0"/>
                    <a:pt x="240" y="0"/>
                  </a:cubicBezTo>
                  <a:cubicBezTo>
                    <a:pt x="293" y="0"/>
                    <a:pt x="343" y="17"/>
                    <a:pt x="385" y="49"/>
                  </a:cubicBezTo>
                  <a:lnTo>
                    <a:pt x="375" y="63"/>
                  </a:lnTo>
                  <a:cubicBezTo>
                    <a:pt x="336" y="33"/>
                    <a:pt x="289" y="17"/>
                    <a:pt x="240" y="17"/>
                  </a:cubicBezTo>
                  <a:cubicBezTo>
                    <a:pt x="116" y="17"/>
                    <a:pt x="16" y="117"/>
                    <a:pt x="16" y="240"/>
                  </a:cubicBezTo>
                  <a:cubicBezTo>
                    <a:pt x="16" y="363"/>
                    <a:pt x="116" y="463"/>
                    <a:pt x="240" y="463"/>
                  </a:cubicBezTo>
                  <a:cubicBezTo>
                    <a:pt x="363" y="463"/>
                    <a:pt x="463" y="363"/>
                    <a:pt x="463" y="240"/>
                  </a:cubicBezTo>
                  <a:cubicBezTo>
                    <a:pt x="463" y="181"/>
                    <a:pt x="440" y="125"/>
                    <a:pt x="399" y="83"/>
                  </a:cubicBezTo>
                  <a:lnTo>
                    <a:pt x="411" y="72"/>
                  </a:lnTo>
                  <a:cubicBezTo>
                    <a:pt x="455" y="117"/>
                    <a:pt x="480" y="177"/>
                    <a:pt x="480" y="240"/>
                  </a:cubicBezTo>
                  <a:cubicBezTo>
                    <a:pt x="480" y="372"/>
                    <a:pt x="372" y="480"/>
                    <a:pt x="240" y="48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41">
              <a:extLst>
                <a:ext uri="{FF2B5EF4-FFF2-40B4-BE49-F238E27FC236}">
                  <a16:creationId xmlns:a16="http://schemas.microsoft.com/office/drawing/2014/main" id="{63CF1DB5-090E-463F-896A-6F81093C5AD2}"/>
                </a:ext>
              </a:extLst>
            </p:cNvPr>
            <p:cNvSpPr>
              <a:spLocks/>
            </p:cNvSpPr>
            <p:nvPr/>
          </p:nvSpPr>
          <p:spPr bwMode="auto">
            <a:xfrm>
              <a:off x="338138" y="2325689"/>
              <a:ext cx="211138" cy="211138"/>
            </a:xfrm>
            <a:custGeom>
              <a:avLst/>
              <a:gdLst>
                <a:gd name="T0" fmla="*/ 174 w 347"/>
                <a:gd name="T1" fmla="*/ 346 h 346"/>
                <a:gd name="T2" fmla="*/ 0 w 347"/>
                <a:gd name="T3" fmla="*/ 173 h 346"/>
                <a:gd name="T4" fmla="*/ 174 w 347"/>
                <a:gd name="T5" fmla="*/ 0 h 346"/>
                <a:gd name="T6" fmla="*/ 270 w 347"/>
                <a:gd name="T7" fmla="*/ 29 h 346"/>
                <a:gd name="T8" fmla="*/ 260 w 347"/>
                <a:gd name="T9" fmla="*/ 43 h 346"/>
                <a:gd name="T10" fmla="*/ 174 w 347"/>
                <a:gd name="T11" fmla="*/ 16 h 346"/>
                <a:gd name="T12" fmla="*/ 17 w 347"/>
                <a:gd name="T13" fmla="*/ 173 h 346"/>
                <a:gd name="T14" fmla="*/ 174 w 347"/>
                <a:gd name="T15" fmla="*/ 330 h 346"/>
                <a:gd name="T16" fmla="*/ 330 w 347"/>
                <a:gd name="T17" fmla="*/ 173 h 346"/>
                <a:gd name="T18" fmla="*/ 287 w 347"/>
                <a:gd name="T19" fmla="*/ 65 h 346"/>
                <a:gd name="T20" fmla="*/ 299 w 347"/>
                <a:gd name="T21" fmla="*/ 54 h 346"/>
                <a:gd name="T22" fmla="*/ 347 w 347"/>
                <a:gd name="T23" fmla="*/ 173 h 346"/>
                <a:gd name="T24" fmla="*/ 174 w 347"/>
                <a:gd name="T25"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346">
                  <a:moveTo>
                    <a:pt x="174" y="346"/>
                  </a:moveTo>
                  <a:cubicBezTo>
                    <a:pt x="78" y="346"/>
                    <a:pt x="0" y="269"/>
                    <a:pt x="0" y="173"/>
                  </a:cubicBezTo>
                  <a:cubicBezTo>
                    <a:pt x="0" y="77"/>
                    <a:pt x="78" y="0"/>
                    <a:pt x="174" y="0"/>
                  </a:cubicBezTo>
                  <a:cubicBezTo>
                    <a:pt x="208" y="0"/>
                    <a:pt x="241" y="10"/>
                    <a:pt x="270" y="29"/>
                  </a:cubicBezTo>
                  <a:lnTo>
                    <a:pt x="260" y="43"/>
                  </a:lnTo>
                  <a:cubicBezTo>
                    <a:pt x="235" y="25"/>
                    <a:pt x="205" y="16"/>
                    <a:pt x="174" y="16"/>
                  </a:cubicBezTo>
                  <a:cubicBezTo>
                    <a:pt x="87" y="16"/>
                    <a:pt x="17" y="87"/>
                    <a:pt x="17" y="173"/>
                  </a:cubicBezTo>
                  <a:cubicBezTo>
                    <a:pt x="17" y="259"/>
                    <a:pt x="87" y="330"/>
                    <a:pt x="174" y="330"/>
                  </a:cubicBezTo>
                  <a:cubicBezTo>
                    <a:pt x="260" y="330"/>
                    <a:pt x="330" y="259"/>
                    <a:pt x="330" y="173"/>
                  </a:cubicBezTo>
                  <a:cubicBezTo>
                    <a:pt x="330" y="133"/>
                    <a:pt x="315" y="94"/>
                    <a:pt x="287" y="65"/>
                  </a:cubicBezTo>
                  <a:lnTo>
                    <a:pt x="299" y="54"/>
                  </a:lnTo>
                  <a:cubicBezTo>
                    <a:pt x="330" y="86"/>
                    <a:pt x="347" y="128"/>
                    <a:pt x="347" y="173"/>
                  </a:cubicBezTo>
                  <a:cubicBezTo>
                    <a:pt x="347" y="269"/>
                    <a:pt x="269" y="346"/>
                    <a:pt x="174" y="34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reeform 142">
              <a:extLst>
                <a:ext uri="{FF2B5EF4-FFF2-40B4-BE49-F238E27FC236}">
                  <a16:creationId xmlns:a16="http://schemas.microsoft.com/office/drawing/2014/main" id="{2050F641-04E6-43C8-A3DB-B69F4CA55514}"/>
                </a:ext>
              </a:extLst>
            </p:cNvPr>
            <p:cNvSpPr>
              <a:spLocks/>
            </p:cNvSpPr>
            <p:nvPr/>
          </p:nvSpPr>
          <p:spPr bwMode="auto">
            <a:xfrm>
              <a:off x="379413" y="2365376"/>
              <a:ext cx="130175" cy="131763"/>
            </a:xfrm>
            <a:custGeom>
              <a:avLst/>
              <a:gdLst>
                <a:gd name="T0" fmla="*/ 107 w 213"/>
                <a:gd name="T1" fmla="*/ 214 h 214"/>
                <a:gd name="T2" fmla="*/ 0 w 213"/>
                <a:gd name="T3" fmla="*/ 107 h 214"/>
                <a:gd name="T4" fmla="*/ 107 w 213"/>
                <a:gd name="T5" fmla="*/ 0 h 214"/>
                <a:gd name="T6" fmla="*/ 156 w 213"/>
                <a:gd name="T7" fmla="*/ 12 h 214"/>
                <a:gd name="T8" fmla="*/ 148 w 213"/>
                <a:gd name="T9" fmla="*/ 27 h 214"/>
                <a:gd name="T10" fmla="*/ 107 w 213"/>
                <a:gd name="T11" fmla="*/ 17 h 214"/>
                <a:gd name="T12" fmla="*/ 17 w 213"/>
                <a:gd name="T13" fmla="*/ 107 h 214"/>
                <a:gd name="T14" fmla="*/ 107 w 213"/>
                <a:gd name="T15" fmla="*/ 197 h 214"/>
                <a:gd name="T16" fmla="*/ 197 w 213"/>
                <a:gd name="T17" fmla="*/ 107 h 214"/>
                <a:gd name="T18" fmla="*/ 170 w 213"/>
                <a:gd name="T19" fmla="*/ 43 h 214"/>
                <a:gd name="T20" fmla="*/ 182 w 213"/>
                <a:gd name="T21" fmla="*/ 32 h 214"/>
                <a:gd name="T22" fmla="*/ 213 w 213"/>
                <a:gd name="T23" fmla="*/ 107 h 214"/>
                <a:gd name="T24" fmla="*/ 107 w 213"/>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 h="214">
                  <a:moveTo>
                    <a:pt x="107" y="214"/>
                  </a:moveTo>
                  <a:cubicBezTo>
                    <a:pt x="48" y="214"/>
                    <a:pt x="0" y="166"/>
                    <a:pt x="0" y="107"/>
                  </a:cubicBezTo>
                  <a:cubicBezTo>
                    <a:pt x="0" y="48"/>
                    <a:pt x="48" y="0"/>
                    <a:pt x="107" y="0"/>
                  </a:cubicBezTo>
                  <a:cubicBezTo>
                    <a:pt x="124" y="0"/>
                    <a:pt x="141" y="5"/>
                    <a:pt x="156" y="12"/>
                  </a:cubicBezTo>
                  <a:lnTo>
                    <a:pt x="148" y="27"/>
                  </a:lnTo>
                  <a:cubicBezTo>
                    <a:pt x="135" y="20"/>
                    <a:pt x="121" y="17"/>
                    <a:pt x="107" y="17"/>
                  </a:cubicBezTo>
                  <a:cubicBezTo>
                    <a:pt x="57" y="17"/>
                    <a:pt x="17" y="57"/>
                    <a:pt x="17" y="107"/>
                  </a:cubicBezTo>
                  <a:cubicBezTo>
                    <a:pt x="17" y="157"/>
                    <a:pt x="57" y="197"/>
                    <a:pt x="107" y="197"/>
                  </a:cubicBezTo>
                  <a:cubicBezTo>
                    <a:pt x="156" y="197"/>
                    <a:pt x="197" y="157"/>
                    <a:pt x="197" y="107"/>
                  </a:cubicBezTo>
                  <a:cubicBezTo>
                    <a:pt x="197" y="83"/>
                    <a:pt x="187" y="60"/>
                    <a:pt x="170" y="43"/>
                  </a:cubicBezTo>
                  <a:lnTo>
                    <a:pt x="182" y="32"/>
                  </a:lnTo>
                  <a:cubicBezTo>
                    <a:pt x="202" y="52"/>
                    <a:pt x="213" y="79"/>
                    <a:pt x="213" y="107"/>
                  </a:cubicBezTo>
                  <a:cubicBezTo>
                    <a:pt x="213" y="166"/>
                    <a:pt x="166" y="214"/>
                    <a:pt x="107" y="2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143">
              <a:extLst>
                <a:ext uri="{FF2B5EF4-FFF2-40B4-BE49-F238E27FC236}">
                  <a16:creationId xmlns:a16="http://schemas.microsoft.com/office/drawing/2014/main" id="{CA2405FB-B139-40A1-8072-84569F2F0996}"/>
                </a:ext>
              </a:extLst>
            </p:cNvPr>
            <p:cNvSpPr>
              <a:spLocks/>
            </p:cNvSpPr>
            <p:nvPr/>
          </p:nvSpPr>
          <p:spPr bwMode="auto">
            <a:xfrm>
              <a:off x="441325" y="2298701"/>
              <a:ext cx="134938" cy="136525"/>
            </a:xfrm>
            <a:custGeom>
              <a:avLst/>
              <a:gdLst>
                <a:gd name="T0" fmla="*/ 4 w 85"/>
                <a:gd name="T1" fmla="*/ 86 h 86"/>
                <a:gd name="T2" fmla="*/ 0 w 85"/>
                <a:gd name="T3" fmla="*/ 81 h 86"/>
                <a:gd name="T4" fmla="*/ 81 w 85"/>
                <a:gd name="T5" fmla="*/ 0 h 86"/>
                <a:gd name="T6" fmla="*/ 85 w 85"/>
                <a:gd name="T7" fmla="*/ 5 h 86"/>
                <a:gd name="T8" fmla="*/ 4 w 85"/>
                <a:gd name="T9" fmla="*/ 86 h 86"/>
              </a:gdLst>
              <a:ahLst/>
              <a:cxnLst>
                <a:cxn ang="0">
                  <a:pos x="T0" y="T1"/>
                </a:cxn>
                <a:cxn ang="0">
                  <a:pos x="T2" y="T3"/>
                </a:cxn>
                <a:cxn ang="0">
                  <a:pos x="T4" y="T5"/>
                </a:cxn>
                <a:cxn ang="0">
                  <a:pos x="T6" y="T7"/>
                </a:cxn>
                <a:cxn ang="0">
                  <a:pos x="T8" y="T9"/>
                </a:cxn>
              </a:cxnLst>
              <a:rect l="0" t="0" r="r" b="b"/>
              <a:pathLst>
                <a:path w="85" h="86">
                  <a:moveTo>
                    <a:pt x="4" y="86"/>
                  </a:moveTo>
                  <a:lnTo>
                    <a:pt x="0" y="81"/>
                  </a:lnTo>
                  <a:lnTo>
                    <a:pt x="81" y="0"/>
                  </a:lnTo>
                  <a:lnTo>
                    <a:pt x="85" y="5"/>
                  </a:lnTo>
                  <a:lnTo>
                    <a:pt x="4" y="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144">
              <a:extLst>
                <a:ext uri="{FF2B5EF4-FFF2-40B4-BE49-F238E27FC236}">
                  <a16:creationId xmlns:a16="http://schemas.microsoft.com/office/drawing/2014/main" id="{7B8058B2-E64D-4511-BF8B-C26E2AA980E3}"/>
                </a:ext>
              </a:extLst>
            </p:cNvPr>
            <p:cNvSpPr>
              <a:spLocks noEditPoints="1"/>
            </p:cNvSpPr>
            <p:nvPr/>
          </p:nvSpPr>
          <p:spPr bwMode="auto">
            <a:xfrm>
              <a:off x="546100" y="2252664"/>
              <a:ext cx="76200" cy="76200"/>
            </a:xfrm>
            <a:custGeom>
              <a:avLst/>
              <a:gdLst>
                <a:gd name="T0" fmla="*/ 27 w 124"/>
                <a:gd name="T1" fmla="*/ 98 h 125"/>
                <a:gd name="T2" fmla="*/ 52 w 124"/>
                <a:gd name="T3" fmla="*/ 106 h 125"/>
                <a:gd name="T4" fmla="*/ 93 w 124"/>
                <a:gd name="T5" fmla="*/ 65 h 125"/>
                <a:gd name="T6" fmla="*/ 68 w 124"/>
                <a:gd name="T7" fmla="*/ 57 h 125"/>
                <a:gd name="T8" fmla="*/ 60 w 124"/>
                <a:gd name="T9" fmla="*/ 32 h 125"/>
                <a:gd name="T10" fmla="*/ 19 w 124"/>
                <a:gd name="T11" fmla="*/ 73 h 125"/>
                <a:gd name="T12" fmla="*/ 27 w 124"/>
                <a:gd name="T13" fmla="*/ 98 h 125"/>
                <a:gd name="T14" fmla="*/ 57 w 124"/>
                <a:gd name="T15" fmla="*/ 125 h 125"/>
                <a:gd name="T16" fmla="*/ 14 w 124"/>
                <a:gd name="T17" fmla="*/ 111 h 125"/>
                <a:gd name="T18" fmla="*/ 0 w 124"/>
                <a:gd name="T19" fmla="*/ 68 h 125"/>
                <a:gd name="T20" fmla="*/ 68 w 124"/>
                <a:gd name="T21" fmla="*/ 0 h 125"/>
                <a:gd name="T22" fmla="*/ 81 w 124"/>
                <a:gd name="T23" fmla="*/ 44 h 125"/>
                <a:gd name="T24" fmla="*/ 124 w 124"/>
                <a:gd name="T25" fmla="*/ 57 h 125"/>
                <a:gd name="T26" fmla="*/ 57 w 124"/>
                <a:gd name="T2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5">
                  <a:moveTo>
                    <a:pt x="27" y="98"/>
                  </a:moveTo>
                  <a:lnTo>
                    <a:pt x="52" y="106"/>
                  </a:lnTo>
                  <a:lnTo>
                    <a:pt x="93" y="65"/>
                  </a:lnTo>
                  <a:lnTo>
                    <a:pt x="68" y="57"/>
                  </a:lnTo>
                  <a:lnTo>
                    <a:pt x="60" y="32"/>
                  </a:lnTo>
                  <a:lnTo>
                    <a:pt x="19" y="73"/>
                  </a:lnTo>
                  <a:lnTo>
                    <a:pt x="27" y="98"/>
                  </a:lnTo>
                  <a:close/>
                  <a:moveTo>
                    <a:pt x="57" y="125"/>
                  </a:moveTo>
                  <a:lnTo>
                    <a:pt x="14" y="111"/>
                  </a:lnTo>
                  <a:lnTo>
                    <a:pt x="0" y="68"/>
                  </a:lnTo>
                  <a:lnTo>
                    <a:pt x="68" y="0"/>
                  </a:lnTo>
                  <a:lnTo>
                    <a:pt x="81" y="44"/>
                  </a:lnTo>
                  <a:lnTo>
                    <a:pt x="124" y="57"/>
                  </a:lnTo>
                  <a:lnTo>
                    <a:pt x="57" y="125"/>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145">
              <a:extLst>
                <a:ext uri="{FF2B5EF4-FFF2-40B4-BE49-F238E27FC236}">
                  <a16:creationId xmlns:a16="http://schemas.microsoft.com/office/drawing/2014/main" id="{39ADA86D-8C95-4E90-96CB-04D04A884141}"/>
                </a:ext>
              </a:extLst>
            </p:cNvPr>
            <p:cNvSpPr>
              <a:spLocks noEditPoints="1"/>
            </p:cNvSpPr>
            <p:nvPr/>
          </p:nvSpPr>
          <p:spPr bwMode="auto">
            <a:xfrm>
              <a:off x="420688" y="2406651"/>
              <a:ext cx="47625" cy="49213"/>
            </a:xfrm>
            <a:custGeom>
              <a:avLst/>
              <a:gdLst>
                <a:gd name="T0" fmla="*/ 40 w 80"/>
                <a:gd name="T1" fmla="*/ 17 h 80"/>
                <a:gd name="T2" fmla="*/ 16 w 80"/>
                <a:gd name="T3" fmla="*/ 40 h 80"/>
                <a:gd name="T4" fmla="*/ 40 w 80"/>
                <a:gd name="T5" fmla="*/ 63 h 80"/>
                <a:gd name="T6" fmla="*/ 63 w 80"/>
                <a:gd name="T7" fmla="*/ 40 h 80"/>
                <a:gd name="T8" fmla="*/ 40 w 80"/>
                <a:gd name="T9" fmla="*/ 17 h 80"/>
                <a:gd name="T10" fmla="*/ 40 w 80"/>
                <a:gd name="T11" fmla="*/ 80 h 80"/>
                <a:gd name="T12" fmla="*/ 0 w 80"/>
                <a:gd name="T13" fmla="*/ 40 h 80"/>
                <a:gd name="T14" fmla="*/ 40 w 80"/>
                <a:gd name="T15" fmla="*/ 0 h 80"/>
                <a:gd name="T16" fmla="*/ 80 w 80"/>
                <a:gd name="T17" fmla="*/ 40 h 80"/>
                <a:gd name="T18" fmla="*/ 40 w 80"/>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17"/>
                  </a:moveTo>
                  <a:cubicBezTo>
                    <a:pt x="27" y="17"/>
                    <a:pt x="16" y="27"/>
                    <a:pt x="16" y="40"/>
                  </a:cubicBezTo>
                  <a:cubicBezTo>
                    <a:pt x="16" y="53"/>
                    <a:pt x="27" y="63"/>
                    <a:pt x="40" y="63"/>
                  </a:cubicBezTo>
                  <a:cubicBezTo>
                    <a:pt x="53" y="63"/>
                    <a:pt x="63" y="53"/>
                    <a:pt x="63" y="40"/>
                  </a:cubicBezTo>
                  <a:cubicBezTo>
                    <a:pt x="63" y="27"/>
                    <a:pt x="53" y="17"/>
                    <a:pt x="40" y="17"/>
                  </a:cubicBezTo>
                  <a:close/>
                  <a:moveTo>
                    <a:pt x="40" y="80"/>
                  </a:moveTo>
                  <a:cubicBezTo>
                    <a:pt x="18" y="80"/>
                    <a:pt x="0" y="62"/>
                    <a:pt x="0" y="40"/>
                  </a:cubicBezTo>
                  <a:cubicBezTo>
                    <a:pt x="0" y="18"/>
                    <a:pt x="18" y="0"/>
                    <a:pt x="40" y="0"/>
                  </a:cubicBezTo>
                  <a:cubicBezTo>
                    <a:pt x="62" y="0"/>
                    <a:pt x="80" y="18"/>
                    <a:pt x="80" y="40"/>
                  </a:cubicBezTo>
                  <a:cubicBezTo>
                    <a:pt x="80" y="62"/>
                    <a:pt x="62" y="80"/>
                    <a:pt x="40" y="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4" name="Repeatability" descr="{&quot;Key&quot;:&quot;POWER_USER_SHAPE_ICON&quot;,&quot;Value&quot;:&quot;POWER_USER_SHAPE_ICON_STYLE_1&quot;}">
            <a:extLst>
              <a:ext uri="{FF2B5EF4-FFF2-40B4-BE49-F238E27FC236}">
                <a16:creationId xmlns:a16="http://schemas.microsoft.com/office/drawing/2014/main" id="{03A616FC-F276-4901-A84F-64CB8DBF4F60}"/>
              </a:ext>
            </a:extLst>
          </p:cNvPr>
          <p:cNvGrpSpPr>
            <a:grpSpLocks noChangeAspect="1"/>
          </p:cNvGrpSpPr>
          <p:nvPr/>
        </p:nvGrpSpPr>
        <p:grpSpPr>
          <a:xfrm>
            <a:off x="2699622" y="2426524"/>
            <a:ext cx="696515" cy="762000"/>
            <a:chOff x="3697288" y="2995613"/>
            <a:chExt cx="742950" cy="812801"/>
          </a:xfrm>
          <a:solidFill>
            <a:schemeClr val="tx1"/>
          </a:solidFill>
        </p:grpSpPr>
        <p:sp>
          <p:nvSpPr>
            <p:cNvPr id="155" name="Freeform 440">
              <a:extLst>
                <a:ext uri="{FF2B5EF4-FFF2-40B4-BE49-F238E27FC236}">
                  <a16:creationId xmlns:a16="http://schemas.microsoft.com/office/drawing/2014/main" id="{B4909EFF-BA9C-41D3-907F-E8319B09C0B0}"/>
                </a:ext>
              </a:extLst>
            </p:cNvPr>
            <p:cNvSpPr>
              <a:spLocks/>
            </p:cNvSpPr>
            <p:nvPr/>
          </p:nvSpPr>
          <p:spPr bwMode="auto">
            <a:xfrm>
              <a:off x="3795713" y="3128963"/>
              <a:ext cx="546100" cy="547688"/>
            </a:xfrm>
            <a:custGeom>
              <a:avLst/>
              <a:gdLst>
                <a:gd name="T0" fmla="*/ 810 w 810"/>
                <a:gd name="T1" fmla="*/ 359 h 810"/>
                <a:gd name="T2" fmla="*/ 749 w 810"/>
                <a:gd name="T3" fmla="*/ 323 h 810"/>
                <a:gd name="T4" fmla="*/ 697 w 810"/>
                <a:gd name="T5" fmla="*/ 263 h 810"/>
                <a:gd name="T6" fmla="*/ 721 w 810"/>
                <a:gd name="T7" fmla="*/ 203 h 810"/>
                <a:gd name="T8" fmla="*/ 659 w 810"/>
                <a:gd name="T9" fmla="*/ 86 h 810"/>
                <a:gd name="T10" fmla="*/ 591 w 810"/>
                <a:gd name="T11" fmla="*/ 104 h 810"/>
                <a:gd name="T12" fmla="*/ 512 w 810"/>
                <a:gd name="T13" fmla="*/ 98 h 810"/>
                <a:gd name="T14" fmla="*/ 486 w 810"/>
                <a:gd name="T15" fmla="*/ 39 h 810"/>
                <a:gd name="T16" fmla="*/ 359 w 810"/>
                <a:gd name="T17" fmla="*/ 0 h 810"/>
                <a:gd name="T18" fmla="*/ 323 w 810"/>
                <a:gd name="T19" fmla="*/ 60 h 810"/>
                <a:gd name="T20" fmla="*/ 264 w 810"/>
                <a:gd name="T21" fmla="*/ 112 h 810"/>
                <a:gd name="T22" fmla="*/ 204 w 810"/>
                <a:gd name="T23" fmla="*/ 88 h 810"/>
                <a:gd name="T24" fmla="*/ 86 w 810"/>
                <a:gd name="T25" fmla="*/ 151 h 810"/>
                <a:gd name="T26" fmla="*/ 104 w 810"/>
                <a:gd name="T27" fmla="*/ 219 h 810"/>
                <a:gd name="T28" fmla="*/ 99 w 810"/>
                <a:gd name="T29" fmla="*/ 296 h 810"/>
                <a:gd name="T30" fmla="*/ 35 w 810"/>
                <a:gd name="T31" fmla="*/ 323 h 810"/>
                <a:gd name="T32" fmla="*/ 0 w 810"/>
                <a:gd name="T33" fmla="*/ 451 h 810"/>
                <a:gd name="T34" fmla="*/ 61 w 810"/>
                <a:gd name="T35" fmla="*/ 486 h 810"/>
                <a:gd name="T36" fmla="*/ 113 w 810"/>
                <a:gd name="T37" fmla="*/ 546 h 810"/>
                <a:gd name="T38" fmla="*/ 88 w 810"/>
                <a:gd name="T39" fmla="*/ 606 h 810"/>
                <a:gd name="T40" fmla="*/ 151 w 810"/>
                <a:gd name="T41" fmla="*/ 723 h 810"/>
                <a:gd name="T42" fmla="*/ 219 w 810"/>
                <a:gd name="T43" fmla="*/ 706 h 810"/>
                <a:gd name="T44" fmla="*/ 298 w 810"/>
                <a:gd name="T45" fmla="*/ 711 h 810"/>
                <a:gd name="T46" fmla="*/ 323 w 810"/>
                <a:gd name="T47" fmla="*/ 771 h 810"/>
                <a:gd name="T48" fmla="*/ 451 w 810"/>
                <a:gd name="T49" fmla="*/ 810 h 810"/>
                <a:gd name="T50" fmla="*/ 486 w 810"/>
                <a:gd name="T51" fmla="*/ 749 h 810"/>
                <a:gd name="T52" fmla="*/ 546 w 810"/>
                <a:gd name="T53" fmla="*/ 697 h 810"/>
                <a:gd name="T54" fmla="*/ 606 w 810"/>
                <a:gd name="T55" fmla="*/ 721 h 810"/>
                <a:gd name="T56" fmla="*/ 724 w 810"/>
                <a:gd name="T57" fmla="*/ 658 h 810"/>
                <a:gd name="T58" fmla="*/ 706 w 810"/>
                <a:gd name="T59" fmla="*/ 590 h 810"/>
                <a:gd name="T60" fmla="*/ 711 w 810"/>
                <a:gd name="T61" fmla="*/ 513 h 810"/>
                <a:gd name="T62" fmla="*/ 774 w 810"/>
                <a:gd name="T63" fmla="*/ 486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0" h="810">
                  <a:moveTo>
                    <a:pt x="810" y="451"/>
                  </a:moveTo>
                  <a:lnTo>
                    <a:pt x="810" y="359"/>
                  </a:lnTo>
                  <a:cubicBezTo>
                    <a:pt x="810" y="339"/>
                    <a:pt x="794" y="323"/>
                    <a:pt x="774" y="323"/>
                  </a:cubicBezTo>
                  <a:lnTo>
                    <a:pt x="749" y="323"/>
                  </a:lnTo>
                  <a:cubicBezTo>
                    <a:pt x="732" y="323"/>
                    <a:pt x="717" y="312"/>
                    <a:pt x="711" y="296"/>
                  </a:cubicBezTo>
                  <a:cubicBezTo>
                    <a:pt x="707" y="285"/>
                    <a:pt x="702" y="274"/>
                    <a:pt x="697" y="263"/>
                  </a:cubicBezTo>
                  <a:cubicBezTo>
                    <a:pt x="690" y="249"/>
                    <a:pt x="693" y="231"/>
                    <a:pt x="705" y="220"/>
                  </a:cubicBezTo>
                  <a:lnTo>
                    <a:pt x="721" y="203"/>
                  </a:lnTo>
                  <a:cubicBezTo>
                    <a:pt x="738" y="187"/>
                    <a:pt x="738" y="165"/>
                    <a:pt x="724" y="151"/>
                  </a:cubicBezTo>
                  <a:lnTo>
                    <a:pt x="659" y="86"/>
                  </a:lnTo>
                  <a:cubicBezTo>
                    <a:pt x="645" y="72"/>
                    <a:pt x="622" y="72"/>
                    <a:pt x="608" y="86"/>
                  </a:cubicBezTo>
                  <a:lnTo>
                    <a:pt x="591" y="104"/>
                  </a:lnTo>
                  <a:cubicBezTo>
                    <a:pt x="579" y="116"/>
                    <a:pt x="560" y="119"/>
                    <a:pt x="545" y="112"/>
                  </a:cubicBezTo>
                  <a:cubicBezTo>
                    <a:pt x="534" y="107"/>
                    <a:pt x="523" y="102"/>
                    <a:pt x="512" y="98"/>
                  </a:cubicBezTo>
                  <a:cubicBezTo>
                    <a:pt x="496" y="93"/>
                    <a:pt x="486" y="78"/>
                    <a:pt x="486" y="62"/>
                  </a:cubicBezTo>
                  <a:lnTo>
                    <a:pt x="486" y="39"/>
                  </a:lnTo>
                  <a:cubicBezTo>
                    <a:pt x="486" y="15"/>
                    <a:pt x="471" y="0"/>
                    <a:pt x="451" y="0"/>
                  </a:cubicBezTo>
                  <a:lnTo>
                    <a:pt x="359" y="0"/>
                  </a:lnTo>
                  <a:cubicBezTo>
                    <a:pt x="339" y="0"/>
                    <a:pt x="323" y="16"/>
                    <a:pt x="323" y="35"/>
                  </a:cubicBezTo>
                  <a:lnTo>
                    <a:pt x="323" y="60"/>
                  </a:lnTo>
                  <a:cubicBezTo>
                    <a:pt x="323" y="77"/>
                    <a:pt x="313" y="93"/>
                    <a:pt x="297" y="99"/>
                  </a:cubicBezTo>
                  <a:cubicBezTo>
                    <a:pt x="285" y="103"/>
                    <a:pt x="274" y="107"/>
                    <a:pt x="264" y="112"/>
                  </a:cubicBezTo>
                  <a:cubicBezTo>
                    <a:pt x="249" y="119"/>
                    <a:pt x="232" y="116"/>
                    <a:pt x="220" y="105"/>
                  </a:cubicBezTo>
                  <a:lnTo>
                    <a:pt x="204" y="88"/>
                  </a:lnTo>
                  <a:cubicBezTo>
                    <a:pt x="187" y="72"/>
                    <a:pt x="165" y="72"/>
                    <a:pt x="151" y="86"/>
                  </a:cubicBezTo>
                  <a:lnTo>
                    <a:pt x="86" y="151"/>
                  </a:lnTo>
                  <a:cubicBezTo>
                    <a:pt x="72" y="165"/>
                    <a:pt x="72" y="187"/>
                    <a:pt x="86" y="201"/>
                  </a:cubicBezTo>
                  <a:lnTo>
                    <a:pt x="104" y="219"/>
                  </a:lnTo>
                  <a:cubicBezTo>
                    <a:pt x="116" y="231"/>
                    <a:pt x="119" y="249"/>
                    <a:pt x="112" y="265"/>
                  </a:cubicBezTo>
                  <a:cubicBezTo>
                    <a:pt x="107" y="275"/>
                    <a:pt x="103" y="286"/>
                    <a:pt x="99" y="296"/>
                  </a:cubicBezTo>
                  <a:cubicBezTo>
                    <a:pt x="93" y="312"/>
                    <a:pt x="78" y="323"/>
                    <a:pt x="61" y="323"/>
                  </a:cubicBezTo>
                  <a:lnTo>
                    <a:pt x="35" y="323"/>
                  </a:lnTo>
                  <a:cubicBezTo>
                    <a:pt x="16" y="323"/>
                    <a:pt x="0" y="339"/>
                    <a:pt x="0" y="359"/>
                  </a:cubicBezTo>
                  <a:lnTo>
                    <a:pt x="0" y="451"/>
                  </a:lnTo>
                  <a:cubicBezTo>
                    <a:pt x="0" y="470"/>
                    <a:pt x="16" y="486"/>
                    <a:pt x="35" y="486"/>
                  </a:cubicBezTo>
                  <a:lnTo>
                    <a:pt x="61" y="486"/>
                  </a:lnTo>
                  <a:cubicBezTo>
                    <a:pt x="78" y="486"/>
                    <a:pt x="93" y="497"/>
                    <a:pt x="99" y="513"/>
                  </a:cubicBezTo>
                  <a:cubicBezTo>
                    <a:pt x="103" y="524"/>
                    <a:pt x="107" y="535"/>
                    <a:pt x="113" y="546"/>
                  </a:cubicBezTo>
                  <a:cubicBezTo>
                    <a:pt x="120" y="560"/>
                    <a:pt x="116" y="578"/>
                    <a:pt x="105" y="589"/>
                  </a:cubicBezTo>
                  <a:lnTo>
                    <a:pt x="88" y="606"/>
                  </a:lnTo>
                  <a:cubicBezTo>
                    <a:pt x="72" y="622"/>
                    <a:pt x="72" y="644"/>
                    <a:pt x="86" y="658"/>
                  </a:cubicBezTo>
                  <a:lnTo>
                    <a:pt x="151" y="723"/>
                  </a:lnTo>
                  <a:cubicBezTo>
                    <a:pt x="165" y="737"/>
                    <a:pt x="187" y="737"/>
                    <a:pt x="201" y="723"/>
                  </a:cubicBezTo>
                  <a:lnTo>
                    <a:pt x="219" y="706"/>
                  </a:lnTo>
                  <a:cubicBezTo>
                    <a:pt x="231" y="694"/>
                    <a:pt x="250" y="690"/>
                    <a:pt x="265" y="697"/>
                  </a:cubicBezTo>
                  <a:cubicBezTo>
                    <a:pt x="276" y="703"/>
                    <a:pt x="287" y="707"/>
                    <a:pt x="298" y="711"/>
                  </a:cubicBezTo>
                  <a:cubicBezTo>
                    <a:pt x="313" y="716"/>
                    <a:pt x="323" y="731"/>
                    <a:pt x="323" y="747"/>
                  </a:cubicBezTo>
                  <a:lnTo>
                    <a:pt x="323" y="771"/>
                  </a:lnTo>
                  <a:cubicBezTo>
                    <a:pt x="323" y="794"/>
                    <a:pt x="339" y="810"/>
                    <a:pt x="359" y="810"/>
                  </a:cubicBezTo>
                  <a:lnTo>
                    <a:pt x="451" y="810"/>
                  </a:lnTo>
                  <a:cubicBezTo>
                    <a:pt x="471" y="810"/>
                    <a:pt x="486" y="794"/>
                    <a:pt x="486" y="774"/>
                  </a:cubicBezTo>
                  <a:lnTo>
                    <a:pt x="486" y="749"/>
                  </a:lnTo>
                  <a:cubicBezTo>
                    <a:pt x="486" y="732"/>
                    <a:pt x="497" y="716"/>
                    <a:pt x="513" y="711"/>
                  </a:cubicBezTo>
                  <a:cubicBezTo>
                    <a:pt x="524" y="707"/>
                    <a:pt x="535" y="702"/>
                    <a:pt x="546" y="697"/>
                  </a:cubicBezTo>
                  <a:cubicBezTo>
                    <a:pt x="561" y="690"/>
                    <a:pt x="578" y="693"/>
                    <a:pt x="590" y="705"/>
                  </a:cubicBezTo>
                  <a:lnTo>
                    <a:pt x="606" y="721"/>
                  </a:lnTo>
                  <a:cubicBezTo>
                    <a:pt x="622" y="737"/>
                    <a:pt x="645" y="737"/>
                    <a:pt x="659" y="723"/>
                  </a:cubicBezTo>
                  <a:lnTo>
                    <a:pt x="724" y="658"/>
                  </a:lnTo>
                  <a:cubicBezTo>
                    <a:pt x="738" y="644"/>
                    <a:pt x="738" y="622"/>
                    <a:pt x="724" y="608"/>
                  </a:cubicBezTo>
                  <a:lnTo>
                    <a:pt x="706" y="590"/>
                  </a:lnTo>
                  <a:cubicBezTo>
                    <a:pt x="694" y="578"/>
                    <a:pt x="690" y="560"/>
                    <a:pt x="698" y="545"/>
                  </a:cubicBezTo>
                  <a:cubicBezTo>
                    <a:pt x="703" y="534"/>
                    <a:pt x="707" y="524"/>
                    <a:pt x="711" y="513"/>
                  </a:cubicBezTo>
                  <a:cubicBezTo>
                    <a:pt x="717" y="497"/>
                    <a:pt x="732" y="486"/>
                    <a:pt x="749" y="486"/>
                  </a:cubicBezTo>
                  <a:lnTo>
                    <a:pt x="774" y="486"/>
                  </a:lnTo>
                  <a:cubicBezTo>
                    <a:pt x="794" y="486"/>
                    <a:pt x="810" y="470"/>
                    <a:pt x="810" y="451"/>
                  </a:cubicBezTo>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441">
              <a:extLst>
                <a:ext uri="{FF2B5EF4-FFF2-40B4-BE49-F238E27FC236}">
                  <a16:creationId xmlns:a16="http://schemas.microsoft.com/office/drawing/2014/main" id="{A4DB5D92-13C9-4553-8E9D-1487FC1E2026}"/>
                </a:ext>
              </a:extLst>
            </p:cNvPr>
            <p:cNvSpPr>
              <a:spLocks/>
            </p:cNvSpPr>
            <p:nvPr/>
          </p:nvSpPr>
          <p:spPr bwMode="auto">
            <a:xfrm>
              <a:off x="3935413" y="3267076"/>
              <a:ext cx="268288" cy="269875"/>
            </a:xfrm>
            <a:custGeom>
              <a:avLst/>
              <a:gdLst>
                <a:gd name="T0" fmla="*/ 229 w 400"/>
                <a:gd name="T1" fmla="*/ 381 h 400"/>
                <a:gd name="T2" fmla="*/ 19 w 400"/>
                <a:gd name="T3" fmla="*/ 171 h 400"/>
                <a:gd name="T4" fmla="*/ 171 w 400"/>
                <a:gd name="T5" fmla="*/ 19 h 400"/>
                <a:gd name="T6" fmla="*/ 381 w 400"/>
                <a:gd name="T7" fmla="*/ 229 h 400"/>
                <a:gd name="T8" fmla="*/ 229 w 400"/>
                <a:gd name="T9" fmla="*/ 381 h 400"/>
              </a:gdLst>
              <a:ahLst/>
              <a:cxnLst>
                <a:cxn ang="0">
                  <a:pos x="T0" y="T1"/>
                </a:cxn>
                <a:cxn ang="0">
                  <a:pos x="T2" y="T3"/>
                </a:cxn>
                <a:cxn ang="0">
                  <a:pos x="T4" y="T5"/>
                </a:cxn>
                <a:cxn ang="0">
                  <a:pos x="T6" y="T7"/>
                </a:cxn>
                <a:cxn ang="0">
                  <a:pos x="T8" y="T9"/>
                </a:cxn>
              </a:cxnLst>
              <a:rect l="0" t="0" r="r" b="b"/>
              <a:pathLst>
                <a:path w="400" h="400">
                  <a:moveTo>
                    <a:pt x="229" y="381"/>
                  </a:moveTo>
                  <a:cubicBezTo>
                    <a:pt x="105" y="400"/>
                    <a:pt x="0" y="294"/>
                    <a:pt x="19" y="171"/>
                  </a:cubicBezTo>
                  <a:cubicBezTo>
                    <a:pt x="31" y="93"/>
                    <a:pt x="94" y="30"/>
                    <a:pt x="171" y="19"/>
                  </a:cubicBezTo>
                  <a:cubicBezTo>
                    <a:pt x="295" y="0"/>
                    <a:pt x="400" y="105"/>
                    <a:pt x="381" y="229"/>
                  </a:cubicBezTo>
                  <a:cubicBezTo>
                    <a:pt x="369" y="306"/>
                    <a:pt x="306" y="369"/>
                    <a:pt x="229" y="38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442">
              <a:extLst>
                <a:ext uri="{FF2B5EF4-FFF2-40B4-BE49-F238E27FC236}">
                  <a16:creationId xmlns:a16="http://schemas.microsoft.com/office/drawing/2014/main" id="{0BCAA0D5-8DEA-4346-8D61-E2FE67348E68}"/>
                </a:ext>
              </a:extLst>
            </p:cNvPr>
            <p:cNvSpPr>
              <a:spLocks noEditPoints="1"/>
            </p:cNvSpPr>
            <p:nvPr/>
          </p:nvSpPr>
          <p:spPr bwMode="auto">
            <a:xfrm>
              <a:off x="3790951" y="3122613"/>
              <a:ext cx="557213" cy="558800"/>
            </a:xfrm>
            <a:custGeom>
              <a:avLst/>
              <a:gdLst>
                <a:gd name="T0" fmla="*/ 309 w 826"/>
                <a:gd name="T1" fmla="*/ 712 h 827"/>
                <a:gd name="T2" fmla="*/ 367 w 826"/>
                <a:gd name="T3" fmla="*/ 810 h 827"/>
                <a:gd name="T4" fmla="*/ 486 w 826"/>
                <a:gd name="T5" fmla="*/ 758 h 827"/>
                <a:gd name="T6" fmla="*/ 603 w 826"/>
                <a:gd name="T7" fmla="*/ 708 h 827"/>
                <a:gd name="T8" fmla="*/ 726 w 826"/>
                <a:gd name="T9" fmla="*/ 661 h 827"/>
                <a:gd name="T10" fmla="*/ 708 w 826"/>
                <a:gd name="T11" fmla="*/ 605 h 827"/>
                <a:gd name="T12" fmla="*/ 757 w 826"/>
                <a:gd name="T13" fmla="*/ 487 h 827"/>
                <a:gd name="T14" fmla="*/ 810 w 826"/>
                <a:gd name="T15" fmla="*/ 368 h 827"/>
                <a:gd name="T16" fmla="*/ 711 w 826"/>
                <a:gd name="T17" fmla="*/ 308 h 827"/>
                <a:gd name="T18" fmla="*/ 724 w 826"/>
                <a:gd name="T19" fmla="*/ 207 h 827"/>
                <a:gd name="T20" fmla="*/ 622 w 826"/>
                <a:gd name="T21" fmla="*/ 101 h 827"/>
                <a:gd name="T22" fmla="*/ 517 w 826"/>
                <a:gd name="T23" fmla="*/ 115 h 827"/>
                <a:gd name="T24" fmla="*/ 459 w 826"/>
                <a:gd name="T25" fmla="*/ 17 h 827"/>
                <a:gd name="T26" fmla="*/ 340 w 826"/>
                <a:gd name="T27" fmla="*/ 69 h 827"/>
                <a:gd name="T28" fmla="*/ 222 w 826"/>
                <a:gd name="T29" fmla="*/ 119 h 827"/>
                <a:gd name="T30" fmla="*/ 100 w 826"/>
                <a:gd name="T31" fmla="*/ 166 h 827"/>
                <a:gd name="T32" fmla="*/ 118 w 826"/>
                <a:gd name="T33" fmla="*/ 222 h 827"/>
                <a:gd name="T34" fmla="*/ 69 w 826"/>
                <a:gd name="T35" fmla="*/ 340 h 827"/>
                <a:gd name="T36" fmla="*/ 16 w 826"/>
                <a:gd name="T37" fmla="*/ 460 h 827"/>
                <a:gd name="T38" fmla="*/ 115 w 826"/>
                <a:gd name="T39" fmla="*/ 519 h 827"/>
                <a:gd name="T40" fmla="*/ 102 w 826"/>
                <a:gd name="T41" fmla="*/ 621 h 827"/>
                <a:gd name="T42" fmla="*/ 165 w 826"/>
                <a:gd name="T43" fmla="*/ 727 h 827"/>
                <a:gd name="T44" fmla="*/ 256 w 826"/>
                <a:gd name="T45" fmla="*/ 694 h 827"/>
                <a:gd name="T46" fmla="*/ 323 w 826"/>
                <a:gd name="T47" fmla="*/ 780 h 827"/>
                <a:gd name="T48" fmla="*/ 269 w 826"/>
                <a:gd name="T49" fmla="*/ 714 h 827"/>
                <a:gd name="T50" fmla="*/ 153 w 826"/>
                <a:gd name="T51" fmla="*/ 738 h 827"/>
                <a:gd name="T52" fmla="*/ 91 w 826"/>
                <a:gd name="T53" fmla="*/ 609 h 827"/>
                <a:gd name="T54" fmla="*/ 99 w 826"/>
                <a:gd name="T55" fmla="*/ 524 h 827"/>
                <a:gd name="T56" fmla="*/ 0 w 826"/>
                <a:gd name="T57" fmla="*/ 460 h 827"/>
                <a:gd name="T58" fmla="*/ 69 w 826"/>
                <a:gd name="T59" fmla="*/ 324 h 827"/>
                <a:gd name="T60" fmla="*/ 106 w 826"/>
                <a:gd name="T61" fmla="*/ 234 h 827"/>
                <a:gd name="T62" fmla="*/ 153 w 826"/>
                <a:gd name="T63" fmla="*/ 89 h 827"/>
                <a:gd name="T64" fmla="*/ 268 w 826"/>
                <a:gd name="T65" fmla="*/ 114 h 827"/>
                <a:gd name="T66" fmla="*/ 323 w 826"/>
                <a:gd name="T67" fmla="*/ 44 h 827"/>
                <a:gd name="T68" fmla="*/ 503 w 826"/>
                <a:gd name="T69" fmla="*/ 48 h 827"/>
                <a:gd name="T70" fmla="*/ 556 w 826"/>
                <a:gd name="T71" fmla="*/ 113 h 827"/>
                <a:gd name="T72" fmla="*/ 673 w 826"/>
                <a:gd name="T73" fmla="*/ 89 h 827"/>
                <a:gd name="T74" fmla="*/ 719 w 826"/>
                <a:gd name="T75" fmla="*/ 235 h 827"/>
                <a:gd name="T76" fmla="*/ 757 w 826"/>
                <a:gd name="T77" fmla="*/ 324 h 827"/>
                <a:gd name="T78" fmla="*/ 826 w 826"/>
                <a:gd name="T79" fmla="*/ 460 h 827"/>
                <a:gd name="T80" fmla="*/ 727 w 826"/>
                <a:gd name="T81" fmla="*/ 524 h 827"/>
                <a:gd name="T82" fmla="*/ 738 w 826"/>
                <a:gd name="T83" fmla="*/ 611 h 827"/>
                <a:gd name="T84" fmla="*/ 673 w 826"/>
                <a:gd name="T85" fmla="*/ 738 h 827"/>
                <a:gd name="T86" fmla="*/ 558 w 826"/>
                <a:gd name="T87" fmla="*/ 713 h 827"/>
                <a:gd name="T88" fmla="*/ 503 w 826"/>
                <a:gd name="T89" fmla="*/ 783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7">
                  <a:moveTo>
                    <a:pt x="256" y="694"/>
                  </a:moveTo>
                  <a:cubicBezTo>
                    <a:pt x="263" y="694"/>
                    <a:pt x="270" y="696"/>
                    <a:pt x="277" y="699"/>
                  </a:cubicBezTo>
                  <a:cubicBezTo>
                    <a:pt x="287" y="704"/>
                    <a:pt x="298" y="708"/>
                    <a:pt x="309" y="712"/>
                  </a:cubicBezTo>
                  <a:cubicBezTo>
                    <a:pt x="327" y="719"/>
                    <a:pt x="340" y="736"/>
                    <a:pt x="340" y="756"/>
                  </a:cubicBezTo>
                  <a:lnTo>
                    <a:pt x="340" y="780"/>
                  </a:lnTo>
                  <a:cubicBezTo>
                    <a:pt x="340" y="797"/>
                    <a:pt x="351" y="810"/>
                    <a:pt x="367" y="810"/>
                  </a:cubicBezTo>
                  <a:lnTo>
                    <a:pt x="459" y="810"/>
                  </a:lnTo>
                  <a:cubicBezTo>
                    <a:pt x="474" y="810"/>
                    <a:pt x="486" y="798"/>
                    <a:pt x="486" y="783"/>
                  </a:cubicBezTo>
                  <a:lnTo>
                    <a:pt x="486" y="758"/>
                  </a:lnTo>
                  <a:cubicBezTo>
                    <a:pt x="486" y="737"/>
                    <a:pt x="499" y="718"/>
                    <a:pt x="518" y="712"/>
                  </a:cubicBezTo>
                  <a:cubicBezTo>
                    <a:pt x="529" y="708"/>
                    <a:pt x="540" y="703"/>
                    <a:pt x="550" y="698"/>
                  </a:cubicBezTo>
                  <a:cubicBezTo>
                    <a:pt x="568" y="690"/>
                    <a:pt x="589" y="694"/>
                    <a:pt x="603" y="708"/>
                  </a:cubicBezTo>
                  <a:lnTo>
                    <a:pt x="620" y="724"/>
                  </a:lnTo>
                  <a:cubicBezTo>
                    <a:pt x="632" y="737"/>
                    <a:pt x="650" y="738"/>
                    <a:pt x="661" y="727"/>
                  </a:cubicBezTo>
                  <a:lnTo>
                    <a:pt x="726" y="661"/>
                  </a:lnTo>
                  <a:cubicBezTo>
                    <a:pt x="731" y="656"/>
                    <a:pt x="734" y="650"/>
                    <a:pt x="734" y="642"/>
                  </a:cubicBezTo>
                  <a:cubicBezTo>
                    <a:pt x="734" y="635"/>
                    <a:pt x="731" y="628"/>
                    <a:pt x="726" y="623"/>
                  </a:cubicBezTo>
                  <a:lnTo>
                    <a:pt x="708" y="605"/>
                  </a:lnTo>
                  <a:cubicBezTo>
                    <a:pt x="693" y="590"/>
                    <a:pt x="689" y="568"/>
                    <a:pt x="698" y="550"/>
                  </a:cubicBezTo>
                  <a:cubicBezTo>
                    <a:pt x="703" y="540"/>
                    <a:pt x="707" y="529"/>
                    <a:pt x="711" y="519"/>
                  </a:cubicBezTo>
                  <a:cubicBezTo>
                    <a:pt x="718" y="500"/>
                    <a:pt x="736" y="487"/>
                    <a:pt x="757" y="487"/>
                  </a:cubicBezTo>
                  <a:lnTo>
                    <a:pt x="782" y="487"/>
                  </a:lnTo>
                  <a:cubicBezTo>
                    <a:pt x="797" y="487"/>
                    <a:pt x="810" y="475"/>
                    <a:pt x="810" y="460"/>
                  </a:cubicBezTo>
                  <a:lnTo>
                    <a:pt x="810" y="368"/>
                  </a:lnTo>
                  <a:cubicBezTo>
                    <a:pt x="810" y="353"/>
                    <a:pt x="797" y="340"/>
                    <a:pt x="782" y="340"/>
                  </a:cubicBezTo>
                  <a:lnTo>
                    <a:pt x="757" y="340"/>
                  </a:lnTo>
                  <a:cubicBezTo>
                    <a:pt x="736" y="340"/>
                    <a:pt x="718" y="327"/>
                    <a:pt x="711" y="308"/>
                  </a:cubicBezTo>
                  <a:cubicBezTo>
                    <a:pt x="707" y="297"/>
                    <a:pt x="703" y="286"/>
                    <a:pt x="698" y="276"/>
                  </a:cubicBezTo>
                  <a:cubicBezTo>
                    <a:pt x="689" y="258"/>
                    <a:pt x="693" y="237"/>
                    <a:pt x="707" y="223"/>
                  </a:cubicBezTo>
                  <a:lnTo>
                    <a:pt x="724" y="207"/>
                  </a:lnTo>
                  <a:cubicBezTo>
                    <a:pt x="736" y="194"/>
                    <a:pt x="737" y="177"/>
                    <a:pt x="726" y="166"/>
                  </a:cubicBezTo>
                  <a:lnTo>
                    <a:pt x="661" y="101"/>
                  </a:lnTo>
                  <a:cubicBezTo>
                    <a:pt x="650" y="90"/>
                    <a:pt x="633" y="90"/>
                    <a:pt x="622" y="101"/>
                  </a:cubicBezTo>
                  <a:lnTo>
                    <a:pt x="604" y="118"/>
                  </a:lnTo>
                  <a:cubicBezTo>
                    <a:pt x="590" y="133"/>
                    <a:pt x="568" y="137"/>
                    <a:pt x="549" y="128"/>
                  </a:cubicBezTo>
                  <a:cubicBezTo>
                    <a:pt x="539" y="123"/>
                    <a:pt x="528" y="119"/>
                    <a:pt x="517" y="115"/>
                  </a:cubicBezTo>
                  <a:cubicBezTo>
                    <a:pt x="499" y="109"/>
                    <a:pt x="486" y="91"/>
                    <a:pt x="486" y="71"/>
                  </a:cubicBezTo>
                  <a:lnTo>
                    <a:pt x="486" y="48"/>
                  </a:lnTo>
                  <a:cubicBezTo>
                    <a:pt x="486" y="30"/>
                    <a:pt x="475" y="17"/>
                    <a:pt x="459" y="17"/>
                  </a:cubicBezTo>
                  <a:lnTo>
                    <a:pt x="367" y="17"/>
                  </a:lnTo>
                  <a:cubicBezTo>
                    <a:pt x="352" y="17"/>
                    <a:pt x="340" y="29"/>
                    <a:pt x="340" y="44"/>
                  </a:cubicBezTo>
                  <a:lnTo>
                    <a:pt x="340" y="69"/>
                  </a:lnTo>
                  <a:cubicBezTo>
                    <a:pt x="340" y="90"/>
                    <a:pt x="327" y="109"/>
                    <a:pt x="308" y="115"/>
                  </a:cubicBezTo>
                  <a:cubicBezTo>
                    <a:pt x="297" y="119"/>
                    <a:pt x="286" y="124"/>
                    <a:pt x="275" y="129"/>
                  </a:cubicBezTo>
                  <a:cubicBezTo>
                    <a:pt x="258" y="137"/>
                    <a:pt x="236" y="134"/>
                    <a:pt x="222" y="119"/>
                  </a:cubicBezTo>
                  <a:lnTo>
                    <a:pt x="206" y="103"/>
                  </a:lnTo>
                  <a:cubicBezTo>
                    <a:pt x="193" y="90"/>
                    <a:pt x="176" y="89"/>
                    <a:pt x="165" y="101"/>
                  </a:cubicBezTo>
                  <a:lnTo>
                    <a:pt x="100" y="166"/>
                  </a:lnTo>
                  <a:cubicBezTo>
                    <a:pt x="95" y="171"/>
                    <a:pt x="92" y="178"/>
                    <a:pt x="92" y="185"/>
                  </a:cubicBezTo>
                  <a:cubicBezTo>
                    <a:pt x="92" y="192"/>
                    <a:pt x="95" y="199"/>
                    <a:pt x="100" y="204"/>
                  </a:cubicBezTo>
                  <a:lnTo>
                    <a:pt x="118" y="222"/>
                  </a:lnTo>
                  <a:cubicBezTo>
                    <a:pt x="132" y="237"/>
                    <a:pt x="136" y="259"/>
                    <a:pt x="128" y="277"/>
                  </a:cubicBezTo>
                  <a:cubicBezTo>
                    <a:pt x="123" y="287"/>
                    <a:pt x="118" y="298"/>
                    <a:pt x="115" y="308"/>
                  </a:cubicBezTo>
                  <a:cubicBezTo>
                    <a:pt x="108" y="327"/>
                    <a:pt x="90" y="340"/>
                    <a:pt x="69" y="340"/>
                  </a:cubicBezTo>
                  <a:lnTo>
                    <a:pt x="43" y="340"/>
                  </a:lnTo>
                  <a:cubicBezTo>
                    <a:pt x="28" y="340"/>
                    <a:pt x="16" y="353"/>
                    <a:pt x="16" y="368"/>
                  </a:cubicBezTo>
                  <a:lnTo>
                    <a:pt x="16" y="460"/>
                  </a:lnTo>
                  <a:cubicBezTo>
                    <a:pt x="16" y="475"/>
                    <a:pt x="28" y="487"/>
                    <a:pt x="43" y="487"/>
                  </a:cubicBezTo>
                  <a:lnTo>
                    <a:pt x="69" y="487"/>
                  </a:lnTo>
                  <a:cubicBezTo>
                    <a:pt x="90" y="487"/>
                    <a:pt x="108" y="500"/>
                    <a:pt x="115" y="519"/>
                  </a:cubicBezTo>
                  <a:cubicBezTo>
                    <a:pt x="119" y="530"/>
                    <a:pt x="123" y="541"/>
                    <a:pt x="128" y="551"/>
                  </a:cubicBezTo>
                  <a:cubicBezTo>
                    <a:pt x="137" y="569"/>
                    <a:pt x="133" y="590"/>
                    <a:pt x="119" y="604"/>
                  </a:cubicBezTo>
                  <a:lnTo>
                    <a:pt x="102" y="621"/>
                  </a:lnTo>
                  <a:cubicBezTo>
                    <a:pt x="96" y="627"/>
                    <a:pt x="92" y="635"/>
                    <a:pt x="92" y="642"/>
                  </a:cubicBezTo>
                  <a:cubicBezTo>
                    <a:pt x="92" y="649"/>
                    <a:pt x="95" y="656"/>
                    <a:pt x="100" y="661"/>
                  </a:cubicBezTo>
                  <a:lnTo>
                    <a:pt x="165" y="727"/>
                  </a:lnTo>
                  <a:cubicBezTo>
                    <a:pt x="176" y="737"/>
                    <a:pt x="193" y="737"/>
                    <a:pt x="203" y="727"/>
                  </a:cubicBezTo>
                  <a:lnTo>
                    <a:pt x="221" y="709"/>
                  </a:lnTo>
                  <a:cubicBezTo>
                    <a:pt x="231" y="699"/>
                    <a:pt x="243" y="694"/>
                    <a:pt x="256" y="694"/>
                  </a:cubicBezTo>
                  <a:close/>
                  <a:moveTo>
                    <a:pt x="459" y="827"/>
                  </a:moveTo>
                  <a:lnTo>
                    <a:pt x="367" y="827"/>
                  </a:lnTo>
                  <a:cubicBezTo>
                    <a:pt x="342" y="827"/>
                    <a:pt x="323" y="807"/>
                    <a:pt x="323" y="780"/>
                  </a:cubicBezTo>
                  <a:lnTo>
                    <a:pt x="323" y="756"/>
                  </a:lnTo>
                  <a:cubicBezTo>
                    <a:pt x="323" y="743"/>
                    <a:pt x="315" y="732"/>
                    <a:pt x="303" y="728"/>
                  </a:cubicBezTo>
                  <a:cubicBezTo>
                    <a:pt x="292" y="724"/>
                    <a:pt x="280" y="719"/>
                    <a:pt x="269" y="714"/>
                  </a:cubicBezTo>
                  <a:cubicBezTo>
                    <a:pt x="257" y="708"/>
                    <a:pt x="243" y="711"/>
                    <a:pt x="233" y="720"/>
                  </a:cubicBezTo>
                  <a:lnTo>
                    <a:pt x="215" y="738"/>
                  </a:lnTo>
                  <a:cubicBezTo>
                    <a:pt x="198" y="755"/>
                    <a:pt x="170" y="755"/>
                    <a:pt x="153" y="738"/>
                  </a:cubicBezTo>
                  <a:lnTo>
                    <a:pt x="88" y="673"/>
                  </a:lnTo>
                  <a:cubicBezTo>
                    <a:pt x="80" y="665"/>
                    <a:pt x="75" y="654"/>
                    <a:pt x="76" y="642"/>
                  </a:cubicBezTo>
                  <a:cubicBezTo>
                    <a:pt x="76" y="630"/>
                    <a:pt x="81" y="618"/>
                    <a:pt x="91" y="609"/>
                  </a:cubicBezTo>
                  <a:lnTo>
                    <a:pt x="107" y="592"/>
                  </a:lnTo>
                  <a:cubicBezTo>
                    <a:pt x="116" y="583"/>
                    <a:pt x="119" y="570"/>
                    <a:pt x="113" y="558"/>
                  </a:cubicBezTo>
                  <a:cubicBezTo>
                    <a:pt x="108" y="547"/>
                    <a:pt x="103" y="536"/>
                    <a:pt x="99" y="524"/>
                  </a:cubicBezTo>
                  <a:cubicBezTo>
                    <a:pt x="95" y="512"/>
                    <a:pt x="82" y="503"/>
                    <a:pt x="69" y="503"/>
                  </a:cubicBezTo>
                  <a:lnTo>
                    <a:pt x="43" y="503"/>
                  </a:lnTo>
                  <a:cubicBezTo>
                    <a:pt x="19" y="503"/>
                    <a:pt x="0" y="484"/>
                    <a:pt x="0" y="460"/>
                  </a:cubicBezTo>
                  <a:lnTo>
                    <a:pt x="0" y="368"/>
                  </a:lnTo>
                  <a:cubicBezTo>
                    <a:pt x="0" y="343"/>
                    <a:pt x="19" y="324"/>
                    <a:pt x="43" y="324"/>
                  </a:cubicBezTo>
                  <a:lnTo>
                    <a:pt x="69" y="324"/>
                  </a:lnTo>
                  <a:cubicBezTo>
                    <a:pt x="82" y="324"/>
                    <a:pt x="95" y="315"/>
                    <a:pt x="99" y="303"/>
                  </a:cubicBezTo>
                  <a:cubicBezTo>
                    <a:pt x="103" y="292"/>
                    <a:pt x="107" y="281"/>
                    <a:pt x="113" y="270"/>
                  </a:cubicBezTo>
                  <a:cubicBezTo>
                    <a:pt x="118" y="258"/>
                    <a:pt x="116" y="243"/>
                    <a:pt x="106" y="234"/>
                  </a:cubicBezTo>
                  <a:lnTo>
                    <a:pt x="88" y="216"/>
                  </a:lnTo>
                  <a:cubicBezTo>
                    <a:pt x="71" y="199"/>
                    <a:pt x="71" y="171"/>
                    <a:pt x="88" y="154"/>
                  </a:cubicBezTo>
                  <a:lnTo>
                    <a:pt x="153" y="89"/>
                  </a:lnTo>
                  <a:cubicBezTo>
                    <a:pt x="171" y="71"/>
                    <a:pt x="199" y="72"/>
                    <a:pt x="218" y="91"/>
                  </a:cubicBezTo>
                  <a:lnTo>
                    <a:pt x="234" y="108"/>
                  </a:lnTo>
                  <a:cubicBezTo>
                    <a:pt x="243" y="117"/>
                    <a:pt x="257" y="119"/>
                    <a:pt x="268" y="114"/>
                  </a:cubicBezTo>
                  <a:cubicBezTo>
                    <a:pt x="279" y="108"/>
                    <a:pt x="290" y="104"/>
                    <a:pt x="302" y="100"/>
                  </a:cubicBezTo>
                  <a:cubicBezTo>
                    <a:pt x="315" y="95"/>
                    <a:pt x="323" y="83"/>
                    <a:pt x="323" y="69"/>
                  </a:cubicBezTo>
                  <a:lnTo>
                    <a:pt x="323" y="44"/>
                  </a:lnTo>
                  <a:cubicBezTo>
                    <a:pt x="323" y="20"/>
                    <a:pt x="343" y="0"/>
                    <a:pt x="367" y="0"/>
                  </a:cubicBezTo>
                  <a:lnTo>
                    <a:pt x="459" y="0"/>
                  </a:lnTo>
                  <a:cubicBezTo>
                    <a:pt x="484" y="0"/>
                    <a:pt x="503" y="21"/>
                    <a:pt x="503" y="48"/>
                  </a:cubicBezTo>
                  <a:lnTo>
                    <a:pt x="503" y="71"/>
                  </a:lnTo>
                  <a:cubicBezTo>
                    <a:pt x="503" y="84"/>
                    <a:pt x="511" y="95"/>
                    <a:pt x="522" y="99"/>
                  </a:cubicBezTo>
                  <a:cubicBezTo>
                    <a:pt x="534" y="103"/>
                    <a:pt x="546" y="108"/>
                    <a:pt x="556" y="113"/>
                  </a:cubicBezTo>
                  <a:cubicBezTo>
                    <a:pt x="568" y="119"/>
                    <a:pt x="583" y="116"/>
                    <a:pt x="593" y="107"/>
                  </a:cubicBezTo>
                  <a:lnTo>
                    <a:pt x="611" y="89"/>
                  </a:lnTo>
                  <a:cubicBezTo>
                    <a:pt x="628" y="72"/>
                    <a:pt x="655" y="72"/>
                    <a:pt x="673" y="89"/>
                  </a:cubicBezTo>
                  <a:lnTo>
                    <a:pt x="738" y="154"/>
                  </a:lnTo>
                  <a:cubicBezTo>
                    <a:pt x="755" y="172"/>
                    <a:pt x="754" y="199"/>
                    <a:pt x="735" y="218"/>
                  </a:cubicBezTo>
                  <a:lnTo>
                    <a:pt x="719" y="235"/>
                  </a:lnTo>
                  <a:cubicBezTo>
                    <a:pt x="710" y="244"/>
                    <a:pt x="707" y="258"/>
                    <a:pt x="713" y="269"/>
                  </a:cubicBezTo>
                  <a:cubicBezTo>
                    <a:pt x="718" y="280"/>
                    <a:pt x="723" y="291"/>
                    <a:pt x="727" y="303"/>
                  </a:cubicBezTo>
                  <a:cubicBezTo>
                    <a:pt x="731" y="315"/>
                    <a:pt x="743" y="324"/>
                    <a:pt x="757" y="324"/>
                  </a:cubicBezTo>
                  <a:lnTo>
                    <a:pt x="782" y="324"/>
                  </a:lnTo>
                  <a:cubicBezTo>
                    <a:pt x="807" y="324"/>
                    <a:pt x="826" y="343"/>
                    <a:pt x="826" y="368"/>
                  </a:cubicBezTo>
                  <a:lnTo>
                    <a:pt x="826" y="460"/>
                  </a:lnTo>
                  <a:cubicBezTo>
                    <a:pt x="826" y="484"/>
                    <a:pt x="807" y="503"/>
                    <a:pt x="782" y="503"/>
                  </a:cubicBezTo>
                  <a:lnTo>
                    <a:pt x="757" y="503"/>
                  </a:lnTo>
                  <a:cubicBezTo>
                    <a:pt x="743" y="503"/>
                    <a:pt x="731" y="512"/>
                    <a:pt x="727" y="524"/>
                  </a:cubicBezTo>
                  <a:cubicBezTo>
                    <a:pt x="723" y="536"/>
                    <a:pt x="718" y="547"/>
                    <a:pt x="713" y="557"/>
                  </a:cubicBezTo>
                  <a:cubicBezTo>
                    <a:pt x="708" y="569"/>
                    <a:pt x="710" y="584"/>
                    <a:pt x="720" y="593"/>
                  </a:cubicBezTo>
                  <a:lnTo>
                    <a:pt x="738" y="611"/>
                  </a:lnTo>
                  <a:cubicBezTo>
                    <a:pt x="746" y="619"/>
                    <a:pt x="751" y="631"/>
                    <a:pt x="751" y="642"/>
                  </a:cubicBezTo>
                  <a:cubicBezTo>
                    <a:pt x="751" y="654"/>
                    <a:pt x="746" y="665"/>
                    <a:pt x="738" y="673"/>
                  </a:cubicBezTo>
                  <a:lnTo>
                    <a:pt x="673" y="738"/>
                  </a:lnTo>
                  <a:cubicBezTo>
                    <a:pt x="655" y="756"/>
                    <a:pt x="627" y="755"/>
                    <a:pt x="608" y="736"/>
                  </a:cubicBezTo>
                  <a:lnTo>
                    <a:pt x="592" y="719"/>
                  </a:lnTo>
                  <a:cubicBezTo>
                    <a:pt x="583" y="710"/>
                    <a:pt x="569" y="708"/>
                    <a:pt x="558" y="713"/>
                  </a:cubicBezTo>
                  <a:cubicBezTo>
                    <a:pt x="547" y="719"/>
                    <a:pt x="535" y="723"/>
                    <a:pt x="524" y="727"/>
                  </a:cubicBezTo>
                  <a:cubicBezTo>
                    <a:pt x="511" y="732"/>
                    <a:pt x="503" y="744"/>
                    <a:pt x="503" y="758"/>
                  </a:cubicBezTo>
                  <a:lnTo>
                    <a:pt x="503" y="783"/>
                  </a:lnTo>
                  <a:cubicBezTo>
                    <a:pt x="503" y="807"/>
                    <a:pt x="483" y="827"/>
                    <a:pt x="459" y="827"/>
                  </a:cubicBezTo>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443">
              <a:extLst>
                <a:ext uri="{FF2B5EF4-FFF2-40B4-BE49-F238E27FC236}">
                  <a16:creationId xmlns:a16="http://schemas.microsoft.com/office/drawing/2014/main" id="{8ECDB271-23E3-4BDC-BDF2-2046D6FC9DB9}"/>
                </a:ext>
              </a:extLst>
            </p:cNvPr>
            <p:cNvSpPr>
              <a:spLocks noEditPoints="1"/>
            </p:cNvSpPr>
            <p:nvPr/>
          </p:nvSpPr>
          <p:spPr bwMode="auto">
            <a:xfrm>
              <a:off x="3935413" y="3268663"/>
              <a:ext cx="268288" cy="261938"/>
            </a:xfrm>
            <a:custGeom>
              <a:avLst/>
              <a:gdLst>
                <a:gd name="T0" fmla="*/ 199 w 398"/>
                <a:gd name="T1" fmla="*/ 24 h 390"/>
                <a:gd name="T2" fmla="*/ 171 w 398"/>
                <a:gd name="T3" fmla="*/ 26 h 390"/>
                <a:gd name="T4" fmla="*/ 26 w 398"/>
                <a:gd name="T5" fmla="*/ 171 h 390"/>
                <a:gd name="T6" fmla="*/ 75 w 398"/>
                <a:gd name="T7" fmla="*/ 322 h 390"/>
                <a:gd name="T8" fmla="*/ 227 w 398"/>
                <a:gd name="T9" fmla="*/ 371 h 390"/>
                <a:gd name="T10" fmla="*/ 227 w 398"/>
                <a:gd name="T11" fmla="*/ 371 h 390"/>
                <a:gd name="T12" fmla="*/ 372 w 398"/>
                <a:gd name="T13" fmla="*/ 226 h 390"/>
                <a:gd name="T14" fmla="*/ 323 w 398"/>
                <a:gd name="T15" fmla="*/ 75 h 390"/>
                <a:gd name="T16" fmla="*/ 199 w 398"/>
                <a:gd name="T17" fmla="*/ 24 h 390"/>
                <a:gd name="T18" fmla="*/ 199 w 398"/>
                <a:gd name="T19" fmla="*/ 390 h 390"/>
                <a:gd name="T20" fmla="*/ 63 w 398"/>
                <a:gd name="T21" fmla="*/ 334 h 390"/>
                <a:gd name="T22" fmla="*/ 10 w 398"/>
                <a:gd name="T23" fmla="*/ 168 h 390"/>
                <a:gd name="T24" fmla="*/ 169 w 398"/>
                <a:gd name="T25" fmla="*/ 9 h 390"/>
                <a:gd name="T26" fmla="*/ 334 w 398"/>
                <a:gd name="T27" fmla="*/ 63 h 390"/>
                <a:gd name="T28" fmla="*/ 388 w 398"/>
                <a:gd name="T29" fmla="*/ 229 h 390"/>
                <a:gd name="T30" fmla="*/ 229 w 398"/>
                <a:gd name="T31" fmla="*/ 388 h 390"/>
                <a:gd name="T32" fmla="*/ 229 w 398"/>
                <a:gd name="T33" fmla="*/ 388 h 390"/>
                <a:gd name="T34" fmla="*/ 199 w 398"/>
                <a:gd name="T35"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8" h="390">
                  <a:moveTo>
                    <a:pt x="199" y="24"/>
                  </a:moveTo>
                  <a:cubicBezTo>
                    <a:pt x="190" y="24"/>
                    <a:pt x="180" y="24"/>
                    <a:pt x="171" y="26"/>
                  </a:cubicBezTo>
                  <a:cubicBezTo>
                    <a:pt x="97" y="37"/>
                    <a:pt x="37" y="97"/>
                    <a:pt x="26" y="171"/>
                  </a:cubicBezTo>
                  <a:cubicBezTo>
                    <a:pt x="17" y="227"/>
                    <a:pt x="35" y="282"/>
                    <a:pt x="75" y="322"/>
                  </a:cubicBezTo>
                  <a:cubicBezTo>
                    <a:pt x="115" y="362"/>
                    <a:pt x="170" y="380"/>
                    <a:pt x="227" y="371"/>
                  </a:cubicBezTo>
                  <a:lnTo>
                    <a:pt x="227" y="371"/>
                  </a:lnTo>
                  <a:cubicBezTo>
                    <a:pt x="301" y="360"/>
                    <a:pt x="360" y="300"/>
                    <a:pt x="372" y="226"/>
                  </a:cubicBezTo>
                  <a:cubicBezTo>
                    <a:pt x="380" y="170"/>
                    <a:pt x="362" y="115"/>
                    <a:pt x="323" y="75"/>
                  </a:cubicBezTo>
                  <a:cubicBezTo>
                    <a:pt x="289" y="42"/>
                    <a:pt x="245" y="24"/>
                    <a:pt x="199" y="24"/>
                  </a:cubicBezTo>
                  <a:close/>
                  <a:moveTo>
                    <a:pt x="199" y="390"/>
                  </a:moveTo>
                  <a:cubicBezTo>
                    <a:pt x="148" y="390"/>
                    <a:pt x="100" y="370"/>
                    <a:pt x="63" y="334"/>
                  </a:cubicBezTo>
                  <a:cubicBezTo>
                    <a:pt x="20" y="290"/>
                    <a:pt x="0" y="230"/>
                    <a:pt x="10" y="168"/>
                  </a:cubicBezTo>
                  <a:cubicBezTo>
                    <a:pt x="22" y="87"/>
                    <a:pt x="87" y="22"/>
                    <a:pt x="169" y="9"/>
                  </a:cubicBezTo>
                  <a:cubicBezTo>
                    <a:pt x="230" y="0"/>
                    <a:pt x="291" y="19"/>
                    <a:pt x="334" y="63"/>
                  </a:cubicBezTo>
                  <a:cubicBezTo>
                    <a:pt x="378" y="107"/>
                    <a:pt x="398" y="167"/>
                    <a:pt x="388" y="229"/>
                  </a:cubicBezTo>
                  <a:cubicBezTo>
                    <a:pt x="376" y="310"/>
                    <a:pt x="310" y="375"/>
                    <a:pt x="229" y="388"/>
                  </a:cubicBezTo>
                  <a:lnTo>
                    <a:pt x="229" y="388"/>
                  </a:lnTo>
                  <a:cubicBezTo>
                    <a:pt x="219" y="389"/>
                    <a:pt x="209" y="390"/>
                    <a:pt x="199" y="390"/>
                  </a:cubicBezTo>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444">
              <a:extLst>
                <a:ext uri="{FF2B5EF4-FFF2-40B4-BE49-F238E27FC236}">
                  <a16:creationId xmlns:a16="http://schemas.microsoft.com/office/drawing/2014/main" id="{67C1460B-0AE4-4F2C-AF91-5679279141DB}"/>
                </a:ext>
              </a:extLst>
            </p:cNvPr>
            <p:cNvSpPr>
              <a:spLocks/>
            </p:cNvSpPr>
            <p:nvPr/>
          </p:nvSpPr>
          <p:spPr bwMode="auto">
            <a:xfrm>
              <a:off x="3697288" y="3030538"/>
              <a:ext cx="381000" cy="690563"/>
            </a:xfrm>
            <a:custGeom>
              <a:avLst/>
              <a:gdLst>
                <a:gd name="T0" fmla="*/ 269 w 563"/>
                <a:gd name="T1" fmla="*/ 1024 h 1024"/>
                <a:gd name="T2" fmla="*/ 162 w 563"/>
                <a:gd name="T3" fmla="*/ 940 h 1024"/>
                <a:gd name="T4" fmla="*/ 41 w 563"/>
                <a:gd name="T5" fmla="*/ 758 h 1024"/>
                <a:gd name="T6" fmla="*/ 0 w 563"/>
                <a:gd name="T7" fmla="*/ 551 h 1024"/>
                <a:gd name="T8" fmla="*/ 41 w 563"/>
                <a:gd name="T9" fmla="*/ 343 h 1024"/>
                <a:gd name="T10" fmla="*/ 162 w 563"/>
                <a:gd name="T11" fmla="*/ 161 h 1024"/>
                <a:gd name="T12" fmla="*/ 344 w 563"/>
                <a:gd name="T13" fmla="*/ 40 h 1024"/>
                <a:gd name="T14" fmla="*/ 563 w 563"/>
                <a:gd name="T15" fmla="*/ 0 h 1024"/>
                <a:gd name="T16" fmla="*/ 563 w 563"/>
                <a:gd name="T17" fmla="*/ 17 h 1024"/>
                <a:gd name="T18" fmla="*/ 350 w 563"/>
                <a:gd name="T19" fmla="*/ 56 h 1024"/>
                <a:gd name="T20" fmla="*/ 173 w 563"/>
                <a:gd name="T21" fmla="*/ 173 h 1024"/>
                <a:gd name="T22" fmla="*/ 56 w 563"/>
                <a:gd name="T23" fmla="*/ 350 h 1024"/>
                <a:gd name="T24" fmla="*/ 17 w 563"/>
                <a:gd name="T25" fmla="*/ 551 h 1024"/>
                <a:gd name="T26" fmla="*/ 56 w 563"/>
                <a:gd name="T27" fmla="*/ 752 h 1024"/>
                <a:gd name="T28" fmla="*/ 173 w 563"/>
                <a:gd name="T29" fmla="*/ 928 h 1024"/>
                <a:gd name="T30" fmla="*/ 277 w 563"/>
                <a:gd name="T31" fmla="*/ 1009 h 1024"/>
                <a:gd name="T32" fmla="*/ 269 w 563"/>
                <a:gd name="T33"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3" h="1024">
                  <a:moveTo>
                    <a:pt x="269" y="1024"/>
                  </a:moveTo>
                  <a:cubicBezTo>
                    <a:pt x="230" y="1000"/>
                    <a:pt x="194" y="972"/>
                    <a:pt x="162" y="940"/>
                  </a:cubicBezTo>
                  <a:cubicBezTo>
                    <a:pt x="109" y="887"/>
                    <a:pt x="68" y="826"/>
                    <a:pt x="41" y="758"/>
                  </a:cubicBezTo>
                  <a:cubicBezTo>
                    <a:pt x="14" y="692"/>
                    <a:pt x="0" y="622"/>
                    <a:pt x="0" y="551"/>
                  </a:cubicBezTo>
                  <a:cubicBezTo>
                    <a:pt x="0" y="479"/>
                    <a:pt x="14" y="409"/>
                    <a:pt x="41" y="343"/>
                  </a:cubicBezTo>
                  <a:cubicBezTo>
                    <a:pt x="68" y="275"/>
                    <a:pt x="109" y="214"/>
                    <a:pt x="162" y="161"/>
                  </a:cubicBezTo>
                  <a:cubicBezTo>
                    <a:pt x="214" y="109"/>
                    <a:pt x="275" y="68"/>
                    <a:pt x="344" y="40"/>
                  </a:cubicBezTo>
                  <a:cubicBezTo>
                    <a:pt x="406" y="15"/>
                    <a:pt x="488" y="0"/>
                    <a:pt x="563" y="0"/>
                  </a:cubicBezTo>
                  <a:lnTo>
                    <a:pt x="563" y="17"/>
                  </a:lnTo>
                  <a:cubicBezTo>
                    <a:pt x="490" y="17"/>
                    <a:pt x="410" y="31"/>
                    <a:pt x="350" y="56"/>
                  </a:cubicBezTo>
                  <a:cubicBezTo>
                    <a:pt x="284" y="83"/>
                    <a:pt x="224" y="122"/>
                    <a:pt x="173" y="173"/>
                  </a:cubicBezTo>
                  <a:cubicBezTo>
                    <a:pt x="122" y="224"/>
                    <a:pt x="83" y="283"/>
                    <a:pt x="56" y="350"/>
                  </a:cubicBezTo>
                  <a:cubicBezTo>
                    <a:pt x="30" y="414"/>
                    <a:pt x="17" y="481"/>
                    <a:pt x="17" y="551"/>
                  </a:cubicBezTo>
                  <a:cubicBezTo>
                    <a:pt x="17" y="620"/>
                    <a:pt x="30" y="688"/>
                    <a:pt x="56" y="752"/>
                  </a:cubicBezTo>
                  <a:cubicBezTo>
                    <a:pt x="83" y="818"/>
                    <a:pt x="122" y="877"/>
                    <a:pt x="173" y="928"/>
                  </a:cubicBezTo>
                  <a:cubicBezTo>
                    <a:pt x="205" y="959"/>
                    <a:pt x="240" y="987"/>
                    <a:pt x="277" y="1009"/>
                  </a:cubicBezTo>
                  <a:lnTo>
                    <a:pt x="269" y="1024"/>
                  </a:lnTo>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445">
              <a:extLst>
                <a:ext uri="{FF2B5EF4-FFF2-40B4-BE49-F238E27FC236}">
                  <a16:creationId xmlns:a16="http://schemas.microsoft.com/office/drawing/2014/main" id="{46DE7B1D-7BF7-4AEB-BEB8-C847DE42EA40}"/>
                </a:ext>
              </a:extLst>
            </p:cNvPr>
            <p:cNvSpPr>
              <a:spLocks/>
            </p:cNvSpPr>
            <p:nvPr/>
          </p:nvSpPr>
          <p:spPr bwMode="auto">
            <a:xfrm>
              <a:off x="3905251" y="3725863"/>
              <a:ext cx="28575" cy="20638"/>
            </a:xfrm>
            <a:custGeom>
              <a:avLst/>
              <a:gdLst>
                <a:gd name="T0" fmla="*/ 37 w 43"/>
                <a:gd name="T1" fmla="*/ 32 h 32"/>
                <a:gd name="T2" fmla="*/ 0 w 43"/>
                <a:gd name="T3" fmla="*/ 15 h 32"/>
                <a:gd name="T4" fmla="*/ 7 w 43"/>
                <a:gd name="T5" fmla="*/ 0 h 32"/>
                <a:gd name="T6" fmla="*/ 43 w 43"/>
                <a:gd name="T7" fmla="*/ 16 h 32"/>
                <a:gd name="T8" fmla="*/ 37 w 43"/>
                <a:gd name="T9" fmla="*/ 32 h 32"/>
              </a:gdLst>
              <a:ahLst/>
              <a:cxnLst>
                <a:cxn ang="0">
                  <a:pos x="T0" y="T1"/>
                </a:cxn>
                <a:cxn ang="0">
                  <a:pos x="T2" y="T3"/>
                </a:cxn>
                <a:cxn ang="0">
                  <a:pos x="T4" y="T5"/>
                </a:cxn>
                <a:cxn ang="0">
                  <a:pos x="T6" y="T7"/>
                </a:cxn>
                <a:cxn ang="0">
                  <a:pos x="T8" y="T9"/>
                </a:cxn>
              </a:cxnLst>
              <a:rect l="0" t="0" r="r" b="b"/>
              <a:pathLst>
                <a:path w="43" h="32">
                  <a:moveTo>
                    <a:pt x="37" y="32"/>
                  </a:moveTo>
                  <a:cubicBezTo>
                    <a:pt x="24" y="27"/>
                    <a:pt x="12" y="21"/>
                    <a:pt x="0" y="15"/>
                  </a:cubicBezTo>
                  <a:lnTo>
                    <a:pt x="7" y="0"/>
                  </a:lnTo>
                  <a:cubicBezTo>
                    <a:pt x="19" y="6"/>
                    <a:pt x="31" y="12"/>
                    <a:pt x="43" y="16"/>
                  </a:cubicBezTo>
                  <a:lnTo>
                    <a:pt x="37" y="32"/>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446">
              <a:extLst>
                <a:ext uri="{FF2B5EF4-FFF2-40B4-BE49-F238E27FC236}">
                  <a16:creationId xmlns:a16="http://schemas.microsoft.com/office/drawing/2014/main" id="{B541AB6B-69E8-4F79-85F7-D64F09392F03}"/>
                </a:ext>
              </a:extLst>
            </p:cNvPr>
            <p:cNvSpPr>
              <a:spLocks/>
            </p:cNvSpPr>
            <p:nvPr/>
          </p:nvSpPr>
          <p:spPr bwMode="auto">
            <a:xfrm>
              <a:off x="4068763" y="3082926"/>
              <a:ext cx="371475" cy="690563"/>
            </a:xfrm>
            <a:custGeom>
              <a:avLst/>
              <a:gdLst>
                <a:gd name="T0" fmla="*/ 0 w 551"/>
                <a:gd name="T1" fmla="*/ 1024 h 1024"/>
                <a:gd name="T2" fmla="*/ 0 w 551"/>
                <a:gd name="T3" fmla="*/ 1008 h 1024"/>
                <a:gd name="T4" fmla="*/ 201 w 551"/>
                <a:gd name="T5" fmla="*/ 968 h 1024"/>
                <a:gd name="T6" fmla="*/ 377 w 551"/>
                <a:gd name="T7" fmla="*/ 851 h 1024"/>
                <a:gd name="T8" fmla="*/ 495 w 551"/>
                <a:gd name="T9" fmla="*/ 675 h 1024"/>
                <a:gd name="T10" fmla="*/ 534 w 551"/>
                <a:gd name="T11" fmla="*/ 474 h 1024"/>
                <a:gd name="T12" fmla="*/ 495 w 551"/>
                <a:gd name="T13" fmla="*/ 273 h 1024"/>
                <a:gd name="T14" fmla="*/ 377 w 551"/>
                <a:gd name="T15" fmla="*/ 96 h 1024"/>
                <a:gd name="T16" fmla="*/ 272 w 551"/>
                <a:gd name="T17" fmla="*/ 14 h 1024"/>
                <a:gd name="T18" fmla="*/ 281 w 551"/>
                <a:gd name="T19" fmla="*/ 0 h 1024"/>
                <a:gd name="T20" fmla="*/ 389 w 551"/>
                <a:gd name="T21" fmla="*/ 84 h 1024"/>
                <a:gd name="T22" fmla="*/ 510 w 551"/>
                <a:gd name="T23" fmla="*/ 266 h 1024"/>
                <a:gd name="T24" fmla="*/ 551 w 551"/>
                <a:gd name="T25" fmla="*/ 474 h 1024"/>
                <a:gd name="T26" fmla="*/ 510 w 551"/>
                <a:gd name="T27" fmla="*/ 681 h 1024"/>
                <a:gd name="T28" fmla="*/ 389 w 551"/>
                <a:gd name="T29" fmla="*/ 863 h 1024"/>
                <a:gd name="T30" fmla="*/ 207 w 551"/>
                <a:gd name="T31" fmla="*/ 984 h 1024"/>
                <a:gd name="T32" fmla="*/ 0 w 551"/>
                <a:gd name="T33"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1" h="1024">
                  <a:moveTo>
                    <a:pt x="0" y="1024"/>
                  </a:moveTo>
                  <a:lnTo>
                    <a:pt x="0" y="1008"/>
                  </a:lnTo>
                  <a:cubicBezTo>
                    <a:pt x="69" y="1008"/>
                    <a:pt x="137" y="994"/>
                    <a:pt x="201" y="968"/>
                  </a:cubicBezTo>
                  <a:cubicBezTo>
                    <a:pt x="267" y="942"/>
                    <a:pt x="327" y="902"/>
                    <a:pt x="377" y="851"/>
                  </a:cubicBezTo>
                  <a:cubicBezTo>
                    <a:pt x="428" y="800"/>
                    <a:pt x="468" y="741"/>
                    <a:pt x="495" y="675"/>
                  </a:cubicBezTo>
                  <a:cubicBezTo>
                    <a:pt x="521" y="611"/>
                    <a:pt x="534" y="543"/>
                    <a:pt x="534" y="474"/>
                  </a:cubicBezTo>
                  <a:cubicBezTo>
                    <a:pt x="534" y="404"/>
                    <a:pt x="521" y="337"/>
                    <a:pt x="495" y="273"/>
                  </a:cubicBezTo>
                  <a:cubicBezTo>
                    <a:pt x="468" y="206"/>
                    <a:pt x="428" y="147"/>
                    <a:pt x="377" y="96"/>
                  </a:cubicBezTo>
                  <a:cubicBezTo>
                    <a:pt x="346" y="64"/>
                    <a:pt x="310" y="37"/>
                    <a:pt x="272" y="14"/>
                  </a:cubicBezTo>
                  <a:lnTo>
                    <a:pt x="281" y="0"/>
                  </a:lnTo>
                  <a:cubicBezTo>
                    <a:pt x="320" y="23"/>
                    <a:pt x="357" y="51"/>
                    <a:pt x="389" y="84"/>
                  </a:cubicBezTo>
                  <a:cubicBezTo>
                    <a:pt x="442" y="137"/>
                    <a:pt x="483" y="198"/>
                    <a:pt x="510" y="266"/>
                  </a:cubicBezTo>
                  <a:cubicBezTo>
                    <a:pt x="537" y="332"/>
                    <a:pt x="551" y="402"/>
                    <a:pt x="551" y="474"/>
                  </a:cubicBezTo>
                  <a:cubicBezTo>
                    <a:pt x="551" y="545"/>
                    <a:pt x="537" y="615"/>
                    <a:pt x="510" y="681"/>
                  </a:cubicBezTo>
                  <a:cubicBezTo>
                    <a:pt x="483" y="749"/>
                    <a:pt x="442" y="810"/>
                    <a:pt x="389" y="863"/>
                  </a:cubicBezTo>
                  <a:cubicBezTo>
                    <a:pt x="337" y="916"/>
                    <a:pt x="275" y="956"/>
                    <a:pt x="207" y="984"/>
                  </a:cubicBezTo>
                  <a:cubicBezTo>
                    <a:pt x="141" y="1011"/>
                    <a:pt x="71" y="1024"/>
                    <a:pt x="0" y="1024"/>
                  </a:cubicBezTo>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447">
              <a:extLst>
                <a:ext uri="{FF2B5EF4-FFF2-40B4-BE49-F238E27FC236}">
                  <a16:creationId xmlns:a16="http://schemas.microsoft.com/office/drawing/2014/main" id="{AB7BA899-7F4E-480A-83D4-7BA4C08DAA97}"/>
                </a:ext>
              </a:extLst>
            </p:cNvPr>
            <p:cNvSpPr>
              <a:spLocks/>
            </p:cNvSpPr>
            <p:nvPr/>
          </p:nvSpPr>
          <p:spPr bwMode="auto">
            <a:xfrm>
              <a:off x="4205288" y="3057526"/>
              <a:ext cx="26988" cy="20638"/>
            </a:xfrm>
            <a:custGeom>
              <a:avLst/>
              <a:gdLst>
                <a:gd name="T0" fmla="*/ 33 w 40"/>
                <a:gd name="T1" fmla="*/ 30 h 30"/>
                <a:gd name="T2" fmla="*/ 0 w 40"/>
                <a:gd name="T3" fmla="*/ 16 h 30"/>
                <a:gd name="T4" fmla="*/ 6 w 40"/>
                <a:gd name="T5" fmla="*/ 0 h 30"/>
                <a:gd name="T6" fmla="*/ 40 w 40"/>
                <a:gd name="T7" fmla="*/ 15 h 30"/>
                <a:gd name="T8" fmla="*/ 33 w 40"/>
                <a:gd name="T9" fmla="*/ 30 h 30"/>
              </a:gdLst>
              <a:ahLst/>
              <a:cxnLst>
                <a:cxn ang="0">
                  <a:pos x="T0" y="T1"/>
                </a:cxn>
                <a:cxn ang="0">
                  <a:pos x="T2" y="T3"/>
                </a:cxn>
                <a:cxn ang="0">
                  <a:pos x="T4" y="T5"/>
                </a:cxn>
                <a:cxn ang="0">
                  <a:pos x="T6" y="T7"/>
                </a:cxn>
                <a:cxn ang="0">
                  <a:pos x="T8" y="T9"/>
                </a:cxn>
              </a:cxnLst>
              <a:rect l="0" t="0" r="r" b="b"/>
              <a:pathLst>
                <a:path w="40" h="30">
                  <a:moveTo>
                    <a:pt x="33" y="30"/>
                  </a:moveTo>
                  <a:cubicBezTo>
                    <a:pt x="22" y="25"/>
                    <a:pt x="11" y="20"/>
                    <a:pt x="0" y="16"/>
                  </a:cubicBezTo>
                  <a:lnTo>
                    <a:pt x="6" y="0"/>
                  </a:lnTo>
                  <a:cubicBezTo>
                    <a:pt x="18" y="5"/>
                    <a:pt x="29" y="10"/>
                    <a:pt x="40" y="15"/>
                  </a:cubicBezTo>
                  <a:lnTo>
                    <a:pt x="33" y="30"/>
                  </a:lnTo>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Freeform 448">
              <a:extLst>
                <a:ext uri="{FF2B5EF4-FFF2-40B4-BE49-F238E27FC236}">
                  <a16:creationId xmlns:a16="http://schemas.microsoft.com/office/drawing/2014/main" id="{CB873D9D-A31B-49EB-87A7-5050D7AEA5FC}"/>
                </a:ext>
              </a:extLst>
            </p:cNvPr>
            <p:cNvSpPr>
              <a:spLocks/>
            </p:cNvSpPr>
            <p:nvPr/>
          </p:nvSpPr>
          <p:spPr bwMode="auto">
            <a:xfrm>
              <a:off x="4037013" y="2995613"/>
              <a:ext cx="49213" cy="80963"/>
            </a:xfrm>
            <a:custGeom>
              <a:avLst/>
              <a:gdLst>
                <a:gd name="T0" fmla="*/ 6 w 31"/>
                <a:gd name="T1" fmla="*/ 51 h 51"/>
                <a:gd name="T2" fmla="*/ 0 w 31"/>
                <a:gd name="T3" fmla="*/ 46 h 51"/>
                <a:gd name="T4" fmla="*/ 21 w 31"/>
                <a:gd name="T5" fmla="*/ 25 h 51"/>
                <a:gd name="T6" fmla="*/ 0 w 31"/>
                <a:gd name="T7" fmla="*/ 4 h 51"/>
                <a:gd name="T8" fmla="*/ 6 w 31"/>
                <a:gd name="T9" fmla="*/ 0 h 51"/>
                <a:gd name="T10" fmla="*/ 31 w 31"/>
                <a:gd name="T11" fmla="*/ 25 h 51"/>
                <a:gd name="T12" fmla="*/ 6 w 31"/>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6" y="51"/>
                  </a:moveTo>
                  <a:lnTo>
                    <a:pt x="0" y="46"/>
                  </a:lnTo>
                  <a:lnTo>
                    <a:pt x="21" y="25"/>
                  </a:lnTo>
                  <a:lnTo>
                    <a:pt x="0" y="4"/>
                  </a:lnTo>
                  <a:lnTo>
                    <a:pt x="6" y="0"/>
                  </a:lnTo>
                  <a:lnTo>
                    <a:pt x="31" y="25"/>
                  </a:lnTo>
                  <a:lnTo>
                    <a:pt x="6" y="51"/>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449">
              <a:extLst>
                <a:ext uri="{FF2B5EF4-FFF2-40B4-BE49-F238E27FC236}">
                  <a16:creationId xmlns:a16="http://schemas.microsoft.com/office/drawing/2014/main" id="{0B12261F-B602-47DE-A3F2-165FEB72780A}"/>
                </a:ext>
              </a:extLst>
            </p:cNvPr>
            <p:cNvSpPr>
              <a:spLocks/>
            </p:cNvSpPr>
            <p:nvPr/>
          </p:nvSpPr>
          <p:spPr bwMode="auto">
            <a:xfrm>
              <a:off x="4060826" y="3727451"/>
              <a:ext cx="47625" cy="80963"/>
            </a:xfrm>
            <a:custGeom>
              <a:avLst/>
              <a:gdLst>
                <a:gd name="T0" fmla="*/ 25 w 30"/>
                <a:gd name="T1" fmla="*/ 51 h 51"/>
                <a:gd name="T2" fmla="*/ 0 w 30"/>
                <a:gd name="T3" fmla="*/ 26 h 51"/>
                <a:gd name="T4" fmla="*/ 25 w 30"/>
                <a:gd name="T5" fmla="*/ 0 h 51"/>
                <a:gd name="T6" fmla="*/ 30 w 30"/>
                <a:gd name="T7" fmla="*/ 5 h 51"/>
                <a:gd name="T8" fmla="*/ 9 w 30"/>
                <a:gd name="T9" fmla="*/ 26 h 51"/>
                <a:gd name="T10" fmla="*/ 30 w 30"/>
                <a:gd name="T11" fmla="*/ 47 h 51"/>
                <a:gd name="T12" fmla="*/ 25 w 30"/>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0" h="51">
                  <a:moveTo>
                    <a:pt x="25" y="51"/>
                  </a:moveTo>
                  <a:lnTo>
                    <a:pt x="0" y="26"/>
                  </a:lnTo>
                  <a:lnTo>
                    <a:pt x="25" y="0"/>
                  </a:lnTo>
                  <a:lnTo>
                    <a:pt x="30" y="5"/>
                  </a:lnTo>
                  <a:lnTo>
                    <a:pt x="9" y="26"/>
                  </a:lnTo>
                  <a:lnTo>
                    <a:pt x="30" y="47"/>
                  </a:lnTo>
                  <a:lnTo>
                    <a:pt x="25" y="51"/>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5" name="Handshake15" descr="{&quot;Key&quot;:&quot;POWER_USER_SHAPE_ICON&quot;,&quot;Value&quot;:&quot;POWER_USER_SHAPE_ICON_STYLE_1&quot;}">
            <a:extLst>
              <a:ext uri="{FF2B5EF4-FFF2-40B4-BE49-F238E27FC236}">
                <a16:creationId xmlns:a16="http://schemas.microsoft.com/office/drawing/2014/main" id="{38319F51-6382-4D2B-BD1D-30467A54CCB7}"/>
              </a:ext>
            </a:extLst>
          </p:cNvPr>
          <p:cNvGrpSpPr>
            <a:grpSpLocks noChangeAspect="1"/>
          </p:cNvGrpSpPr>
          <p:nvPr/>
        </p:nvGrpSpPr>
        <p:grpSpPr>
          <a:xfrm>
            <a:off x="4467204" y="2471140"/>
            <a:ext cx="752783" cy="635000"/>
            <a:chOff x="7956550" y="1998663"/>
            <a:chExt cx="466725" cy="393700"/>
          </a:xfrm>
          <a:solidFill>
            <a:schemeClr val="tx1"/>
          </a:solidFill>
        </p:grpSpPr>
        <p:sp>
          <p:nvSpPr>
            <p:cNvPr id="166" name="Freeform 64">
              <a:extLst>
                <a:ext uri="{FF2B5EF4-FFF2-40B4-BE49-F238E27FC236}">
                  <a16:creationId xmlns:a16="http://schemas.microsoft.com/office/drawing/2014/main" id="{B13B7B61-4B75-44E6-BE81-CB7F97442A7D}"/>
                </a:ext>
              </a:extLst>
            </p:cNvPr>
            <p:cNvSpPr>
              <a:spLocks/>
            </p:cNvSpPr>
            <p:nvPr/>
          </p:nvSpPr>
          <p:spPr bwMode="auto">
            <a:xfrm>
              <a:off x="8235950" y="1998663"/>
              <a:ext cx="187325" cy="187325"/>
            </a:xfrm>
            <a:custGeom>
              <a:avLst/>
              <a:gdLst>
                <a:gd name="T0" fmla="*/ 1094 w 1468"/>
                <a:gd name="T1" fmla="*/ 1473 h 1473"/>
                <a:gd name="T2" fmla="*/ 1043 w 1468"/>
                <a:gd name="T3" fmla="*/ 1453 h 1473"/>
                <a:gd name="T4" fmla="*/ 22 w 1468"/>
                <a:gd name="T5" fmla="*/ 466 h 1473"/>
                <a:gd name="T6" fmla="*/ 1 w 1468"/>
                <a:gd name="T7" fmla="*/ 415 h 1473"/>
                <a:gd name="T8" fmla="*/ 21 w 1468"/>
                <a:gd name="T9" fmla="*/ 363 h 1473"/>
                <a:gd name="T10" fmla="*/ 352 w 1468"/>
                <a:gd name="T11" fmla="*/ 29 h 1473"/>
                <a:gd name="T12" fmla="*/ 455 w 1468"/>
                <a:gd name="T13" fmla="*/ 28 h 1473"/>
                <a:gd name="T14" fmla="*/ 455 w 1468"/>
                <a:gd name="T15" fmla="*/ 131 h 1473"/>
                <a:gd name="T16" fmla="*/ 176 w 1468"/>
                <a:gd name="T17" fmla="*/ 413 h 1473"/>
                <a:gd name="T18" fmla="*/ 1086 w 1468"/>
                <a:gd name="T19" fmla="*/ 1293 h 1473"/>
                <a:gd name="T20" fmla="*/ 1329 w 1468"/>
                <a:gd name="T21" fmla="*/ 986 h 1473"/>
                <a:gd name="T22" fmla="*/ 1431 w 1468"/>
                <a:gd name="T23" fmla="*/ 974 h 1473"/>
                <a:gd name="T24" fmla="*/ 1443 w 1468"/>
                <a:gd name="T25" fmla="*/ 1075 h 1473"/>
                <a:gd name="T26" fmla="*/ 1151 w 1468"/>
                <a:gd name="T27" fmla="*/ 1446 h 1473"/>
                <a:gd name="T28" fmla="*/ 1099 w 1468"/>
                <a:gd name="T29" fmla="*/ 1473 h 1473"/>
                <a:gd name="T30" fmla="*/ 1094 w 1468"/>
                <a:gd name="T31" fmla="*/ 147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8" h="1473">
                  <a:moveTo>
                    <a:pt x="1094" y="1473"/>
                  </a:moveTo>
                  <a:cubicBezTo>
                    <a:pt x="1075" y="1473"/>
                    <a:pt x="1057" y="1466"/>
                    <a:pt x="1043" y="1453"/>
                  </a:cubicBezTo>
                  <a:lnTo>
                    <a:pt x="22" y="466"/>
                  </a:lnTo>
                  <a:cubicBezTo>
                    <a:pt x="9" y="453"/>
                    <a:pt x="1" y="434"/>
                    <a:pt x="1" y="415"/>
                  </a:cubicBezTo>
                  <a:cubicBezTo>
                    <a:pt x="0" y="396"/>
                    <a:pt x="8" y="377"/>
                    <a:pt x="21" y="363"/>
                  </a:cubicBezTo>
                  <a:lnTo>
                    <a:pt x="352" y="29"/>
                  </a:lnTo>
                  <a:cubicBezTo>
                    <a:pt x="380" y="0"/>
                    <a:pt x="426" y="0"/>
                    <a:pt x="455" y="28"/>
                  </a:cubicBezTo>
                  <a:cubicBezTo>
                    <a:pt x="483" y="57"/>
                    <a:pt x="483" y="102"/>
                    <a:pt x="455" y="131"/>
                  </a:cubicBezTo>
                  <a:lnTo>
                    <a:pt x="176" y="413"/>
                  </a:lnTo>
                  <a:lnTo>
                    <a:pt x="1086" y="1293"/>
                  </a:lnTo>
                  <a:lnTo>
                    <a:pt x="1329" y="986"/>
                  </a:lnTo>
                  <a:cubicBezTo>
                    <a:pt x="1354" y="954"/>
                    <a:pt x="1399" y="949"/>
                    <a:pt x="1431" y="974"/>
                  </a:cubicBezTo>
                  <a:cubicBezTo>
                    <a:pt x="1462" y="998"/>
                    <a:pt x="1468" y="1044"/>
                    <a:pt x="1443" y="1075"/>
                  </a:cubicBezTo>
                  <a:lnTo>
                    <a:pt x="1151" y="1446"/>
                  </a:lnTo>
                  <a:cubicBezTo>
                    <a:pt x="1138" y="1461"/>
                    <a:pt x="1119" y="1472"/>
                    <a:pt x="1099" y="1473"/>
                  </a:cubicBezTo>
                  <a:cubicBezTo>
                    <a:pt x="1097" y="1473"/>
                    <a:pt x="1095" y="1473"/>
                    <a:pt x="1094" y="14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65">
              <a:extLst>
                <a:ext uri="{FF2B5EF4-FFF2-40B4-BE49-F238E27FC236}">
                  <a16:creationId xmlns:a16="http://schemas.microsoft.com/office/drawing/2014/main" id="{0B8B3878-E4E6-4295-9F22-912B61AE6A68}"/>
                </a:ext>
              </a:extLst>
            </p:cNvPr>
            <p:cNvSpPr>
              <a:spLocks/>
            </p:cNvSpPr>
            <p:nvPr/>
          </p:nvSpPr>
          <p:spPr bwMode="auto">
            <a:xfrm>
              <a:off x="8094663" y="2058988"/>
              <a:ext cx="165100" cy="139700"/>
            </a:xfrm>
            <a:custGeom>
              <a:avLst/>
              <a:gdLst>
                <a:gd name="T0" fmla="*/ 285 w 1297"/>
                <a:gd name="T1" fmla="*/ 1102 h 1102"/>
                <a:gd name="T2" fmla="*/ 131 w 1297"/>
                <a:gd name="T3" fmla="*/ 1046 h 1102"/>
                <a:gd name="T4" fmla="*/ 57 w 1297"/>
                <a:gd name="T5" fmla="*/ 726 h 1102"/>
                <a:gd name="T6" fmla="*/ 355 w 1297"/>
                <a:gd name="T7" fmla="*/ 385 h 1102"/>
                <a:gd name="T8" fmla="*/ 740 w 1297"/>
                <a:gd name="T9" fmla="*/ 116 h 1102"/>
                <a:gd name="T10" fmla="*/ 1082 w 1297"/>
                <a:gd name="T11" fmla="*/ 83 h 1102"/>
                <a:gd name="T12" fmla="*/ 1098 w 1297"/>
                <a:gd name="T13" fmla="*/ 81 h 1102"/>
                <a:gd name="T14" fmla="*/ 1162 w 1297"/>
                <a:gd name="T15" fmla="*/ 33 h 1102"/>
                <a:gd name="T16" fmla="*/ 1264 w 1297"/>
                <a:gd name="T17" fmla="*/ 26 h 1102"/>
                <a:gd name="T18" fmla="*/ 1271 w 1297"/>
                <a:gd name="T19" fmla="*/ 128 h 1102"/>
                <a:gd name="T20" fmla="*/ 1117 w 1297"/>
                <a:gd name="T21" fmla="*/ 225 h 1102"/>
                <a:gd name="T22" fmla="*/ 1101 w 1297"/>
                <a:gd name="T23" fmla="*/ 227 h 1102"/>
                <a:gd name="T24" fmla="*/ 744 w 1297"/>
                <a:gd name="T25" fmla="*/ 261 h 1102"/>
                <a:gd name="T26" fmla="*/ 445 w 1297"/>
                <a:gd name="T27" fmla="*/ 500 h 1102"/>
                <a:gd name="T28" fmla="*/ 189 w 1297"/>
                <a:gd name="T29" fmla="*/ 786 h 1102"/>
                <a:gd name="T30" fmla="*/ 225 w 1297"/>
                <a:gd name="T31" fmla="*/ 935 h 1102"/>
                <a:gd name="T32" fmla="*/ 403 w 1297"/>
                <a:gd name="T33" fmla="*/ 907 h 1102"/>
                <a:gd name="T34" fmla="*/ 835 w 1297"/>
                <a:gd name="T35" fmla="*/ 550 h 1102"/>
                <a:gd name="T36" fmla="*/ 937 w 1297"/>
                <a:gd name="T37" fmla="*/ 559 h 1102"/>
                <a:gd name="T38" fmla="*/ 928 w 1297"/>
                <a:gd name="T39" fmla="*/ 661 h 1102"/>
                <a:gd name="T40" fmla="*/ 495 w 1297"/>
                <a:gd name="T41" fmla="*/ 1018 h 1102"/>
                <a:gd name="T42" fmla="*/ 285 w 1297"/>
                <a:gd name="T43" fmla="*/ 1102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7" h="1102">
                  <a:moveTo>
                    <a:pt x="285" y="1102"/>
                  </a:moveTo>
                  <a:cubicBezTo>
                    <a:pt x="228" y="1102"/>
                    <a:pt x="175" y="1084"/>
                    <a:pt x="131" y="1046"/>
                  </a:cubicBezTo>
                  <a:cubicBezTo>
                    <a:pt x="55" y="982"/>
                    <a:pt x="0" y="854"/>
                    <a:pt x="57" y="726"/>
                  </a:cubicBezTo>
                  <a:cubicBezTo>
                    <a:pt x="90" y="652"/>
                    <a:pt x="267" y="471"/>
                    <a:pt x="355" y="385"/>
                  </a:cubicBezTo>
                  <a:cubicBezTo>
                    <a:pt x="634" y="117"/>
                    <a:pt x="711" y="116"/>
                    <a:pt x="740" y="116"/>
                  </a:cubicBezTo>
                  <a:cubicBezTo>
                    <a:pt x="837" y="115"/>
                    <a:pt x="1015" y="92"/>
                    <a:pt x="1082" y="83"/>
                  </a:cubicBezTo>
                  <a:lnTo>
                    <a:pt x="1098" y="81"/>
                  </a:lnTo>
                  <a:cubicBezTo>
                    <a:pt x="1111" y="79"/>
                    <a:pt x="1142" y="56"/>
                    <a:pt x="1162" y="33"/>
                  </a:cubicBezTo>
                  <a:cubicBezTo>
                    <a:pt x="1188" y="3"/>
                    <a:pt x="1234" y="0"/>
                    <a:pt x="1264" y="26"/>
                  </a:cubicBezTo>
                  <a:cubicBezTo>
                    <a:pt x="1294" y="53"/>
                    <a:pt x="1297" y="98"/>
                    <a:pt x="1271" y="128"/>
                  </a:cubicBezTo>
                  <a:cubicBezTo>
                    <a:pt x="1259" y="143"/>
                    <a:pt x="1193" y="215"/>
                    <a:pt x="1117" y="225"/>
                  </a:cubicBezTo>
                  <a:lnTo>
                    <a:pt x="1101" y="227"/>
                  </a:lnTo>
                  <a:cubicBezTo>
                    <a:pt x="1025" y="237"/>
                    <a:pt x="850" y="260"/>
                    <a:pt x="744" y="261"/>
                  </a:cubicBezTo>
                  <a:cubicBezTo>
                    <a:pt x="715" y="268"/>
                    <a:pt x="613" y="337"/>
                    <a:pt x="445" y="500"/>
                  </a:cubicBezTo>
                  <a:cubicBezTo>
                    <a:pt x="300" y="641"/>
                    <a:pt x="202" y="758"/>
                    <a:pt x="189" y="786"/>
                  </a:cubicBezTo>
                  <a:cubicBezTo>
                    <a:pt x="159" y="854"/>
                    <a:pt x="199" y="914"/>
                    <a:pt x="225" y="935"/>
                  </a:cubicBezTo>
                  <a:cubicBezTo>
                    <a:pt x="292" y="993"/>
                    <a:pt x="385" y="921"/>
                    <a:pt x="403" y="907"/>
                  </a:cubicBezTo>
                  <a:cubicBezTo>
                    <a:pt x="466" y="855"/>
                    <a:pt x="763" y="610"/>
                    <a:pt x="835" y="550"/>
                  </a:cubicBezTo>
                  <a:cubicBezTo>
                    <a:pt x="866" y="524"/>
                    <a:pt x="912" y="528"/>
                    <a:pt x="937" y="559"/>
                  </a:cubicBezTo>
                  <a:cubicBezTo>
                    <a:pt x="963" y="590"/>
                    <a:pt x="959" y="636"/>
                    <a:pt x="928" y="661"/>
                  </a:cubicBezTo>
                  <a:cubicBezTo>
                    <a:pt x="855" y="721"/>
                    <a:pt x="558" y="966"/>
                    <a:pt x="495" y="1018"/>
                  </a:cubicBezTo>
                  <a:cubicBezTo>
                    <a:pt x="428" y="1074"/>
                    <a:pt x="354" y="1102"/>
                    <a:pt x="285" y="110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66">
              <a:extLst>
                <a:ext uri="{FF2B5EF4-FFF2-40B4-BE49-F238E27FC236}">
                  <a16:creationId xmlns:a16="http://schemas.microsoft.com/office/drawing/2014/main" id="{7CD53B73-3F93-4C0A-8784-52E20D5B4B13}"/>
                </a:ext>
              </a:extLst>
            </p:cNvPr>
            <p:cNvSpPr>
              <a:spLocks/>
            </p:cNvSpPr>
            <p:nvPr/>
          </p:nvSpPr>
          <p:spPr bwMode="auto">
            <a:xfrm>
              <a:off x="8307388" y="2163763"/>
              <a:ext cx="58738" cy="87313"/>
            </a:xfrm>
            <a:custGeom>
              <a:avLst/>
              <a:gdLst>
                <a:gd name="T0" fmla="*/ 81 w 461"/>
                <a:gd name="T1" fmla="*/ 680 h 680"/>
                <a:gd name="T2" fmla="*/ 26 w 461"/>
                <a:gd name="T3" fmla="*/ 656 h 680"/>
                <a:gd name="T4" fmla="*/ 33 w 461"/>
                <a:gd name="T5" fmla="*/ 553 h 680"/>
                <a:gd name="T6" fmla="*/ 221 w 461"/>
                <a:gd name="T7" fmla="*/ 368 h 680"/>
                <a:gd name="T8" fmla="*/ 284 w 461"/>
                <a:gd name="T9" fmla="*/ 167 h 680"/>
                <a:gd name="T10" fmla="*/ 312 w 461"/>
                <a:gd name="T11" fmla="*/ 53 h 680"/>
                <a:gd name="T12" fmla="*/ 407 w 461"/>
                <a:gd name="T13" fmla="*/ 15 h 680"/>
                <a:gd name="T14" fmla="*/ 445 w 461"/>
                <a:gd name="T15" fmla="*/ 111 h 680"/>
                <a:gd name="T16" fmla="*/ 426 w 461"/>
                <a:gd name="T17" fmla="*/ 193 h 680"/>
                <a:gd name="T18" fmla="*/ 337 w 461"/>
                <a:gd name="T19" fmla="*/ 454 h 680"/>
                <a:gd name="T20" fmla="*/ 128 w 461"/>
                <a:gd name="T21" fmla="*/ 662 h 680"/>
                <a:gd name="T22" fmla="*/ 81 w 461"/>
                <a:gd name="T23"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1" h="680">
                  <a:moveTo>
                    <a:pt x="81" y="680"/>
                  </a:moveTo>
                  <a:cubicBezTo>
                    <a:pt x="61" y="680"/>
                    <a:pt x="41" y="672"/>
                    <a:pt x="26" y="656"/>
                  </a:cubicBezTo>
                  <a:cubicBezTo>
                    <a:pt x="0" y="625"/>
                    <a:pt x="3" y="580"/>
                    <a:pt x="33" y="553"/>
                  </a:cubicBezTo>
                  <a:cubicBezTo>
                    <a:pt x="73" y="519"/>
                    <a:pt x="184" y="418"/>
                    <a:pt x="221" y="368"/>
                  </a:cubicBezTo>
                  <a:cubicBezTo>
                    <a:pt x="255" y="321"/>
                    <a:pt x="271" y="236"/>
                    <a:pt x="284" y="167"/>
                  </a:cubicBezTo>
                  <a:cubicBezTo>
                    <a:pt x="292" y="122"/>
                    <a:pt x="299" y="83"/>
                    <a:pt x="312" y="53"/>
                  </a:cubicBezTo>
                  <a:cubicBezTo>
                    <a:pt x="328" y="17"/>
                    <a:pt x="370" y="0"/>
                    <a:pt x="407" y="15"/>
                  </a:cubicBezTo>
                  <a:cubicBezTo>
                    <a:pt x="443" y="31"/>
                    <a:pt x="461" y="74"/>
                    <a:pt x="445" y="111"/>
                  </a:cubicBezTo>
                  <a:cubicBezTo>
                    <a:pt x="439" y="125"/>
                    <a:pt x="432" y="161"/>
                    <a:pt x="426" y="193"/>
                  </a:cubicBezTo>
                  <a:cubicBezTo>
                    <a:pt x="411" y="277"/>
                    <a:pt x="392" y="381"/>
                    <a:pt x="337" y="454"/>
                  </a:cubicBezTo>
                  <a:cubicBezTo>
                    <a:pt x="284" y="526"/>
                    <a:pt x="144" y="649"/>
                    <a:pt x="128" y="662"/>
                  </a:cubicBezTo>
                  <a:cubicBezTo>
                    <a:pt x="115" y="674"/>
                    <a:pt x="98" y="680"/>
                    <a:pt x="81" y="68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67">
              <a:extLst>
                <a:ext uri="{FF2B5EF4-FFF2-40B4-BE49-F238E27FC236}">
                  <a16:creationId xmlns:a16="http://schemas.microsoft.com/office/drawing/2014/main" id="{0302ED64-DE0C-4D40-AEDA-9C00D070C3A4}"/>
                </a:ext>
              </a:extLst>
            </p:cNvPr>
            <p:cNvSpPr>
              <a:spLocks/>
            </p:cNvSpPr>
            <p:nvPr/>
          </p:nvSpPr>
          <p:spPr bwMode="auto">
            <a:xfrm>
              <a:off x="8175625" y="2135188"/>
              <a:ext cx="155575" cy="257175"/>
            </a:xfrm>
            <a:custGeom>
              <a:avLst/>
              <a:gdLst>
                <a:gd name="T0" fmla="*/ 341 w 1223"/>
                <a:gd name="T1" fmla="*/ 2007 h 2007"/>
                <a:gd name="T2" fmla="*/ 123 w 1223"/>
                <a:gd name="T3" fmla="*/ 1938 h 2007"/>
                <a:gd name="T4" fmla="*/ 97 w 1223"/>
                <a:gd name="T5" fmla="*/ 1923 h 2007"/>
                <a:gd name="T6" fmla="*/ 37 w 1223"/>
                <a:gd name="T7" fmla="*/ 1885 h 2007"/>
                <a:gd name="T8" fmla="*/ 26 w 1223"/>
                <a:gd name="T9" fmla="*/ 1783 h 2007"/>
                <a:gd name="T10" fmla="*/ 127 w 1223"/>
                <a:gd name="T11" fmla="*/ 1771 h 2007"/>
                <a:gd name="T12" fmla="*/ 170 w 1223"/>
                <a:gd name="T13" fmla="*/ 1798 h 2007"/>
                <a:gd name="T14" fmla="*/ 210 w 1223"/>
                <a:gd name="T15" fmla="*/ 1823 h 2007"/>
                <a:gd name="T16" fmla="*/ 438 w 1223"/>
                <a:gd name="T17" fmla="*/ 1837 h 2007"/>
                <a:gd name="T18" fmla="*/ 463 w 1223"/>
                <a:gd name="T19" fmla="*/ 1735 h 2007"/>
                <a:gd name="T20" fmla="*/ 482 w 1223"/>
                <a:gd name="T21" fmla="*/ 1663 h 2007"/>
                <a:gd name="T22" fmla="*/ 556 w 1223"/>
                <a:gd name="T23" fmla="*/ 1646 h 2007"/>
                <a:gd name="T24" fmla="*/ 696 w 1223"/>
                <a:gd name="T25" fmla="*/ 1645 h 2007"/>
                <a:gd name="T26" fmla="*/ 731 w 1223"/>
                <a:gd name="T27" fmla="*/ 1532 h 2007"/>
                <a:gd name="T28" fmla="*/ 734 w 1223"/>
                <a:gd name="T29" fmla="*/ 1451 h 2007"/>
                <a:gd name="T30" fmla="*/ 810 w 1223"/>
                <a:gd name="T31" fmla="*/ 1424 h 2007"/>
                <a:gd name="T32" fmla="*/ 938 w 1223"/>
                <a:gd name="T33" fmla="*/ 1394 h 2007"/>
                <a:gd name="T34" fmla="*/ 943 w 1223"/>
                <a:gd name="T35" fmla="*/ 1389 h 2007"/>
                <a:gd name="T36" fmla="*/ 952 w 1223"/>
                <a:gd name="T37" fmla="*/ 1262 h 2007"/>
                <a:gd name="T38" fmla="*/ 952 w 1223"/>
                <a:gd name="T39" fmla="*/ 1262 h 2007"/>
                <a:gd name="T40" fmla="*/ 962 w 1223"/>
                <a:gd name="T41" fmla="*/ 1160 h 2007"/>
                <a:gd name="T42" fmla="*/ 1028 w 1223"/>
                <a:gd name="T43" fmla="*/ 1147 h 2007"/>
                <a:gd name="T44" fmla="*/ 1050 w 1223"/>
                <a:gd name="T45" fmla="*/ 1125 h 2007"/>
                <a:gd name="T46" fmla="*/ 1074 w 1223"/>
                <a:gd name="T47" fmla="*/ 1055 h 2007"/>
                <a:gd name="T48" fmla="*/ 1001 w 1223"/>
                <a:gd name="T49" fmla="*/ 879 h 2007"/>
                <a:gd name="T50" fmla="*/ 111 w 1223"/>
                <a:gd name="T51" fmla="*/ 138 h 2007"/>
                <a:gd name="T52" fmla="*/ 100 w 1223"/>
                <a:gd name="T53" fmla="*/ 37 h 2007"/>
                <a:gd name="T54" fmla="*/ 202 w 1223"/>
                <a:gd name="T55" fmla="*/ 25 h 2007"/>
                <a:gd name="T56" fmla="*/ 1111 w 1223"/>
                <a:gd name="T57" fmla="*/ 785 h 2007"/>
                <a:gd name="T58" fmla="*/ 1219 w 1223"/>
                <a:gd name="T59" fmla="*/ 1045 h 2007"/>
                <a:gd name="T60" fmla="*/ 1175 w 1223"/>
                <a:gd name="T61" fmla="*/ 1199 h 2007"/>
                <a:gd name="T62" fmla="*/ 1111 w 1223"/>
                <a:gd name="T63" fmla="*/ 1265 h 2007"/>
                <a:gd name="T64" fmla="*/ 1042 w 1223"/>
                <a:gd name="T65" fmla="*/ 1496 h 2007"/>
                <a:gd name="T66" fmla="*/ 1038 w 1223"/>
                <a:gd name="T67" fmla="*/ 1499 h 2007"/>
                <a:gd name="T68" fmla="*/ 882 w 1223"/>
                <a:gd name="T69" fmla="*/ 1574 h 2007"/>
                <a:gd name="T70" fmla="*/ 795 w 1223"/>
                <a:gd name="T71" fmla="*/ 1752 h 2007"/>
                <a:gd name="T72" fmla="*/ 612 w 1223"/>
                <a:gd name="T73" fmla="*/ 1809 h 2007"/>
                <a:gd name="T74" fmla="*/ 521 w 1223"/>
                <a:gd name="T75" fmla="*/ 1956 h 2007"/>
                <a:gd name="T76" fmla="*/ 341 w 1223"/>
                <a:gd name="T77" fmla="*/ 2007 h 2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3" h="2007">
                  <a:moveTo>
                    <a:pt x="341" y="2007"/>
                  </a:moveTo>
                  <a:cubicBezTo>
                    <a:pt x="263" y="2007"/>
                    <a:pt x="183" y="1984"/>
                    <a:pt x="123" y="1938"/>
                  </a:cubicBezTo>
                  <a:cubicBezTo>
                    <a:pt x="120" y="1936"/>
                    <a:pt x="107" y="1928"/>
                    <a:pt x="97" y="1923"/>
                  </a:cubicBezTo>
                  <a:cubicBezTo>
                    <a:pt x="69" y="1907"/>
                    <a:pt x="50" y="1895"/>
                    <a:pt x="37" y="1885"/>
                  </a:cubicBezTo>
                  <a:cubicBezTo>
                    <a:pt x="6" y="1860"/>
                    <a:pt x="0" y="1814"/>
                    <a:pt x="26" y="1783"/>
                  </a:cubicBezTo>
                  <a:cubicBezTo>
                    <a:pt x="50" y="1751"/>
                    <a:pt x="96" y="1746"/>
                    <a:pt x="127" y="1771"/>
                  </a:cubicBezTo>
                  <a:cubicBezTo>
                    <a:pt x="134" y="1776"/>
                    <a:pt x="157" y="1790"/>
                    <a:pt x="170" y="1798"/>
                  </a:cubicBezTo>
                  <a:cubicBezTo>
                    <a:pt x="191" y="1810"/>
                    <a:pt x="202" y="1816"/>
                    <a:pt x="210" y="1823"/>
                  </a:cubicBezTo>
                  <a:cubicBezTo>
                    <a:pt x="271" y="1868"/>
                    <a:pt x="382" y="1875"/>
                    <a:pt x="438" y="1837"/>
                  </a:cubicBezTo>
                  <a:cubicBezTo>
                    <a:pt x="458" y="1823"/>
                    <a:pt x="481" y="1798"/>
                    <a:pt x="463" y="1735"/>
                  </a:cubicBezTo>
                  <a:cubicBezTo>
                    <a:pt x="455" y="1709"/>
                    <a:pt x="463" y="1681"/>
                    <a:pt x="482" y="1663"/>
                  </a:cubicBezTo>
                  <a:cubicBezTo>
                    <a:pt x="502" y="1644"/>
                    <a:pt x="530" y="1638"/>
                    <a:pt x="556" y="1646"/>
                  </a:cubicBezTo>
                  <a:cubicBezTo>
                    <a:pt x="643" y="1676"/>
                    <a:pt x="670" y="1670"/>
                    <a:pt x="696" y="1645"/>
                  </a:cubicBezTo>
                  <a:cubicBezTo>
                    <a:pt x="728" y="1616"/>
                    <a:pt x="750" y="1563"/>
                    <a:pt x="731" y="1532"/>
                  </a:cubicBezTo>
                  <a:cubicBezTo>
                    <a:pt x="715" y="1507"/>
                    <a:pt x="716" y="1475"/>
                    <a:pt x="734" y="1451"/>
                  </a:cubicBezTo>
                  <a:cubicBezTo>
                    <a:pt x="751" y="1427"/>
                    <a:pt x="781" y="1417"/>
                    <a:pt x="810" y="1424"/>
                  </a:cubicBezTo>
                  <a:cubicBezTo>
                    <a:pt x="887" y="1443"/>
                    <a:pt x="915" y="1416"/>
                    <a:pt x="938" y="1394"/>
                  </a:cubicBezTo>
                  <a:lnTo>
                    <a:pt x="943" y="1389"/>
                  </a:lnTo>
                  <a:cubicBezTo>
                    <a:pt x="975" y="1360"/>
                    <a:pt x="986" y="1305"/>
                    <a:pt x="952" y="1262"/>
                  </a:cubicBezTo>
                  <a:lnTo>
                    <a:pt x="952" y="1262"/>
                  </a:lnTo>
                  <a:cubicBezTo>
                    <a:pt x="927" y="1231"/>
                    <a:pt x="932" y="1185"/>
                    <a:pt x="962" y="1160"/>
                  </a:cubicBezTo>
                  <a:cubicBezTo>
                    <a:pt x="982" y="1145"/>
                    <a:pt x="1006" y="1140"/>
                    <a:pt x="1028" y="1147"/>
                  </a:cubicBezTo>
                  <a:cubicBezTo>
                    <a:pt x="1036" y="1140"/>
                    <a:pt x="1046" y="1131"/>
                    <a:pt x="1050" y="1125"/>
                  </a:cubicBezTo>
                  <a:cubicBezTo>
                    <a:pt x="1068" y="1095"/>
                    <a:pt x="1076" y="1072"/>
                    <a:pt x="1074" y="1055"/>
                  </a:cubicBezTo>
                  <a:cubicBezTo>
                    <a:pt x="1071" y="999"/>
                    <a:pt x="1039" y="924"/>
                    <a:pt x="1001" y="879"/>
                  </a:cubicBezTo>
                  <a:cubicBezTo>
                    <a:pt x="952" y="821"/>
                    <a:pt x="429" y="394"/>
                    <a:pt x="111" y="138"/>
                  </a:cubicBezTo>
                  <a:cubicBezTo>
                    <a:pt x="80" y="114"/>
                    <a:pt x="75" y="68"/>
                    <a:pt x="100" y="37"/>
                  </a:cubicBezTo>
                  <a:cubicBezTo>
                    <a:pt x="125" y="6"/>
                    <a:pt x="171" y="0"/>
                    <a:pt x="202" y="25"/>
                  </a:cubicBezTo>
                  <a:cubicBezTo>
                    <a:pt x="287" y="94"/>
                    <a:pt x="1037" y="698"/>
                    <a:pt x="1111" y="785"/>
                  </a:cubicBezTo>
                  <a:cubicBezTo>
                    <a:pt x="1170" y="854"/>
                    <a:pt x="1213" y="958"/>
                    <a:pt x="1219" y="1045"/>
                  </a:cubicBezTo>
                  <a:cubicBezTo>
                    <a:pt x="1223" y="1107"/>
                    <a:pt x="1196" y="1163"/>
                    <a:pt x="1175" y="1199"/>
                  </a:cubicBezTo>
                  <a:cubicBezTo>
                    <a:pt x="1167" y="1213"/>
                    <a:pt x="1143" y="1242"/>
                    <a:pt x="1111" y="1265"/>
                  </a:cubicBezTo>
                  <a:cubicBezTo>
                    <a:pt x="1130" y="1346"/>
                    <a:pt x="1106" y="1436"/>
                    <a:pt x="1042" y="1496"/>
                  </a:cubicBezTo>
                  <a:lnTo>
                    <a:pt x="1038" y="1499"/>
                  </a:lnTo>
                  <a:cubicBezTo>
                    <a:pt x="1016" y="1520"/>
                    <a:pt x="967" y="1566"/>
                    <a:pt x="882" y="1574"/>
                  </a:cubicBezTo>
                  <a:cubicBezTo>
                    <a:pt x="878" y="1642"/>
                    <a:pt x="842" y="1708"/>
                    <a:pt x="795" y="1752"/>
                  </a:cubicBezTo>
                  <a:cubicBezTo>
                    <a:pt x="737" y="1805"/>
                    <a:pt x="675" y="1817"/>
                    <a:pt x="612" y="1809"/>
                  </a:cubicBezTo>
                  <a:cubicBezTo>
                    <a:pt x="604" y="1869"/>
                    <a:pt x="573" y="1920"/>
                    <a:pt x="521" y="1956"/>
                  </a:cubicBezTo>
                  <a:cubicBezTo>
                    <a:pt x="471" y="1990"/>
                    <a:pt x="407" y="2007"/>
                    <a:pt x="341" y="200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68">
              <a:extLst>
                <a:ext uri="{FF2B5EF4-FFF2-40B4-BE49-F238E27FC236}">
                  <a16:creationId xmlns:a16="http://schemas.microsoft.com/office/drawing/2014/main" id="{826286E6-18AF-404D-83F5-61DF64F5A4BC}"/>
                </a:ext>
              </a:extLst>
            </p:cNvPr>
            <p:cNvSpPr>
              <a:spLocks/>
            </p:cNvSpPr>
            <p:nvPr/>
          </p:nvSpPr>
          <p:spPr bwMode="auto">
            <a:xfrm>
              <a:off x="8205788" y="2322513"/>
              <a:ext cx="44450" cy="41275"/>
            </a:xfrm>
            <a:custGeom>
              <a:avLst/>
              <a:gdLst>
                <a:gd name="T0" fmla="*/ 258 w 351"/>
                <a:gd name="T1" fmla="*/ 324 h 324"/>
                <a:gd name="T2" fmla="*/ 35 w 351"/>
                <a:gd name="T3" fmla="*/ 137 h 324"/>
                <a:gd name="T4" fmla="*/ 26 w 351"/>
                <a:gd name="T5" fmla="*/ 35 h 324"/>
                <a:gd name="T6" fmla="*/ 128 w 351"/>
                <a:gd name="T7" fmla="*/ 26 h 324"/>
                <a:gd name="T8" fmla="*/ 351 w 351"/>
                <a:gd name="T9" fmla="*/ 213 h 324"/>
                <a:gd name="T10" fmla="*/ 258 w 351"/>
                <a:gd name="T11" fmla="*/ 324 h 324"/>
              </a:gdLst>
              <a:ahLst/>
              <a:cxnLst>
                <a:cxn ang="0">
                  <a:pos x="T0" y="T1"/>
                </a:cxn>
                <a:cxn ang="0">
                  <a:pos x="T2" y="T3"/>
                </a:cxn>
                <a:cxn ang="0">
                  <a:pos x="T4" y="T5"/>
                </a:cxn>
                <a:cxn ang="0">
                  <a:pos x="T6" y="T7"/>
                </a:cxn>
                <a:cxn ang="0">
                  <a:pos x="T8" y="T9"/>
                </a:cxn>
                <a:cxn ang="0">
                  <a:pos x="T10" y="T11"/>
                </a:cxn>
              </a:cxnLst>
              <a:rect l="0" t="0" r="r" b="b"/>
              <a:pathLst>
                <a:path w="351" h="324">
                  <a:moveTo>
                    <a:pt x="258" y="324"/>
                  </a:moveTo>
                  <a:lnTo>
                    <a:pt x="35" y="137"/>
                  </a:lnTo>
                  <a:cubicBezTo>
                    <a:pt x="4" y="111"/>
                    <a:pt x="0" y="66"/>
                    <a:pt x="26" y="35"/>
                  </a:cubicBezTo>
                  <a:cubicBezTo>
                    <a:pt x="52" y="4"/>
                    <a:pt x="97" y="0"/>
                    <a:pt x="128" y="26"/>
                  </a:cubicBezTo>
                  <a:lnTo>
                    <a:pt x="351" y="213"/>
                  </a:lnTo>
                  <a:lnTo>
                    <a:pt x="258" y="3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69">
              <a:extLst>
                <a:ext uri="{FF2B5EF4-FFF2-40B4-BE49-F238E27FC236}">
                  <a16:creationId xmlns:a16="http://schemas.microsoft.com/office/drawing/2014/main" id="{2D3113DE-803D-449A-8ED3-6BCDFC406E31}"/>
                </a:ext>
              </a:extLst>
            </p:cNvPr>
            <p:cNvSpPr>
              <a:spLocks/>
            </p:cNvSpPr>
            <p:nvPr/>
          </p:nvSpPr>
          <p:spPr bwMode="auto">
            <a:xfrm>
              <a:off x="8189913" y="2306638"/>
              <a:ext cx="22225" cy="22225"/>
            </a:xfrm>
            <a:custGeom>
              <a:avLst/>
              <a:gdLst>
                <a:gd name="T0" fmla="*/ 95 w 177"/>
                <a:gd name="T1" fmla="*/ 171 h 171"/>
                <a:gd name="T2" fmla="*/ 49 w 177"/>
                <a:gd name="T3" fmla="*/ 154 h 171"/>
                <a:gd name="T4" fmla="*/ 47 w 177"/>
                <a:gd name="T5" fmla="*/ 152 h 171"/>
                <a:gd name="T6" fmla="*/ 18 w 177"/>
                <a:gd name="T7" fmla="*/ 126 h 171"/>
                <a:gd name="T8" fmla="*/ 32 w 177"/>
                <a:gd name="T9" fmla="*/ 32 h 171"/>
                <a:gd name="T10" fmla="*/ 142 w 177"/>
                <a:gd name="T11" fmla="*/ 43 h 171"/>
                <a:gd name="T12" fmla="*/ 151 w 177"/>
                <a:gd name="T13" fmla="*/ 145 h 171"/>
                <a:gd name="T14" fmla="*/ 95 w 177"/>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71">
                  <a:moveTo>
                    <a:pt x="95" y="171"/>
                  </a:moveTo>
                  <a:cubicBezTo>
                    <a:pt x="79" y="171"/>
                    <a:pt x="63" y="165"/>
                    <a:pt x="49" y="154"/>
                  </a:cubicBezTo>
                  <a:cubicBezTo>
                    <a:pt x="48" y="153"/>
                    <a:pt x="48" y="153"/>
                    <a:pt x="47" y="152"/>
                  </a:cubicBezTo>
                  <a:cubicBezTo>
                    <a:pt x="36" y="146"/>
                    <a:pt x="26" y="137"/>
                    <a:pt x="18" y="126"/>
                  </a:cubicBezTo>
                  <a:cubicBezTo>
                    <a:pt x="0" y="96"/>
                    <a:pt x="5" y="56"/>
                    <a:pt x="32" y="32"/>
                  </a:cubicBezTo>
                  <a:cubicBezTo>
                    <a:pt x="54" y="14"/>
                    <a:pt x="91" y="0"/>
                    <a:pt x="142" y="43"/>
                  </a:cubicBezTo>
                  <a:cubicBezTo>
                    <a:pt x="173" y="69"/>
                    <a:pt x="177" y="114"/>
                    <a:pt x="151" y="145"/>
                  </a:cubicBezTo>
                  <a:cubicBezTo>
                    <a:pt x="137" y="162"/>
                    <a:pt x="116" y="171"/>
                    <a:pt x="95" y="1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70">
              <a:extLst>
                <a:ext uri="{FF2B5EF4-FFF2-40B4-BE49-F238E27FC236}">
                  <a16:creationId xmlns:a16="http://schemas.microsoft.com/office/drawing/2014/main" id="{ED85E476-C8F8-4D3B-85E6-A21B191B7B98}"/>
                </a:ext>
              </a:extLst>
            </p:cNvPr>
            <p:cNvSpPr>
              <a:spLocks/>
            </p:cNvSpPr>
            <p:nvPr/>
          </p:nvSpPr>
          <p:spPr bwMode="auto">
            <a:xfrm>
              <a:off x="8232775" y="2289175"/>
              <a:ext cx="52388" cy="46038"/>
            </a:xfrm>
            <a:custGeom>
              <a:avLst/>
              <a:gdLst>
                <a:gd name="T0" fmla="*/ 312 w 404"/>
                <a:gd name="T1" fmla="*/ 363 h 363"/>
                <a:gd name="T2" fmla="*/ 35 w 404"/>
                <a:gd name="T3" fmla="*/ 137 h 363"/>
                <a:gd name="T4" fmla="*/ 25 w 404"/>
                <a:gd name="T5" fmla="*/ 35 h 363"/>
                <a:gd name="T6" fmla="*/ 127 w 404"/>
                <a:gd name="T7" fmla="*/ 25 h 363"/>
                <a:gd name="T8" fmla="*/ 404 w 404"/>
                <a:gd name="T9" fmla="*/ 251 h 363"/>
                <a:gd name="T10" fmla="*/ 312 w 404"/>
                <a:gd name="T11" fmla="*/ 363 h 363"/>
              </a:gdLst>
              <a:ahLst/>
              <a:cxnLst>
                <a:cxn ang="0">
                  <a:pos x="T0" y="T1"/>
                </a:cxn>
                <a:cxn ang="0">
                  <a:pos x="T2" y="T3"/>
                </a:cxn>
                <a:cxn ang="0">
                  <a:pos x="T4" y="T5"/>
                </a:cxn>
                <a:cxn ang="0">
                  <a:pos x="T6" y="T7"/>
                </a:cxn>
                <a:cxn ang="0">
                  <a:pos x="T8" y="T9"/>
                </a:cxn>
                <a:cxn ang="0">
                  <a:pos x="T10" y="T11"/>
                </a:cxn>
              </a:cxnLst>
              <a:rect l="0" t="0" r="r" b="b"/>
              <a:pathLst>
                <a:path w="404" h="363">
                  <a:moveTo>
                    <a:pt x="312" y="363"/>
                  </a:moveTo>
                  <a:lnTo>
                    <a:pt x="35" y="137"/>
                  </a:lnTo>
                  <a:cubicBezTo>
                    <a:pt x="4" y="112"/>
                    <a:pt x="0" y="67"/>
                    <a:pt x="25" y="35"/>
                  </a:cubicBezTo>
                  <a:cubicBezTo>
                    <a:pt x="50" y="5"/>
                    <a:pt x="96" y="0"/>
                    <a:pt x="127" y="25"/>
                  </a:cubicBezTo>
                  <a:lnTo>
                    <a:pt x="404" y="251"/>
                  </a:lnTo>
                  <a:lnTo>
                    <a:pt x="312" y="363"/>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71">
              <a:extLst>
                <a:ext uri="{FF2B5EF4-FFF2-40B4-BE49-F238E27FC236}">
                  <a16:creationId xmlns:a16="http://schemas.microsoft.com/office/drawing/2014/main" id="{7582DE45-E7AD-4D08-85E0-EC4F0D896DBB}"/>
                </a:ext>
              </a:extLst>
            </p:cNvPr>
            <p:cNvSpPr>
              <a:spLocks/>
            </p:cNvSpPr>
            <p:nvPr/>
          </p:nvSpPr>
          <p:spPr bwMode="auto">
            <a:xfrm>
              <a:off x="8216900" y="2278063"/>
              <a:ext cx="22225" cy="19050"/>
            </a:xfrm>
            <a:custGeom>
              <a:avLst/>
              <a:gdLst>
                <a:gd name="T0" fmla="*/ 91 w 173"/>
                <a:gd name="T1" fmla="*/ 153 h 153"/>
                <a:gd name="T2" fmla="*/ 46 w 173"/>
                <a:gd name="T3" fmla="*/ 137 h 153"/>
                <a:gd name="T4" fmla="*/ 39 w 173"/>
                <a:gd name="T5" fmla="*/ 131 h 153"/>
                <a:gd name="T6" fmla="*/ 39 w 173"/>
                <a:gd name="T7" fmla="*/ 131 h 153"/>
                <a:gd name="T8" fmla="*/ 36 w 173"/>
                <a:gd name="T9" fmla="*/ 129 h 153"/>
                <a:gd name="T10" fmla="*/ 36 w 173"/>
                <a:gd name="T11" fmla="*/ 129 h 153"/>
                <a:gd name="T12" fmla="*/ 14 w 173"/>
                <a:gd name="T13" fmla="*/ 48 h 153"/>
                <a:gd name="T14" fmla="*/ 82 w 173"/>
                <a:gd name="T15" fmla="*/ 0 h 153"/>
                <a:gd name="T16" fmla="*/ 127 w 173"/>
                <a:gd name="T17" fmla="*/ 17 h 153"/>
                <a:gd name="T18" fmla="*/ 128 w 173"/>
                <a:gd name="T19" fmla="*/ 16 h 153"/>
                <a:gd name="T20" fmla="*/ 137 w 173"/>
                <a:gd name="T21" fmla="*/ 25 h 153"/>
                <a:gd name="T22" fmla="*/ 137 w 173"/>
                <a:gd name="T23" fmla="*/ 25 h 153"/>
                <a:gd name="T24" fmla="*/ 148 w 173"/>
                <a:gd name="T25" fmla="*/ 127 h 153"/>
                <a:gd name="T26" fmla="*/ 91 w 173"/>
                <a:gd name="T2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53">
                  <a:moveTo>
                    <a:pt x="91" y="153"/>
                  </a:moveTo>
                  <a:cubicBezTo>
                    <a:pt x="76" y="153"/>
                    <a:pt x="59" y="148"/>
                    <a:pt x="46" y="137"/>
                  </a:cubicBezTo>
                  <a:lnTo>
                    <a:pt x="39" y="131"/>
                  </a:lnTo>
                  <a:lnTo>
                    <a:pt x="39" y="131"/>
                  </a:lnTo>
                  <a:lnTo>
                    <a:pt x="36" y="129"/>
                  </a:lnTo>
                  <a:lnTo>
                    <a:pt x="36" y="129"/>
                  </a:lnTo>
                  <a:cubicBezTo>
                    <a:pt x="0" y="97"/>
                    <a:pt x="10" y="59"/>
                    <a:pt x="14" y="48"/>
                  </a:cubicBezTo>
                  <a:cubicBezTo>
                    <a:pt x="24" y="19"/>
                    <a:pt x="51" y="0"/>
                    <a:pt x="82" y="0"/>
                  </a:cubicBezTo>
                  <a:cubicBezTo>
                    <a:pt x="102" y="0"/>
                    <a:pt x="115" y="7"/>
                    <a:pt x="127" y="17"/>
                  </a:cubicBezTo>
                  <a:lnTo>
                    <a:pt x="128" y="16"/>
                  </a:lnTo>
                  <a:lnTo>
                    <a:pt x="137" y="25"/>
                  </a:lnTo>
                  <a:lnTo>
                    <a:pt x="137" y="25"/>
                  </a:lnTo>
                  <a:cubicBezTo>
                    <a:pt x="168" y="50"/>
                    <a:pt x="173" y="95"/>
                    <a:pt x="148" y="127"/>
                  </a:cubicBezTo>
                  <a:cubicBezTo>
                    <a:pt x="133" y="144"/>
                    <a:pt x="113" y="153"/>
                    <a:pt x="91" y="1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72">
              <a:extLst>
                <a:ext uri="{FF2B5EF4-FFF2-40B4-BE49-F238E27FC236}">
                  <a16:creationId xmlns:a16="http://schemas.microsoft.com/office/drawing/2014/main" id="{1464E3C3-4D10-46E6-974E-D3A086A95CDC}"/>
                </a:ext>
              </a:extLst>
            </p:cNvPr>
            <p:cNvSpPr>
              <a:spLocks/>
            </p:cNvSpPr>
            <p:nvPr/>
          </p:nvSpPr>
          <p:spPr bwMode="auto">
            <a:xfrm>
              <a:off x="8251825" y="2249488"/>
              <a:ext cx="65088" cy="52388"/>
            </a:xfrm>
            <a:custGeom>
              <a:avLst/>
              <a:gdLst>
                <a:gd name="T0" fmla="*/ 418 w 500"/>
                <a:gd name="T1" fmla="*/ 420 h 420"/>
                <a:gd name="T2" fmla="*/ 373 w 500"/>
                <a:gd name="T3" fmla="*/ 405 h 420"/>
                <a:gd name="T4" fmla="*/ 37 w 500"/>
                <a:gd name="T5" fmla="*/ 138 h 420"/>
                <a:gd name="T6" fmla="*/ 25 w 500"/>
                <a:gd name="T7" fmla="*/ 36 h 420"/>
                <a:gd name="T8" fmla="*/ 127 w 500"/>
                <a:gd name="T9" fmla="*/ 24 h 420"/>
                <a:gd name="T10" fmla="*/ 463 w 500"/>
                <a:gd name="T11" fmla="*/ 291 h 420"/>
                <a:gd name="T12" fmla="*/ 475 w 500"/>
                <a:gd name="T13" fmla="*/ 393 h 420"/>
                <a:gd name="T14" fmla="*/ 418 w 500"/>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420">
                  <a:moveTo>
                    <a:pt x="418" y="420"/>
                  </a:moveTo>
                  <a:cubicBezTo>
                    <a:pt x="403" y="420"/>
                    <a:pt x="387" y="415"/>
                    <a:pt x="373" y="405"/>
                  </a:cubicBezTo>
                  <a:lnTo>
                    <a:pt x="37" y="138"/>
                  </a:lnTo>
                  <a:cubicBezTo>
                    <a:pt x="6" y="113"/>
                    <a:pt x="0" y="68"/>
                    <a:pt x="25" y="36"/>
                  </a:cubicBezTo>
                  <a:cubicBezTo>
                    <a:pt x="50" y="5"/>
                    <a:pt x="96" y="0"/>
                    <a:pt x="127" y="24"/>
                  </a:cubicBezTo>
                  <a:lnTo>
                    <a:pt x="463" y="291"/>
                  </a:lnTo>
                  <a:cubicBezTo>
                    <a:pt x="495" y="316"/>
                    <a:pt x="500" y="362"/>
                    <a:pt x="475" y="393"/>
                  </a:cubicBezTo>
                  <a:cubicBezTo>
                    <a:pt x="461" y="411"/>
                    <a:pt x="440" y="420"/>
                    <a:pt x="418" y="4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73">
              <a:extLst>
                <a:ext uri="{FF2B5EF4-FFF2-40B4-BE49-F238E27FC236}">
                  <a16:creationId xmlns:a16="http://schemas.microsoft.com/office/drawing/2014/main" id="{5DA136BE-8866-4F49-AA31-28A2AF22BC81}"/>
                </a:ext>
              </a:extLst>
            </p:cNvPr>
            <p:cNvSpPr>
              <a:spLocks/>
            </p:cNvSpPr>
            <p:nvPr/>
          </p:nvSpPr>
          <p:spPr bwMode="auto">
            <a:xfrm>
              <a:off x="7956550" y="2033588"/>
              <a:ext cx="165100" cy="188913"/>
            </a:xfrm>
            <a:custGeom>
              <a:avLst/>
              <a:gdLst>
                <a:gd name="T0" fmla="*/ 408 w 1289"/>
                <a:gd name="T1" fmla="*/ 1480 h 1480"/>
                <a:gd name="T2" fmla="*/ 369 w 1289"/>
                <a:gd name="T3" fmla="*/ 1469 h 1480"/>
                <a:gd name="T4" fmla="*/ 43 w 1289"/>
                <a:gd name="T5" fmla="*/ 1260 h 1480"/>
                <a:gd name="T6" fmla="*/ 21 w 1289"/>
                <a:gd name="T7" fmla="*/ 1160 h 1480"/>
                <a:gd name="T8" fmla="*/ 121 w 1289"/>
                <a:gd name="T9" fmla="*/ 1138 h 1480"/>
                <a:gd name="T10" fmla="*/ 391 w 1289"/>
                <a:gd name="T11" fmla="*/ 1311 h 1480"/>
                <a:gd name="T12" fmla="*/ 1108 w 1289"/>
                <a:gd name="T13" fmla="*/ 380 h 1480"/>
                <a:gd name="T14" fmla="*/ 814 w 1289"/>
                <a:gd name="T15" fmla="*/ 137 h 1480"/>
                <a:gd name="T16" fmla="*/ 805 w 1289"/>
                <a:gd name="T17" fmla="*/ 35 h 1480"/>
                <a:gd name="T18" fmla="*/ 907 w 1289"/>
                <a:gd name="T19" fmla="*/ 26 h 1480"/>
                <a:gd name="T20" fmla="*/ 1254 w 1289"/>
                <a:gd name="T21" fmla="*/ 313 h 1480"/>
                <a:gd name="T22" fmla="*/ 1265 w 1289"/>
                <a:gd name="T23" fmla="*/ 413 h 1480"/>
                <a:gd name="T24" fmla="*/ 466 w 1289"/>
                <a:gd name="T25" fmla="*/ 1452 h 1480"/>
                <a:gd name="T26" fmla="*/ 408 w 1289"/>
                <a:gd name="T27" fmla="*/ 148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9" h="1480">
                  <a:moveTo>
                    <a:pt x="408" y="1480"/>
                  </a:moveTo>
                  <a:cubicBezTo>
                    <a:pt x="395" y="1480"/>
                    <a:pt x="381" y="1477"/>
                    <a:pt x="369" y="1469"/>
                  </a:cubicBezTo>
                  <a:lnTo>
                    <a:pt x="43" y="1260"/>
                  </a:lnTo>
                  <a:cubicBezTo>
                    <a:pt x="9" y="1239"/>
                    <a:pt x="0" y="1194"/>
                    <a:pt x="21" y="1160"/>
                  </a:cubicBezTo>
                  <a:cubicBezTo>
                    <a:pt x="43" y="1127"/>
                    <a:pt x="87" y="1117"/>
                    <a:pt x="121" y="1138"/>
                  </a:cubicBezTo>
                  <a:lnTo>
                    <a:pt x="391" y="1311"/>
                  </a:lnTo>
                  <a:lnTo>
                    <a:pt x="1108" y="380"/>
                  </a:lnTo>
                  <a:lnTo>
                    <a:pt x="814" y="137"/>
                  </a:lnTo>
                  <a:cubicBezTo>
                    <a:pt x="784" y="112"/>
                    <a:pt x="779" y="66"/>
                    <a:pt x="805" y="35"/>
                  </a:cubicBezTo>
                  <a:cubicBezTo>
                    <a:pt x="830" y="5"/>
                    <a:pt x="876" y="0"/>
                    <a:pt x="907" y="26"/>
                  </a:cubicBezTo>
                  <a:lnTo>
                    <a:pt x="1254" y="313"/>
                  </a:lnTo>
                  <a:cubicBezTo>
                    <a:pt x="1284" y="338"/>
                    <a:pt x="1289" y="382"/>
                    <a:pt x="1265" y="413"/>
                  </a:cubicBezTo>
                  <a:lnTo>
                    <a:pt x="466" y="1452"/>
                  </a:lnTo>
                  <a:cubicBezTo>
                    <a:pt x="451" y="1471"/>
                    <a:pt x="430" y="1480"/>
                    <a:pt x="408" y="148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74">
              <a:extLst>
                <a:ext uri="{FF2B5EF4-FFF2-40B4-BE49-F238E27FC236}">
                  <a16:creationId xmlns:a16="http://schemas.microsoft.com/office/drawing/2014/main" id="{9B03C353-E282-44FB-BEBF-9D4E246E7273}"/>
                </a:ext>
              </a:extLst>
            </p:cNvPr>
            <p:cNvSpPr>
              <a:spLocks/>
            </p:cNvSpPr>
            <p:nvPr/>
          </p:nvSpPr>
          <p:spPr bwMode="auto">
            <a:xfrm>
              <a:off x="8089900" y="2090738"/>
              <a:ext cx="63500" cy="30163"/>
            </a:xfrm>
            <a:custGeom>
              <a:avLst/>
              <a:gdLst>
                <a:gd name="T0" fmla="*/ 420 w 502"/>
                <a:gd name="T1" fmla="*/ 235 h 235"/>
                <a:gd name="T2" fmla="*/ 375 w 502"/>
                <a:gd name="T3" fmla="*/ 218 h 235"/>
                <a:gd name="T4" fmla="*/ 70 w 502"/>
                <a:gd name="T5" fmla="*/ 148 h 235"/>
                <a:gd name="T6" fmla="*/ 4 w 502"/>
                <a:gd name="T7" fmla="*/ 70 h 235"/>
                <a:gd name="T8" fmla="*/ 82 w 502"/>
                <a:gd name="T9" fmla="*/ 4 h 235"/>
                <a:gd name="T10" fmla="*/ 466 w 502"/>
                <a:gd name="T11" fmla="*/ 106 h 235"/>
                <a:gd name="T12" fmla="*/ 477 w 502"/>
                <a:gd name="T13" fmla="*/ 207 h 235"/>
                <a:gd name="T14" fmla="*/ 420 w 502"/>
                <a:gd name="T15" fmla="*/ 235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235">
                  <a:moveTo>
                    <a:pt x="420" y="235"/>
                  </a:moveTo>
                  <a:cubicBezTo>
                    <a:pt x="404" y="235"/>
                    <a:pt x="388" y="229"/>
                    <a:pt x="375" y="218"/>
                  </a:cubicBezTo>
                  <a:cubicBezTo>
                    <a:pt x="336" y="188"/>
                    <a:pt x="187" y="158"/>
                    <a:pt x="70" y="148"/>
                  </a:cubicBezTo>
                  <a:cubicBezTo>
                    <a:pt x="30" y="145"/>
                    <a:pt x="0" y="110"/>
                    <a:pt x="4" y="70"/>
                  </a:cubicBezTo>
                  <a:cubicBezTo>
                    <a:pt x="7" y="30"/>
                    <a:pt x="42" y="0"/>
                    <a:pt x="82" y="4"/>
                  </a:cubicBezTo>
                  <a:cubicBezTo>
                    <a:pt x="130" y="8"/>
                    <a:pt x="374" y="31"/>
                    <a:pt x="466" y="106"/>
                  </a:cubicBezTo>
                  <a:cubicBezTo>
                    <a:pt x="497" y="131"/>
                    <a:pt x="502" y="176"/>
                    <a:pt x="477" y="207"/>
                  </a:cubicBezTo>
                  <a:cubicBezTo>
                    <a:pt x="462" y="225"/>
                    <a:pt x="442" y="235"/>
                    <a:pt x="420" y="2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75">
              <a:extLst>
                <a:ext uri="{FF2B5EF4-FFF2-40B4-BE49-F238E27FC236}">
                  <a16:creationId xmlns:a16="http://schemas.microsoft.com/office/drawing/2014/main" id="{449A05D7-907F-4091-B80D-371367D8846C}"/>
                </a:ext>
              </a:extLst>
            </p:cNvPr>
            <p:cNvSpPr>
              <a:spLocks/>
            </p:cNvSpPr>
            <p:nvPr/>
          </p:nvSpPr>
          <p:spPr bwMode="auto">
            <a:xfrm>
              <a:off x="8016875" y="2179638"/>
              <a:ext cx="28575" cy="42863"/>
            </a:xfrm>
            <a:custGeom>
              <a:avLst/>
              <a:gdLst>
                <a:gd name="T0" fmla="*/ 143 w 224"/>
                <a:gd name="T1" fmla="*/ 339 h 339"/>
                <a:gd name="T2" fmla="*/ 74 w 224"/>
                <a:gd name="T3" fmla="*/ 290 h 339"/>
                <a:gd name="T4" fmla="*/ 12 w 224"/>
                <a:gd name="T5" fmla="*/ 104 h 339"/>
                <a:gd name="T6" fmla="*/ 58 w 224"/>
                <a:gd name="T7" fmla="*/ 13 h 339"/>
                <a:gd name="T8" fmla="*/ 150 w 224"/>
                <a:gd name="T9" fmla="*/ 59 h 339"/>
                <a:gd name="T10" fmla="*/ 211 w 224"/>
                <a:gd name="T11" fmla="*/ 244 h 339"/>
                <a:gd name="T12" fmla="*/ 165 w 224"/>
                <a:gd name="T13" fmla="*/ 336 h 339"/>
                <a:gd name="T14" fmla="*/ 143 w 224"/>
                <a:gd name="T15" fmla="*/ 339 h 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339">
                  <a:moveTo>
                    <a:pt x="143" y="339"/>
                  </a:moveTo>
                  <a:cubicBezTo>
                    <a:pt x="112" y="339"/>
                    <a:pt x="84" y="320"/>
                    <a:pt x="74" y="290"/>
                  </a:cubicBezTo>
                  <a:lnTo>
                    <a:pt x="12" y="104"/>
                  </a:lnTo>
                  <a:cubicBezTo>
                    <a:pt x="0" y="66"/>
                    <a:pt x="20" y="25"/>
                    <a:pt x="58" y="13"/>
                  </a:cubicBezTo>
                  <a:cubicBezTo>
                    <a:pt x="96" y="0"/>
                    <a:pt x="137" y="21"/>
                    <a:pt x="150" y="59"/>
                  </a:cubicBezTo>
                  <a:lnTo>
                    <a:pt x="211" y="244"/>
                  </a:lnTo>
                  <a:cubicBezTo>
                    <a:pt x="224" y="282"/>
                    <a:pt x="204" y="323"/>
                    <a:pt x="165" y="336"/>
                  </a:cubicBezTo>
                  <a:cubicBezTo>
                    <a:pt x="158" y="338"/>
                    <a:pt x="150" y="339"/>
                    <a:pt x="143" y="3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76">
              <a:extLst>
                <a:ext uri="{FF2B5EF4-FFF2-40B4-BE49-F238E27FC236}">
                  <a16:creationId xmlns:a16="http://schemas.microsoft.com/office/drawing/2014/main" id="{7AD0E661-280F-4D29-AA3D-5ED73E0CF772}"/>
                </a:ext>
              </a:extLst>
            </p:cNvPr>
            <p:cNvSpPr>
              <a:spLocks noEditPoints="1"/>
            </p:cNvSpPr>
            <p:nvPr/>
          </p:nvSpPr>
          <p:spPr bwMode="auto">
            <a:xfrm>
              <a:off x="8121650" y="2317750"/>
              <a:ext cx="69850" cy="69850"/>
            </a:xfrm>
            <a:custGeom>
              <a:avLst/>
              <a:gdLst>
                <a:gd name="T0" fmla="*/ 322 w 554"/>
                <a:gd name="T1" fmla="*/ 145 h 555"/>
                <a:gd name="T2" fmla="*/ 261 w 554"/>
                <a:gd name="T3" fmla="*/ 171 h 555"/>
                <a:gd name="T4" fmla="*/ 170 w 554"/>
                <a:gd name="T5" fmla="*/ 261 h 555"/>
                <a:gd name="T6" fmla="*/ 145 w 554"/>
                <a:gd name="T7" fmla="*/ 323 h 555"/>
                <a:gd name="T8" fmla="*/ 170 w 554"/>
                <a:gd name="T9" fmla="*/ 384 h 555"/>
                <a:gd name="T10" fmla="*/ 232 w 554"/>
                <a:gd name="T11" fmla="*/ 410 h 555"/>
                <a:gd name="T12" fmla="*/ 294 w 554"/>
                <a:gd name="T13" fmla="*/ 384 h 555"/>
                <a:gd name="T14" fmla="*/ 384 w 554"/>
                <a:gd name="T15" fmla="*/ 294 h 555"/>
                <a:gd name="T16" fmla="*/ 409 w 554"/>
                <a:gd name="T17" fmla="*/ 232 h 555"/>
                <a:gd name="T18" fmla="*/ 384 w 554"/>
                <a:gd name="T19" fmla="*/ 171 h 555"/>
                <a:gd name="T20" fmla="*/ 322 w 554"/>
                <a:gd name="T21" fmla="*/ 145 h 555"/>
                <a:gd name="T22" fmla="*/ 232 w 554"/>
                <a:gd name="T23" fmla="*/ 555 h 555"/>
                <a:gd name="T24" fmla="*/ 68 w 554"/>
                <a:gd name="T25" fmla="*/ 487 h 555"/>
                <a:gd name="T26" fmla="*/ 0 w 554"/>
                <a:gd name="T27" fmla="*/ 323 h 555"/>
                <a:gd name="T28" fmla="*/ 68 w 554"/>
                <a:gd name="T29" fmla="*/ 159 h 555"/>
                <a:gd name="T30" fmla="*/ 158 w 554"/>
                <a:gd name="T31" fmla="*/ 68 h 555"/>
                <a:gd name="T32" fmla="*/ 322 w 554"/>
                <a:gd name="T33" fmla="*/ 0 h 555"/>
                <a:gd name="T34" fmla="*/ 486 w 554"/>
                <a:gd name="T35" fmla="*/ 69 h 555"/>
                <a:gd name="T36" fmla="*/ 554 w 554"/>
                <a:gd name="T37" fmla="*/ 233 h 555"/>
                <a:gd name="T38" fmla="*/ 486 w 554"/>
                <a:gd name="T39" fmla="*/ 397 h 555"/>
                <a:gd name="T40" fmla="*/ 396 w 554"/>
                <a:gd name="T41" fmla="*/ 487 h 555"/>
                <a:gd name="T42" fmla="*/ 232 w 554"/>
                <a:gd name="T43" fmla="*/ 555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4" h="555">
                  <a:moveTo>
                    <a:pt x="322" y="145"/>
                  </a:moveTo>
                  <a:cubicBezTo>
                    <a:pt x="299" y="145"/>
                    <a:pt x="277" y="155"/>
                    <a:pt x="261" y="171"/>
                  </a:cubicBezTo>
                  <a:lnTo>
                    <a:pt x="170" y="261"/>
                  </a:lnTo>
                  <a:cubicBezTo>
                    <a:pt x="154" y="278"/>
                    <a:pt x="145" y="300"/>
                    <a:pt x="145" y="323"/>
                  </a:cubicBezTo>
                  <a:cubicBezTo>
                    <a:pt x="145" y="346"/>
                    <a:pt x="154" y="368"/>
                    <a:pt x="170" y="384"/>
                  </a:cubicBezTo>
                  <a:cubicBezTo>
                    <a:pt x="187" y="401"/>
                    <a:pt x="209" y="410"/>
                    <a:pt x="232" y="410"/>
                  </a:cubicBezTo>
                  <a:cubicBezTo>
                    <a:pt x="255" y="410"/>
                    <a:pt x="277" y="401"/>
                    <a:pt x="294" y="384"/>
                  </a:cubicBezTo>
                  <a:lnTo>
                    <a:pt x="384" y="294"/>
                  </a:lnTo>
                  <a:cubicBezTo>
                    <a:pt x="400" y="278"/>
                    <a:pt x="409" y="256"/>
                    <a:pt x="409" y="232"/>
                  </a:cubicBezTo>
                  <a:cubicBezTo>
                    <a:pt x="409" y="209"/>
                    <a:pt x="400" y="187"/>
                    <a:pt x="384" y="171"/>
                  </a:cubicBezTo>
                  <a:cubicBezTo>
                    <a:pt x="367" y="155"/>
                    <a:pt x="345" y="145"/>
                    <a:pt x="322" y="145"/>
                  </a:cubicBezTo>
                  <a:close/>
                  <a:moveTo>
                    <a:pt x="232" y="555"/>
                  </a:moveTo>
                  <a:cubicBezTo>
                    <a:pt x="170" y="555"/>
                    <a:pt x="112" y="531"/>
                    <a:pt x="68" y="487"/>
                  </a:cubicBezTo>
                  <a:cubicBezTo>
                    <a:pt x="24" y="443"/>
                    <a:pt x="0" y="385"/>
                    <a:pt x="0" y="323"/>
                  </a:cubicBezTo>
                  <a:cubicBezTo>
                    <a:pt x="0" y="261"/>
                    <a:pt x="24" y="203"/>
                    <a:pt x="68" y="159"/>
                  </a:cubicBezTo>
                  <a:lnTo>
                    <a:pt x="158" y="68"/>
                  </a:lnTo>
                  <a:cubicBezTo>
                    <a:pt x="202" y="25"/>
                    <a:pt x="260" y="0"/>
                    <a:pt x="322" y="0"/>
                  </a:cubicBezTo>
                  <a:cubicBezTo>
                    <a:pt x="384" y="0"/>
                    <a:pt x="442" y="25"/>
                    <a:pt x="486" y="69"/>
                  </a:cubicBezTo>
                  <a:cubicBezTo>
                    <a:pt x="530" y="112"/>
                    <a:pt x="554" y="171"/>
                    <a:pt x="554" y="233"/>
                  </a:cubicBezTo>
                  <a:cubicBezTo>
                    <a:pt x="554" y="295"/>
                    <a:pt x="530" y="353"/>
                    <a:pt x="486" y="397"/>
                  </a:cubicBezTo>
                  <a:lnTo>
                    <a:pt x="396" y="487"/>
                  </a:lnTo>
                  <a:cubicBezTo>
                    <a:pt x="352" y="531"/>
                    <a:pt x="294" y="555"/>
                    <a:pt x="232" y="5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77">
              <a:extLst>
                <a:ext uri="{FF2B5EF4-FFF2-40B4-BE49-F238E27FC236}">
                  <a16:creationId xmlns:a16="http://schemas.microsoft.com/office/drawing/2014/main" id="{8E3D273B-201D-4622-ABD5-F090F3FB2569}"/>
                </a:ext>
              </a:extLst>
            </p:cNvPr>
            <p:cNvSpPr>
              <a:spLocks noEditPoints="1"/>
            </p:cNvSpPr>
            <p:nvPr/>
          </p:nvSpPr>
          <p:spPr bwMode="auto">
            <a:xfrm>
              <a:off x="8085138" y="2282825"/>
              <a:ext cx="71438" cy="71438"/>
            </a:xfrm>
            <a:custGeom>
              <a:avLst/>
              <a:gdLst>
                <a:gd name="T0" fmla="*/ 322 w 554"/>
                <a:gd name="T1" fmla="*/ 144 h 554"/>
                <a:gd name="T2" fmla="*/ 260 w 554"/>
                <a:gd name="T3" fmla="*/ 170 h 554"/>
                <a:gd name="T4" fmla="*/ 170 w 554"/>
                <a:gd name="T5" fmla="*/ 260 h 554"/>
                <a:gd name="T6" fmla="*/ 145 w 554"/>
                <a:gd name="T7" fmla="*/ 322 h 554"/>
                <a:gd name="T8" fmla="*/ 170 w 554"/>
                <a:gd name="T9" fmla="*/ 383 h 554"/>
                <a:gd name="T10" fmla="*/ 232 w 554"/>
                <a:gd name="T11" fmla="*/ 409 h 554"/>
                <a:gd name="T12" fmla="*/ 293 w 554"/>
                <a:gd name="T13" fmla="*/ 383 h 554"/>
                <a:gd name="T14" fmla="*/ 383 w 554"/>
                <a:gd name="T15" fmla="*/ 293 h 554"/>
                <a:gd name="T16" fmla="*/ 409 w 554"/>
                <a:gd name="T17" fmla="*/ 232 h 554"/>
                <a:gd name="T18" fmla="*/ 384 w 554"/>
                <a:gd name="T19" fmla="*/ 170 h 554"/>
                <a:gd name="T20" fmla="*/ 322 w 554"/>
                <a:gd name="T21" fmla="*/ 144 h 554"/>
                <a:gd name="T22" fmla="*/ 232 w 554"/>
                <a:gd name="T23" fmla="*/ 554 h 554"/>
                <a:gd name="T24" fmla="*/ 68 w 554"/>
                <a:gd name="T25" fmla="*/ 486 h 554"/>
                <a:gd name="T26" fmla="*/ 0 w 554"/>
                <a:gd name="T27" fmla="*/ 322 h 554"/>
                <a:gd name="T28" fmla="*/ 68 w 554"/>
                <a:gd name="T29" fmla="*/ 158 h 554"/>
                <a:gd name="T30" fmla="*/ 158 w 554"/>
                <a:gd name="T31" fmla="*/ 68 h 554"/>
                <a:gd name="T32" fmla="*/ 322 w 554"/>
                <a:gd name="T33" fmla="*/ 0 h 554"/>
                <a:gd name="T34" fmla="*/ 486 w 554"/>
                <a:gd name="T35" fmla="*/ 68 h 554"/>
                <a:gd name="T36" fmla="*/ 554 w 554"/>
                <a:gd name="T37" fmla="*/ 232 h 554"/>
                <a:gd name="T38" fmla="*/ 486 w 554"/>
                <a:gd name="T39" fmla="*/ 396 h 554"/>
                <a:gd name="T40" fmla="*/ 396 w 554"/>
                <a:gd name="T41" fmla="*/ 486 h 554"/>
                <a:gd name="T42" fmla="*/ 232 w 554"/>
                <a:gd name="T43"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4" h="554">
                  <a:moveTo>
                    <a:pt x="322" y="144"/>
                  </a:moveTo>
                  <a:cubicBezTo>
                    <a:pt x="299" y="144"/>
                    <a:pt x="277" y="153"/>
                    <a:pt x="260" y="170"/>
                  </a:cubicBezTo>
                  <a:lnTo>
                    <a:pt x="170" y="260"/>
                  </a:lnTo>
                  <a:cubicBezTo>
                    <a:pt x="154" y="277"/>
                    <a:pt x="145" y="299"/>
                    <a:pt x="145" y="322"/>
                  </a:cubicBezTo>
                  <a:cubicBezTo>
                    <a:pt x="145" y="345"/>
                    <a:pt x="154" y="367"/>
                    <a:pt x="170" y="383"/>
                  </a:cubicBezTo>
                  <a:cubicBezTo>
                    <a:pt x="187" y="400"/>
                    <a:pt x="208" y="409"/>
                    <a:pt x="232" y="409"/>
                  </a:cubicBezTo>
                  <a:cubicBezTo>
                    <a:pt x="255" y="409"/>
                    <a:pt x="277" y="400"/>
                    <a:pt x="293" y="383"/>
                  </a:cubicBezTo>
                  <a:lnTo>
                    <a:pt x="383" y="293"/>
                  </a:lnTo>
                  <a:cubicBezTo>
                    <a:pt x="400" y="277"/>
                    <a:pt x="409" y="255"/>
                    <a:pt x="409" y="232"/>
                  </a:cubicBezTo>
                  <a:cubicBezTo>
                    <a:pt x="409" y="208"/>
                    <a:pt x="400" y="187"/>
                    <a:pt x="384" y="170"/>
                  </a:cubicBezTo>
                  <a:cubicBezTo>
                    <a:pt x="367" y="153"/>
                    <a:pt x="345" y="144"/>
                    <a:pt x="322" y="144"/>
                  </a:cubicBezTo>
                  <a:close/>
                  <a:moveTo>
                    <a:pt x="232" y="554"/>
                  </a:moveTo>
                  <a:cubicBezTo>
                    <a:pt x="170" y="554"/>
                    <a:pt x="111" y="530"/>
                    <a:pt x="68" y="486"/>
                  </a:cubicBezTo>
                  <a:cubicBezTo>
                    <a:pt x="24" y="442"/>
                    <a:pt x="0" y="384"/>
                    <a:pt x="0" y="322"/>
                  </a:cubicBezTo>
                  <a:cubicBezTo>
                    <a:pt x="0" y="260"/>
                    <a:pt x="24" y="202"/>
                    <a:pt x="68" y="158"/>
                  </a:cubicBezTo>
                  <a:lnTo>
                    <a:pt x="158" y="68"/>
                  </a:lnTo>
                  <a:cubicBezTo>
                    <a:pt x="202" y="24"/>
                    <a:pt x="260" y="0"/>
                    <a:pt x="322" y="0"/>
                  </a:cubicBezTo>
                  <a:cubicBezTo>
                    <a:pt x="384" y="0"/>
                    <a:pt x="442" y="24"/>
                    <a:pt x="486" y="68"/>
                  </a:cubicBezTo>
                  <a:cubicBezTo>
                    <a:pt x="530" y="111"/>
                    <a:pt x="554" y="170"/>
                    <a:pt x="554" y="232"/>
                  </a:cubicBezTo>
                  <a:cubicBezTo>
                    <a:pt x="554" y="294"/>
                    <a:pt x="530" y="352"/>
                    <a:pt x="486" y="396"/>
                  </a:cubicBezTo>
                  <a:lnTo>
                    <a:pt x="396" y="486"/>
                  </a:lnTo>
                  <a:cubicBezTo>
                    <a:pt x="352" y="530"/>
                    <a:pt x="294" y="554"/>
                    <a:pt x="232" y="5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78">
              <a:extLst>
                <a:ext uri="{FF2B5EF4-FFF2-40B4-BE49-F238E27FC236}">
                  <a16:creationId xmlns:a16="http://schemas.microsoft.com/office/drawing/2014/main" id="{AE7A4E40-921A-4BF8-AD68-ABF53AECEFD0}"/>
                </a:ext>
              </a:extLst>
            </p:cNvPr>
            <p:cNvSpPr>
              <a:spLocks noEditPoints="1"/>
            </p:cNvSpPr>
            <p:nvPr/>
          </p:nvSpPr>
          <p:spPr bwMode="auto">
            <a:xfrm>
              <a:off x="8054975" y="2252663"/>
              <a:ext cx="71438" cy="71438"/>
            </a:xfrm>
            <a:custGeom>
              <a:avLst/>
              <a:gdLst>
                <a:gd name="T0" fmla="*/ 323 w 555"/>
                <a:gd name="T1" fmla="*/ 145 h 554"/>
                <a:gd name="T2" fmla="*/ 261 w 555"/>
                <a:gd name="T3" fmla="*/ 170 h 554"/>
                <a:gd name="T4" fmla="*/ 171 w 555"/>
                <a:gd name="T5" fmla="*/ 261 h 554"/>
                <a:gd name="T6" fmla="*/ 145 w 555"/>
                <a:gd name="T7" fmla="*/ 322 h 554"/>
                <a:gd name="T8" fmla="*/ 171 w 555"/>
                <a:gd name="T9" fmla="*/ 384 h 554"/>
                <a:gd name="T10" fmla="*/ 232 w 555"/>
                <a:gd name="T11" fmla="*/ 409 h 554"/>
                <a:gd name="T12" fmla="*/ 294 w 555"/>
                <a:gd name="T13" fmla="*/ 384 h 554"/>
                <a:gd name="T14" fmla="*/ 384 w 555"/>
                <a:gd name="T15" fmla="*/ 293 h 554"/>
                <a:gd name="T16" fmla="*/ 410 w 555"/>
                <a:gd name="T17" fmla="*/ 232 h 554"/>
                <a:gd name="T18" fmla="*/ 384 w 555"/>
                <a:gd name="T19" fmla="*/ 170 h 554"/>
                <a:gd name="T20" fmla="*/ 323 w 555"/>
                <a:gd name="T21" fmla="*/ 145 h 554"/>
                <a:gd name="T22" fmla="*/ 232 w 555"/>
                <a:gd name="T23" fmla="*/ 554 h 554"/>
                <a:gd name="T24" fmla="*/ 68 w 555"/>
                <a:gd name="T25" fmla="*/ 486 h 554"/>
                <a:gd name="T26" fmla="*/ 0 w 555"/>
                <a:gd name="T27" fmla="*/ 322 h 554"/>
                <a:gd name="T28" fmla="*/ 68 w 555"/>
                <a:gd name="T29" fmla="*/ 158 h 554"/>
                <a:gd name="T30" fmla="*/ 159 w 555"/>
                <a:gd name="T31" fmla="*/ 68 h 554"/>
                <a:gd name="T32" fmla="*/ 323 w 555"/>
                <a:gd name="T33" fmla="*/ 0 h 554"/>
                <a:gd name="T34" fmla="*/ 487 w 555"/>
                <a:gd name="T35" fmla="*/ 68 h 554"/>
                <a:gd name="T36" fmla="*/ 554 w 555"/>
                <a:gd name="T37" fmla="*/ 232 h 554"/>
                <a:gd name="T38" fmla="*/ 487 w 555"/>
                <a:gd name="T39" fmla="*/ 396 h 554"/>
                <a:gd name="T40" fmla="*/ 396 w 555"/>
                <a:gd name="T41" fmla="*/ 486 h 554"/>
                <a:gd name="T42" fmla="*/ 232 w 555"/>
                <a:gd name="T43"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5" h="554">
                  <a:moveTo>
                    <a:pt x="323" y="145"/>
                  </a:moveTo>
                  <a:cubicBezTo>
                    <a:pt x="299" y="145"/>
                    <a:pt x="278" y="154"/>
                    <a:pt x="261" y="170"/>
                  </a:cubicBezTo>
                  <a:lnTo>
                    <a:pt x="171" y="261"/>
                  </a:lnTo>
                  <a:cubicBezTo>
                    <a:pt x="154" y="277"/>
                    <a:pt x="145" y="299"/>
                    <a:pt x="145" y="322"/>
                  </a:cubicBezTo>
                  <a:cubicBezTo>
                    <a:pt x="145" y="345"/>
                    <a:pt x="154" y="367"/>
                    <a:pt x="171" y="384"/>
                  </a:cubicBezTo>
                  <a:cubicBezTo>
                    <a:pt x="187" y="400"/>
                    <a:pt x="209" y="409"/>
                    <a:pt x="232" y="409"/>
                  </a:cubicBezTo>
                  <a:cubicBezTo>
                    <a:pt x="255" y="409"/>
                    <a:pt x="277" y="400"/>
                    <a:pt x="294" y="384"/>
                  </a:cubicBezTo>
                  <a:lnTo>
                    <a:pt x="384" y="293"/>
                  </a:lnTo>
                  <a:cubicBezTo>
                    <a:pt x="401" y="277"/>
                    <a:pt x="410" y="255"/>
                    <a:pt x="410" y="232"/>
                  </a:cubicBezTo>
                  <a:cubicBezTo>
                    <a:pt x="410" y="208"/>
                    <a:pt x="401" y="187"/>
                    <a:pt x="384" y="170"/>
                  </a:cubicBezTo>
                  <a:cubicBezTo>
                    <a:pt x="368" y="154"/>
                    <a:pt x="346" y="145"/>
                    <a:pt x="323" y="145"/>
                  </a:cubicBezTo>
                  <a:close/>
                  <a:moveTo>
                    <a:pt x="232" y="554"/>
                  </a:moveTo>
                  <a:cubicBezTo>
                    <a:pt x="170" y="554"/>
                    <a:pt x="112" y="530"/>
                    <a:pt x="68" y="486"/>
                  </a:cubicBezTo>
                  <a:cubicBezTo>
                    <a:pt x="24" y="442"/>
                    <a:pt x="0" y="384"/>
                    <a:pt x="0" y="322"/>
                  </a:cubicBezTo>
                  <a:cubicBezTo>
                    <a:pt x="0" y="260"/>
                    <a:pt x="24" y="202"/>
                    <a:pt x="68" y="158"/>
                  </a:cubicBezTo>
                  <a:lnTo>
                    <a:pt x="159" y="68"/>
                  </a:lnTo>
                  <a:cubicBezTo>
                    <a:pt x="202" y="24"/>
                    <a:pt x="261" y="0"/>
                    <a:pt x="323" y="0"/>
                  </a:cubicBezTo>
                  <a:cubicBezTo>
                    <a:pt x="385" y="0"/>
                    <a:pt x="443" y="24"/>
                    <a:pt x="487" y="68"/>
                  </a:cubicBezTo>
                  <a:cubicBezTo>
                    <a:pt x="530" y="112"/>
                    <a:pt x="555" y="170"/>
                    <a:pt x="554" y="232"/>
                  </a:cubicBezTo>
                  <a:cubicBezTo>
                    <a:pt x="554" y="294"/>
                    <a:pt x="530" y="352"/>
                    <a:pt x="487" y="396"/>
                  </a:cubicBezTo>
                  <a:lnTo>
                    <a:pt x="396" y="486"/>
                  </a:lnTo>
                  <a:cubicBezTo>
                    <a:pt x="352" y="530"/>
                    <a:pt x="294" y="554"/>
                    <a:pt x="232" y="55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79">
              <a:extLst>
                <a:ext uri="{FF2B5EF4-FFF2-40B4-BE49-F238E27FC236}">
                  <a16:creationId xmlns:a16="http://schemas.microsoft.com/office/drawing/2014/main" id="{60955C73-9A7A-4C7B-A23B-78AC27C174F6}"/>
                </a:ext>
              </a:extLst>
            </p:cNvPr>
            <p:cNvSpPr>
              <a:spLocks noEditPoints="1"/>
            </p:cNvSpPr>
            <p:nvPr/>
          </p:nvSpPr>
          <p:spPr bwMode="auto">
            <a:xfrm>
              <a:off x="8023225" y="2219325"/>
              <a:ext cx="69850" cy="69850"/>
            </a:xfrm>
            <a:custGeom>
              <a:avLst/>
              <a:gdLst>
                <a:gd name="T0" fmla="*/ 322 w 554"/>
                <a:gd name="T1" fmla="*/ 145 h 554"/>
                <a:gd name="T2" fmla="*/ 260 w 554"/>
                <a:gd name="T3" fmla="*/ 170 h 554"/>
                <a:gd name="T4" fmla="*/ 170 w 554"/>
                <a:gd name="T5" fmla="*/ 260 h 554"/>
                <a:gd name="T6" fmla="*/ 145 w 554"/>
                <a:gd name="T7" fmla="*/ 322 h 554"/>
                <a:gd name="T8" fmla="*/ 170 w 554"/>
                <a:gd name="T9" fmla="*/ 384 h 554"/>
                <a:gd name="T10" fmla="*/ 232 w 554"/>
                <a:gd name="T11" fmla="*/ 409 h 554"/>
                <a:gd name="T12" fmla="*/ 293 w 554"/>
                <a:gd name="T13" fmla="*/ 384 h 554"/>
                <a:gd name="T14" fmla="*/ 383 w 554"/>
                <a:gd name="T15" fmla="*/ 293 h 554"/>
                <a:gd name="T16" fmla="*/ 409 w 554"/>
                <a:gd name="T17" fmla="*/ 232 h 554"/>
                <a:gd name="T18" fmla="*/ 383 w 554"/>
                <a:gd name="T19" fmla="*/ 170 h 554"/>
                <a:gd name="T20" fmla="*/ 322 w 554"/>
                <a:gd name="T21" fmla="*/ 145 h 554"/>
                <a:gd name="T22" fmla="*/ 232 w 554"/>
                <a:gd name="T23" fmla="*/ 554 h 554"/>
                <a:gd name="T24" fmla="*/ 67 w 554"/>
                <a:gd name="T25" fmla="*/ 486 h 554"/>
                <a:gd name="T26" fmla="*/ 0 w 554"/>
                <a:gd name="T27" fmla="*/ 322 h 554"/>
                <a:gd name="T28" fmla="*/ 67 w 554"/>
                <a:gd name="T29" fmla="*/ 158 h 554"/>
                <a:gd name="T30" fmla="*/ 158 w 554"/>
                <a:gd name="T31" fmla="*/ 68 h 554"/>
                <a:gd name="T32" fmla="*/ 322 w 554"/>
                <a:gd name="T33" fmla="*/ 0 h 554"/>
                <a:gd name="T34" fmla="*/ 486 w 554"/>
                <a:gd name="T35" fmla="*/ 68 h 554"/>
                <a:gd name="T36" fmla="*/ 554 w 554"/>
                <a:gd name="T37" fmla="*/ 232 h 554"/>
                <a:gd name="T38" fmla="*/ 486 w 554"/>
                <a:gd name="T39" fmla="*/ 396 h 554"/>
                <a:gd name="T40" fmla="*/ 395 w 554"/>
                <a:gd name="T41" fmla="*/ 486 h 554"/>
                <a:gd name="T42" fmla="*/ 232 w 554"/>
                <a:gd name="T43"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4" h="554">
                  <a:moveTo>
                    <a:pt x="322" y="145"/>
                  </a:moveTo>
                  <a:cubicBezTo>
                    <a:pt x="299" y="145"/>
                    <a:pt x="277" y="154"/>
                    <a:pt x="260" y="170"/>
                  </a:cubicBezTo>
                  <a:lnTo>
                    <a:pt x="170" y="260"/>
                  </a:lnTo>
                  <a:cubicBezTo>
                    <a:pt x="154" y="277"/>
                    <a:pt x="145" y="299"/>
                    <a:pt x="145" y="322"/>
                  </a:cubicBezTo>
                  <a:cubicBezTo>
                    <a:pt x="145" y="345"/>
                    <a:pt x="153" y="367"/>
                    <a:pt x="170" y="384"/>
                  </a:cubicBezTo>
                  <a:cubicBezTo>
                    <a:pt x="186" y="400"/>
                    <a:pt x="208" y="409"/>
                    <a:pt x="232" y="409"/>
                  </a:cubicBezTo>
                  <a:cubicBezTo>
                    <a:pt x="255" y="409"/>
                    <a:pt x="277" y="400"/>
                    <a:pt x="293" y="384"/>
                  </a:cubicBezTo>
                  <a:lnTo>
                    <a:pt x="383" y="293"/>
                  </a:lnTo>
                  <a:cubicBezTo>
                    <a:pt x="400" y="277"/>
                    <a:pt x="409" y="255"/>
                    <a:pt x="409" y="232"/>
                  </a:cubicBezTo>
                  <a:cubicBezTo>
                    <a:pt x="409" y="209"/>
                    <a:pt x="400" y="187"/>
                    <a:pt x="383" y="170"/>
                  </a:cubicBezTo>
                  <a:cubicBezTo>
                    <a:pt x="367" y="154"/>
                    <a:pt x="345" y="145"/>
                    <a:pt x="322" y="145"/>
                  </a:cubicBezTo>
                  <a:close/>
                  <a:moveTo>
                    <a:pt x="232" y="554"/>
                  </a:moveTo>
                  <a:cubicBezTo>
                    <a:pt x="170" y="554"/>
                    <a:pt x="111" y="530"/>
                    <a:pt x="67" y="486"/>
                  </a:cubicBezTo>
                  <a:cubicBezTo>
                    <a:pt x="24" y="442"/>
                    <a:pt x="0" y="384"/>
                    <a:pt x="0" y="322"/>
                  </a:cubicBezTo>
                  <a:cubicBezTo>
                    <a:pt x="0" y="260"/>
                    <a:pt x="24" y="202"/>
                    <a:pt x="67" y="158"/>
                  </a:cubicBezTo>
                  <a:lnTo>
                    <a:pt x="158" y="68"/>
                  </a:lnTo>
                  <a:cubicBezTo>
                    <a:pt x="202" y="24"/>
                    <a:pt x="260" y="0"/>
                    <a:pt x="322" y="0"/>
                  </a:cubicBezTo>
                  <a:cubicBezTo>
                    <a:pt x="384" y="0"/>
                    <a:pt x="442" y="24"/>
                    <a:pt x="486" y="68"/>
                  </a:cubicBezTo>
                  <a:cubicBezTo>
                    <a:pt x="530" y="112"/>
                    <a:pt x="554" y="170"/>
                    <a:pt x="554" y="232"/>
                  </a:cubicBezTo>
                  <a:cubicBezTo>
                    <a:pt x="554" y="294"/>
                    <a:pt x="530" y="352"/>
                    <a:pt x="486" y="396"/>
                  </a:cubicBezTo>
                  <a:lnTo>
                    <a:pt x="395" y="486"/>
                  </a:lnTo>
                  <a:cubicBezTo>
                    <a:pt x="352" y="530"/>
                    <a:pt x="294" y="554"/>
                    <a:pt x="232" y="5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2" name="Dosage" descr="{&quot;Key&quot;:&quot;POWER_USER_SHAPE_ICON&quot;,&quot;Value&quot;:&quot;POWER_USER_SHAPE_ICON_STYLE_1&quot;}">
            <a:extLst>
              <a:ext uri="{FF2B5EF4-FFF2-40B4-BE49-F238E27FC236}">
                <a16:creationId xmlns:a16="http://schemas.microsoft.com/office/drawing/2014/main" id="{4A2A3D74-A839-408E-B078-7BCD2AA21D74}"/>
              </a:ext>
            </a:extLst>
          </p:cNvPr>
          <p:cNvGrpSpPr>
            <a:grpSpLocks noChangeAspect="1"/>
          </p:cNvGrpSpPr>
          <p:nvPr>
            <p:custDataLst>
              <p:tags r:id="rId2"/>
            </p:custDataLst>
          </p:nvPr>
        </p:nvGrpSpPr>
        <p:grpSpPr>
          <a:xfrm>
            <a:off x="6244405" y="2392540"/>
            <a:ext cx="817127" cy="762000"/>
            <a:chOff x="4419601" y="4965701"/>
            <a:chExt cx="287338" cy="287338"/>
          </a:xfrm>
          <a:solidFill>
            <a:schemeClr val="tx1"/>
          </a:solidFill>
        </p:grpSpPr>
        <p:sp>
          <p:nvSpPr>
            <p:cNvPr id="183" name="Freeform 244">
              <a:extLst>
                <a:ext uri="{FF2B5EF4-FFF2-40B4-BE49-F238E27FC236}">
                  <a16:creationId xmlns:a16="http://schemas.microsoft.com/office/drawing/2014/main" id="{4A79B7BB-1942-4799-B292-0B6C4C9AA92C}"/>
                </a:ext>
              </a:extLst>
            </p:cNvPr>
            <p:cNvSpPr>
              <a:spLocks noEditPoints="1"/>
            </p:cNvSpPr>
            <p:nvPr/>
          </p:nvSpPr>
          <p:spPr bwMode="auto">
            <a:xfrm>
              <a:off x="4419601" y="4965701"/>
              <a:ext cx="287338" cy="287338"/>
            </a:xfrm>
            <a:custGeom>
              <a:avLst/>
              <a:gdLst>
                <a:gd name="T0" fmla="*/ 262 w 377"/>
                <a:gd name="T1" fmla="*/ 229 h 377"/>
                <a:gd name="T2" fmla="*/ 315 w 377"/>
                <a:gd name="T3" fmla="*/ 246 h 377"/>
                <a:gd name="T4" fmla="*/ 315 w 377"/>
                <a:gd name="T5" fmla="*/ 84 h 377"/>
                <a:gd name="T6" fmla="*/ 315 w 377"/>
                <a:gd name="T7" fmla="*/ 63 h 377"/>
                <a:gd name="T8" fmla="*/ 272 w 377"/>
                <a:gd name="T9" fmla="*/ 59 h 377"/>
                <a:gd name="T10" fmla="*/ 183 w 377"/>
                <a:gd name="T11" fmla="*/ 72 h 377"/>
                <a:gd name="T12" fmla="*/ 194 w 377"/>
                <a:gd name="T13" fmla="*/ 45 h 377"/>
                <a:gd name="T14" fmla="*/ 194 w 377"/>
                <a:gd name="T15" fmla="*/ 322 h 377"/>
                <a:gd name="T16" fmla="*/ 159 w 377"/>
                <a:gd name="T17" fmla="*/ 339 h 377"/>
                <a:gd name="T18" fmla="*/ 219 w 377"/>
                <a:gd name="T19" fmla="*/ 339 h 377"/>
                <a:gd name="T20" fmla="*/ 106 w 377"/>
                <a:gd name="T21" fmla="*/ 367 h 377"/>
                <a:gd name="T22" fmla="*/ 154 w 377"/>
                <a:gd name="T23" fmla="*/ 349 h 377"/>
                <a:gd name="T24" fmla="*/ 271 w 377"/>
                <a:gd name="T25" fmla="*/ 360 h 377"/>
                <a:gd name="T26" fmla="*/ 174 w 377"/>
                <a:gd name="T27" fmla="*/ 66 h 377"/>
                <a:gd name="T28" fmla="*/ 63 w 377"/>
                <a:gd name="T29" fmla="*/ 84 h 377"/>
                <a:gd name="T30" fmla="*/ 63 w 377"/>
                <a:gd name="T31" fmla="*/ 63 h 377"/>
                <a:gd name="T32" fmla="*/ 10 w 377"/>
                <a:gd name="T33" fmla="*/ 237 h 377"/>
                <a:gd name="T34" fmla="*/ 116 w 377"/>
                <a:gd name="T35" fmla="*/ 236 h 377"/>
                <a:gd name="T36" fmla="*/ 28 w 377"/>
                <a:gd name="T37" fmla="*/ 219 h 377"/>
                <a:gd name="T38" fmla="*/ 68 w 377"/>
                <a:gd name="T39" fmla="*/ 93 h 377"/>
                <a:gd name="T40" fmla="*/ 66 w 377"/>
                <a:gd name="T41" fmla="*/ 180 h 377"/>
                <a:gd name="T42" fmla="*/ 12 w 377"/>
                <a:gd name="T43" fmla="*/ 219 h 377"/>
                <a:gd name="T44" fmla="*/ 68 w 377"/>
                <a:gd name="T45" fmla="*/ 93 h 377"/>
                <a:gd name="T46" fmla="*/ 189 w 377"/>
                <a:gd name="T47" fmla="*/ 35 h 377"/>
                <a:gd name="T48" fmla="*/ 338 w 377"/>
                <a:gd name="T49" fmla="*/ 183 h 377"/>
                <a:gd name="T50" fmla="*/ 337 w 377"/>
                <a:gd name="T51" fmla="*/ 181 h 377"/>
                <a:gd name="T52" fmla="*/ 333 w 377"/>
                <a:gd name="T53" fmla="*/ 172 h 377"/>
                <a:gd name="T54" fmla="*/ 330 w 377"/>
                <a:gd name="T55" fmla="*/ 150 h 377"/>
                <a:gd name="T56" fmla="*/ 291 w 377"/>
                <a:gd name="T57" fmla="*/ 161 h 377"/>
                <a:gd name="T58" fmla="*/ 293 w 377"/>
                <a:gd name="T59" fmla="*/ 180 h 377"/>
                <a:gd name="T60" fmla="*/ 292 w 377"/>
                <a:gd name="T61" fmla="*/ 182 h 377"/>
                <a:gd name="T62" fmla="*/ 291 w 377"/>
                <a:gd name="T63" fmla="*/ 219 h 377"/>
                <a:gd name="T64" fmla="*/ 315 w 377"/>
                <a:gd name="T65" fmla="*/ 94 h 377"/>
                <a:gd name="T66" fmla="*/ 338 w 377"/>
                <a:gd name="T67" fmla="*/ 219 h 377"/>
                <a:gd name="T68" fmla="*/ 306 w 377"/>
                <a:gd name="T69" fmla="*/ 172 h 377"/>
                <a:gd name="T70" fmla="*/ 304 w 377"/>
                <a:gd name="T71" fmla="*/ 178 h 377"/>
                <a:gd name="T72" fmla="*/ 329 w 377"/>
                <a:gd name="T73" fmla="*/ 188 h 377"/>
                <a:gd name="T74" fmla="*/ 301 w 377"/>
                <a:gd name="T75" fmla="*/ 188 h 377"/>
                <a:gd name="T76" fmla="*/ 328 w 377"/>
                <a:gd name="T77" fmla="*/ 160 h 377"/>
                <a:gd name="T78" fmla="*/ 377 w 377"/>
                <a:gd name="T79" fmla="*/ 223 h 377"/>
                <a:gd name="T80" fmla="*/ 377 w 377"/>
                <a:gd name="T81" fmla="*/ 222 h 377"/>
                <a:gd name="T82" fmla="*/ 315 w 377"/>
                <a:gd name="T83" fmla="*/ 54 h 377"/>
                <a:gd name="T84" fmla="*/ 203 w 377"/>
                <a:gd name="T85" fmla="*/ 40 h 377"/>
                <a:gd name="T86" fmla="*/ 193 w 377"/>
                <a:gd name="T87" fmla="*/ 3 h 377"/>
                <a:gd name="T88" fmla="*/ 173 w 377"/>
                <a:gd name="T89" fmla="*/ 29 h 377"/>
                <a:gd name="T90" fmla="*/ 174 w 377"/>
                <a:gd name="T91" fmla="*/ 41 h 377"/>
                <a:gd name="T92" fmla="*/ 43 w 377"/>
                <a:gd name="T93" fmla="*/ 74 h 377"/>
                <a:gd name="T94" fmla="*/ 0 w 377"/>
                <a:gd name="T95" fmla="*/ 223 h 377"/>
                <a:gd name="T96" fmla="*/ 63 w 377"/>
                <a:gd name="T97" fmla="*/ 255 h 377"/>
                <a:gd name="T98" fmla="*/ 125 w 377"/>
                <a:gd name="T99" fmla="*/ 223 h 377"/>
                <a:gd name="T100" fmla="*/ 83 w 377"/>
                <a:gd name="T101" fmla="*/ 74 h 377"/>
                <a:gd name="T102" fmla="*/ 174 w 377"/>
                <a:gd name="T103" fmla="*/ 322 h 377"/>
                <a:gd name="T104" fmla="*/ 149 w 377"/>
                <a:gd name="T105" fmla="*/ 339 h 377"/>
                <a:gd name="T106" fmla="*/ 97 w 377"/>
                <a:gd name="T107" fmla="*/ 372 h 377"/>
                <a:gd name="T108" fmla="*/ 281 w 377"/>
                <a:gd name="T109" fmla="*/ 372 h 377"/>
                <a:gd name="T110" fmla="*/ 228 w 377"/>
                <a:gd name="T111" fmla="*/ 339 h 377"/>
                <a:gd name="T112" fmla="*/ 203 w 377"/>
                <a:gd name="T113" fmla="*/ 322 h 377"/>
                <a:gd name="T114" fmla="*/ 295 w 377"/>
                <a:gd name="T115" fmla="*/ 74 h 377"/>
                <a:gd name="T116" fmla="*/ 253 w 377"/>
                <a:gd name="T117" fmla="*/ 223 h 377"/>
                <a:gd name="T118" fmla="*/ 315 w 377"/>
                <a:gd name="T119" fmla="*/ 255 h 377"/>
                <a:gd name="T120" fmla="*/ 377 w 377"/>
                <a:gd name="T121" fmla="*/ 223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7" h="377">
                  <a:moveTo>
                    <a:pt x="315" y="246"/>
                  </a:moveTo>
                  <a:cubicBezTo>
                    <a:pt x="283" y="246"/>
                    <a:pt x="264" y="240"/>
                    <a:pt x="262" y="237"/>
                  </a:cubicBezTo>
                  <a:lnTo>
                    <a:pt x="262" y="229"/>
                  </a:lnTo>
                  <a:lnTo>
                    <a:pt x="368" y="229"/>
                  </a:lnTo>
                  <a:lnTo>
                    <a:pt x="368" y="236"/>
                  </a:lnTo>
                  <a:cubicBezTo>
                    <a:pt x="366" y="240"/>
                    <a:pt x="346" y="246"/>
                    <a:pt x="315" y="246"/>
                  </a:cubicBezTo>
                  <a:close/>
                  <a:moveTo>
                    <a:pt x="315" y="63"/>
                  </a:moveTo>
                  <a:cubicBezTo>
                    <a:pt x="320" y="63"/>
                    <a:pt x="325" y="68"/>
                    <a:pt x="325" y="74"/>
                  </a:cubicBezTo>
                  <a:cubicBezTo>
                    <a:pt x="325" y="80"/>
                    <a:pt x="320" y="84"/>
                    <a:pt x="315" y="84"/>
                  </a:cubicBezTo>
                  <a:cubicBezTo>
                    <a:pt x="309" y="84"/>
                    <a:pt x="304" y="80"/>
                    <a:pt x="304" y="74"/>
                  </a:cubicBezTo>
                  <a:cubicBezTo>
                    <a:pt x="304" y="68"/>
                    <a:pt x="309" y="64"/>
                    <a:pt x="314" y="63"/>
                  </a:cubicBezTo>
                  <a:lnTo>
                    <a:pt x="315" y="63"/>
                  </a:lnTo>
                  <a:close/>
                  <a:moveTo>
                    <a:pt x="203" y="66"/>
                  </a:moveTo>
                  <a:lnTo>
                    <a:pt x="203" y="51"/>
                  </a:lnTo>
                  <a:lnTo>
                    <a:pt x="272" y="59"/>
                  </a:lnTo>
                  <a:lnTo>
                    <a:pt x="203" y="66"/>
                  </a:lnTo>
                  <a:close/>
                  <a:moveTo>
                    <a:pt x="183" y="322"/>
                  </a:moveTo>
                  <a:lnTo>
                    <a:pt x="183" y="72"/>
                  </a:lnTo>
                  <a:lnTo>
                    <a:pt x="183" y="46"/>
                  </a:lnTo>
                  <a:lnTo>
                    <a:pt x="183" y="45"/>
                  </a:lnTo>
                  <a:lnTo>
                    <a:pt x="194" y="45"/>
                  </a:lnTo>
                  <a:lnTo>
                    <a:pt x="194" y="46"/>
                  </a:lnTo>
                  <a:lnTo>
                    <a:pt x="194" y="72"/>
                  </a:lnTo>
                  <a:lnTo>
                    <a:pt x="194" y="322"/>
                  </a:lnTo>
                  <a:lnTo>
                    <a:pt x="183" y="322"/>
                  </a:lnTo>
                  <a:close/>
                  <a:moveTo>
                    <a:pt x="219" y="339"/>
                  </a:moveTo>
                  <a:lnTo>
                    <a:pt x="159" y="339"/>
                  </a:lnTo>
                  <a:lnTo>
                    <a:pt x="159" y="331"/>
                  </a:lnTo>
                  <a:lnTo>
                    <a:pt x="219" y="331"/>
                  </a:lnTo>
                  <a:lnTo>
                    <a:pt x="219" y="339"/>
                  </a:lnTo>
                  <a:close/>
                  <a:moveTo>
                    <a:pt x="271" y="360"/>
                  </a:moveTo>
                  <a:lnTo>
                    <a:pt x="271" y="367"/>
                  </a:lnTo>
                  <a:lnTo>
                    <a:pt x="106" y="367"/>
                  </a:lnTo>
                  <a:lnTo>
                    <a:pt x="106" y="360"/>
                  </a:lnTo>
                  <a:cubicBezTo>
                    <a:pt x="106" y="354"/>
                    <a:pt x="111" y="349"/>
                    <a:pt x="117" y="349"/>
                  </a:cubicBezTo>
                  <a:lnTo>
                    <a:pt x="154" y="349"/>
                  </a:lnTo>
                  <a:lnTo>
                    <a:pt x="223" y="349"/>
                  </a:lnTo>
                  <a:lnTo>
                    <a:pt x="260" y="349"/>
                  </a:lnTo>
                  <a:cubicBezTo>
                    <a:pt x="266" y="349"/>
                    <a:pt x="271" y="354"/>
                    <a:pt x="271" y="360"/>
                  </a:cubicBezTo>
                  <a:close/>
                  <a:moveTo>
                    <a:pt x="105" y="59"/>
                  </a:moveTo>
                  <a:lnTo>
                    <a:pt x="174" y="51"/>
                  </a:lnTo>
                  <a:lnTo>
                    <a:pt x="174" y="66"/>
                  </a:lnTo>
                  <a:lnTo>
                    <a:pt x="105" y="59"/>
                  </a:lnTo>
                  <a:close/>
                  <a:moveTo>
                    <a:pt x="73" y="74"/>
                  </a:moveTo>
                  <a:cubicBezTo>
                    <a:pt x="73" y="80"/>
                    <a:pt x="68" y="84"/>
                    <a:pt x="63" y="84"/>
                  </a:cubicBezTo>
                  <a:cubicBezTo>
                    <a:pt x="57" y="84"/>
                    <a:pt x="52" y="80"/>
                    <a:pt x="52" y="74"/>
                  </a:cubicBezTo>
                  <a:cubicBezTo>
                    <a:pt x="52" y="68"/>
                    <a:pt x="57" y="63"/>
                    <a:pt x="62" y="63"/>
                  </a:cubicBezTo>
                  <a:lnTo>
                    <a:pt x="63" y="63"/>
                  </a:lnTo>
                  <a:cubicBezTo>
                    <a:pt x="69" y="64"/>
                    <a:pt x="73" y="68"/>
                    <a:pt x="73" y="74"/>
                  </a:cubicBezTo>
                  <a:close/>
                  <a:moveTo>
                    <a:pt x="63" y="246"/>
                  </a:moveTo>
                  <a:cubicBezTo>
                    <a:pt x="31" y="246"/>
                    <a:pt x="12" y="240"/>
                    <a:pt x="10" y="237"/>
                  </a:cubicBezTo>
                  <a:lnTo>
                    <a:pt x="10" y="229"/>
                  </a:lnTo>
                  <a:lnTo>
                    <a:pt x="115" y="229"/>
                  </a:lnTo>
                  <a:lnTo>
                    <a:pt x="116" y="236"/>
                  </a:lnTo>
                  <a:cubicBezTo>
                    <a:pt x="114" y="240"/>
                    <a:pt x="94" y="246"/>
                    <a:pt x="63" y="246"/>
                  </a:cubicBezTo>
                  <a:close/>
                  <a:moveTo>
                    <a:pt x="97" y="219"/>
                  </a:moveTo>
                  <a:lnTo>
                    <a:pt x="28" y="219"/>
                  </a:lnTo>
                  <a:lnTo>
                    <a:pt x="63" y="190"/>
                  </a:lnTo>
                  <a:lnTo>
                    <a:pt x="97" y="219"/>
                  </a:lnTo>
                  <a:close/>
                  <a:moveTo>
                    <a:pt x="68" y="93"/>
                  </a:moveTo>
                  <a:lnTo>
                    <a:pt x="113" y="219"/>
                  </a:lnTo>
                  <a:lnTo>
                    <a:pt x="111" y="219"/>
                  </a:lnTo>
                  <a:lnTo>
                    <a:pt x="66" y="180"/>
                  </a:lnTo>
                  <a:cubicBezTo>
                    <a:pt x="64" y="178"/>
                    <a:pt x="61" y="178"/>
                    <a:pt x="60" y="180"/>
                  </a:cubicBezTo>
                  <a:lnTo>
                    <a:pt x="14" y="219"/>
                  </a:lnTo>
                  <a:lnTo>
                    <a:pt x="12" y="219"/>
                  </a:lnTo>
                  <a:lnTo>
                    <a:pt x="57" y="93"/>
                  </a:lnTo>
                  <a:cubicBezTo>
                    <a:pt x="59" y="93"/>
                    <a:pt x="61" y="94"/>
                    <a:pt x="63" y="94"/>
                  </a:cubicBezTo>
                  <a:cubicBezTo>
                    <a:pt x="65" y="94"/>
                    <a:pt x="67" y="93"/>
                    <a:pt x="68" y="93"/>
                  </a:cubicBezTo>
                  <a:close/>
                  <a:moveTo>
                    <a:pt x="189" y="15"/>
                  </a:moveTo>
                  <a:cubicBezTo>
                    <a:pt x="192" y="21"/>
                    <a:pt x="194" y="27"/>
                    <a:pt x="194" y="29"/>
                  </a:cubicBezTo>
                  <a:cubicBezTo>
                    <a:pt x="194" y="33"/>
                    <a:pt x="192" y="35"/>
                    <a:pt x="189" y="35"/>
                  </a:cubicBezTo>
                  <a:cubicBezTo>
                    <a:pt x="185" y="35"/>
                    <a:pt x="183" y="33"/>
                    <a:pt x="183" y="29"/>
                  </a:cubicBezTo>
                  <a:cubicBezTo>
                    <a:pt x="183" y="27"/>
                    <a:pt x="185" y="21"/>
                    <a:pt x="189" y="15"/>
                  </a:cubicBezTo>
                  <a:close/>
                  <a:moveTo>
                    <a:pt x="338" y="183"/>
                  </a:moveTo>
                  <a:cubicBezTo>
                    <a:pt x="338" y="183"/>
                    <a:pt x="338" y="182"/>
                    <a:pt x="338" y="182"/>
                  </a:cubicBezTo>
                  <a:cubicBezTo>
                    <a:pt x="338" y="182"/>
                    <a:pt x="338" y="181"/>
                    <a:pt x="338" y="181"/>
                  </a:cubicBezTo>
                  <a:cubicBezTo>
                    <a:pt x="337" y="181"/>
                    <a:pt x="337" y="181"/>
                    <a:pt x="337" y="181"/>
                  </a:cubicBezTo>
                  <a:cubicBezTo>
                    <a:pt x="337" y="180"/>
                    <a:pt x="337" y="180"/>
                    <a:pt x="337" y="180"/>
                  </a:cubicBezTo>
                  <a:cubicBezTo>
                    <a:pt x="336" y="180"/>
                    <a:pt x="336" y="180"/>
                    <a:pt x="336" y="180"/>
                  </a:cubicBezTo>
                  <a:cubicBezTo>
                    <a:pt x="336" y="180"/>
                    <a:pt x="334" y="177"/>
                    <a:pt x="333" y="172"/>
                  </a:cubicBezTo>
                  <a:cubicBezTo>
                    <a:pt x="334" y="171"/>
                    <a:pt x="336" y="170"/>
                    <a:pt x="337" y="168"/>
                  </a:cubicBezTo>
                  <a:cubicBezTo>
                    <a:pt x="337" y="166"/>
                    <a:pt x="338" y="164"/>
                    <a:pt x="338" y="161"/>
                  </a:cubicBezTo>
                  <a:cubicBezTo>
                    <a:pt x="338" y="155"/>
                    <a:pt x="335" y="150"/>
                    <a:pt x="330" y="150"/>
                  </a:cubicBezTo>
                  <a:lnTo>
                    <a:pt x="300" y="150"/>
                  </a:lnTo>
                  <a:cubicBezTo>
                    <a:pt x="297" y="150"/>
                    <a:pt x="294" y="152"/>
                    <a:pt x="293" y="155"/>
                  </a:cubicBezTo>
                  <a:cubicBezTo>
                    <a:pt x="292" y="157"/>
                    <a:pt x="291" y="159"/>
                    <a:pt x="291" y="161"/>
                  </a:cubicBezTo>
                  <a:cubicBezTo>
                    <a:pt x="291" y="166"/>
                    <a:pt x="293" y="170"/>
                    <a:pt x="297" y="172"/>
                  </a:cubicBezTo>
                  <a:cubicBezTo>
                    <a:pt x="296" y="177"/>
                    <a:pt x="293" y="179"/>
                    <a:pt x="293" y="180"/>
                  </a:cubicBezTo>
                  <a:cubicBezTo>
                    <a:pt x="293" y="180"/>
                    <a:pt x="293" y="180"/>
                    <a:pt x="293" y="180"/>
                  </a:cubicBezTo>
                  <a:cubicBezTo>
                    <a:pt x="292" y="180"/>
                    <a:pt x="292" y="180"/>
                    <a:pt x="292" y="181"/>
                  </a:cubicBezTo>
                  <a:cubicBezTo>
                    <a:pt x="292" y="181"/>
                    <a:pt x="292" y="181"/>
                    <a:pt x="292" y="181"/>
                  </a:cubicBezTo>
                  <a:cubicBezTo>
                    <a:pt x="292" y="181"/>
                    <a:pt x="292" y="182"/>
                    <a:pt x="292" y="182"/>
                  </a:cubicBezTo>
                  <a:cubicBezTo>
                    <a:pt x="291" y="182"/>
                    <a:pt x="291" y="183"/>
                    <a:pt x="291" y="183"/>
                  </a:cubicBezTo>
                  <a:cubicBezTo>
                    <a:pt x="291" y="183"/>
                    <a:pt x="291" y="183"/>
                    <a:pt x="291" y="183"/>
                  </a:cubicBezTo>
                  <a:lnTo>
                    <a:pt x="291" y="219"/>
                  </a:lnTo>
                  <a:lnTo>
                    <a:pt x="264" y="219"/>
                  </a:lnTo>
                  <a:lnTo>
                    <a:pt x="309" y="93"/>
                  </a:lnTo>
                  <a:cubicBezTo>
                    <a:pt x="311" y="93"/>
                    <a:pt x="313" y="94"/>
                    <a:pt x="315" y="94"/>
                  </a:cubicBezTo>
                  <a:cubicBezTo>
                    <a:pt x="317" y="94"/>
                    <a:pt x="319" y="93"/>
                    <a:pt x="321" y="93"/>
                  </a:cubicBezTo>
                  <a:lnTo>
                    <a:pt x="366" y="219"/>
                  </a:lnTo>
                  <a:lnTo>
                    <a:pt x="338" y="219"/>
                  </a:lnTo>
                  <a:lnTo>
                    <a:pt x="338" y="183"/>
                  </a:lnTo>
                  <a:cubicBezTo>
                    <a:pt x="338" y="183"/>
                    <a:pt x="338" y="183"/>
                    <a:pt x="338" y="183"/>
                  </a:cubicBezTo>
                  <a:close/>
                  <a:moveTo>
                    <a:pt x="306" y="172"/>
                  </a:moveTo>
                  <a:lnTo>
                    <a:pt x="323" y="172"/>
                  </a:lnTo>
                  <a:cubicBezTo>
                    <a:pt x="324" y="175"/>
                    <a:pt x="324" y="177"/>
                    <a:pt x="325" y="178"/>
                  </a:cubicBezTo>
                  <a:lnTo>
                    <a:pt x="304" y="178"/>
                  </a:lnTo>
                  <a:cubicBezTo>
                    <a:pt x="305" y="177"/>
                    <a:pt x="306" y="175"/>
                    <a:pt x="306" y="172"/>
                  </a:cubicBezTo>
                  <a:close/>
                  <a:moveTo>
                    <a:pt x="301" y="188"/>
                  </a:moveTo>
                  <a:lnTo>
                    <a:pt x="329" y="188"/>
                  </a:lnTo>
                  <a:lnTo>
                    <a:pt x="329" y="219"/>
                  </a:lnTo>
                  <a:lnTo>
                    <a:pt x="301" y="219"/>
                  </a:lnTo>
                  <a:lnTo>
                    <a:pt x="301" y="188"/>
                  </a:lnTo>
                  <a:close/>
                  <a:moveTo>
                    <a:pt x="301" y="163"/>
                  </a:moveTo>
                  <a:cubicBezTo>
                    <a:pt x="301" y="162"/>
                    <a:pt x="301" y="161"/>
                    <a:pt x="301" y="160"/>
                  </a:cubicBezTo>
                  <a:lnTo>
                    <a:pt x="328" y="160"/>
                  </a:lnTo>
                  <a:cubicBezTo>
                    <a:pt x="329" y="161"/>
                    <a:pt x="329" y="162"/>
                    <a:pt x="328" y="163"/>
                  </a:cubicBezTo>
                  <a:lnTo>
                    <a:pt x="301" y="163"/>
                  </a:lnTo>
                  <a:close/>
                  <a:moveTo>
                    <a:pt x="377" y="223"/>
                  </a:moveTo>
                  <a:cubicBezTo>
                    <a:pt x="377" y="223"/>
                    <a:pt x="377" y="222"/>
                    <a:pt x="377" y="222"/>
                  </a:cubicBezTo>
                  <a:lnTo>
                    <a:pt x="377" y="222"/>
                  </a:lnTo>
                  <a:cubicBezTo>
                    <a:pt x="377" y="222"/>
                    <a:pt x="377" y="222"/>
                    <a:pt x="377" y="222"/>
                  </a:cubicBezTo>
                  <a:lnTo>
                    <a:pt x="329" y="88"/>
                  </a:lnTo>
                  <a:cubicBezTo>
                    <a:pt x="332" y="84"/>
                    <a:pt x="335" y="79"/>
                    <a:pt x="335" y="74"/>
                  </a:cubicBezTo>
                  <a:cubicBezTo>
                    <a:pt x="335" y="63"/>
                    <a:pt x="326" y="54"/>
                    <a:pt x="315" y="54"/>
                  </a:cubicBezTo>
                  <a:cubicBezTo>
                    <a:pt x="315" y="54"/>
                    <a:pt x="315" y="54"/>
                    <a:pt x="315" y="54"/>
                  </a:cubicBezTo>
                  <a:lnTo>
                    <a:pt x="203" y="41"/>
                  </a:lnTo>
                  <a:lnTo>
                    <a:pt x="203" y="40"/>
                  </a:lnTo>
                  <a:cubicBezTo>
                    <a:pt x="203" y="39"/>
                    <a:pt x="203" y="37"/>
                    <a:pt x="202" y="36"/>
                  </a:cubicBezTo>
                  <a:cubicBezTo>
                    <a:pt x="203" y="34"/>
                    <a:pt x="204" y="32"/>
                    <a:pt x="204" y="29"/>
                  </a:cubicBezTo>
                  <a:cubicBezTo>
                    <a:pt x="204" y="23"/>
                    <a:pt x="195" y="7"/>
                    <a:pt x="193" y="3"/>
                  </a:cubicBezTo>
                  <a:cubicBezTo>
                    <a:pt x="192" y="1"/>
                    <a:pt x="190" y="0"/>
                    <a:pt x="189" y="0"/>
                  </a:cubicBezTo>
                  <a:cubicBezTo>
                    <a:pt x="187" y="0"/>
                    <a:pt x="185" y="1"/>
                    <a:pt x="185" y="3"/>
                  </a:cubicBezTo>
                  <a:cubicBezTo>
                    <a:pt x="182" y="7"/>
                    <a:pt x="173" y="23"/>
                    <a:pt x="173" y="29"/>
                  </a:cubicBezTo>
                  <a:cubicBezTo>
                    <a:pt x="173" y="32"/>
                    <a:pt x="174" y="34"/>
                    <a:pt x="175" y="36"/>
                  </a:cubicBezTo>
                  <a:cubicBezTo>
                    <a:pt x="174" y="37"/>
                    <a:pt x="174" y="39"/>
                    <a:pt x="174" y="40"/>
                  </a:cubicBezTo>
                  <a:lnTo>
                    <a:pt x="174" y="41"/>
                  </a:lnTo>
                  <a:lnTo>
                    <a:pt x="62" y="54"/>
                  </a:lnTo>
                  <a:cubicBezTo>
                    <a:pt x="62" y="54"/>
                    <a:pt x="62" y="54"/>
                    <a:pt x="62" y="54"/>
                  </a:cubicBezTo>
                  <a:cubicBezTo>
                    <a:pt x="51" y="54"/>
                    <a:pt x="43" y="63"/>
                    <a:pt x="43" y="74"/>
                  </a:cubicBezTo>
                  <a:cubicBezTo>
                    <a:pt x="43" y="79"/>
                    <a:pt x="45" y="84"/>
                    <a:pt x="48" y="88"/>
                  </a:cubicBezTo>
                  <a:lnTo>
                    <a:pt x="1" y="222"/>
                  </a:lnTo>
                  <a:cubicBezTo>
                    <a:pt x="1" y="223"/>
                    <a:pt x="1" y="223"/>
                    <a:pt x="0" y="223"/>
                  </a:cubicBezTo>
                  <a:cubicBezTo>
                    <a:pt x="0" y="223"/>
                    <a:pt x="0" y="224"/>
                    <a:pt x="0" y="224"/>
                  </a:cubicBezTo>
                  <a:lnTo>
                    <a:pt x="0" y="237"/>
                  </a:lnTo>
                  <a:cubicBezTo>
                    <a:pt x="0" y="255"/>
                    <a:pt x="56" y="255"/>
                    <a:pt x="63" y="255"/>
                  </a:cubicBezTo>
                  <a:cubicBezTo>
                    <a:pt x="69" y="255"/>
                    <a:pt x="125" y="255"/>
                    <a:pt x="125" y="237"/>
                  </a:cubicBezTo>
                  <a:lnTo>
                    <a:pt x="125" y="224"/>
                  </a:lnTo>
                  <a:cubicBezTo>
                    <a:pt x="125" y="224"/>
                    <a:pt x="125" y="223"/>
                    <a:pt x="125" y="223"/>
                  </a:cubicBezTo>
                  <a:cubicBezTo>
                    <a:pt x="125" y="223"/>
                    <a:pt x="125" y="223"/>
                    <a:pt x="125" y="222"/>
                  </a:cubicBezTo>
                  <a:lnTo>
                    <a:pt x="77" y="88"/>
                  </a:lnTo>
                  <a:cubicBezTo>
                    <a:pt x="80" y="84"/>
                    <a:pt x="83" y="79"/>
                    <a:pt x="83" y="74"/>
                  </a:cubicBezTo>
                  <a:cubicBezTo>
                    <a:pt x="83" y="71"/>
                    <a:pt x="82" y="68"/>
                    <a:pt x="81" y="65"/>
                  </a:cubicBezTo>
                  <a:lnTo>
                    <a:pt x="174" y="76"/>
                  </a:lnTo>
                  <a:lnTo>
                    <a:pt x="174" y="322"/>
                  </a:lnTo>
                  <a:lnTo>
                    <a:pt x="154" y="322"/>
                  </a:lnTo>
                  <a:cubicBezTo>
                    <a:pt x="151" y="322"/>
                    <a:pt x="149" y="324"/>
                    <a:pt x="149" y="327"/>
                  </a:cubicBezTo>
                  <a:lnTo>
                    <a:pt x="149" y="339"/>
                  </a:lnTo>
                  <a:lnTo>
                    <a:pt x="117" y="339"/>
                  </a:lnTo>
                  <a:cubicBezTo>
                    <a:pt x="106" y="339"/>
                    <a:pt x="97" y="348"/>
                    <a:pt x="97" y="360"/>
                  </a:cubicBezTo>
                  <a:lnTo>
                    <a:pt x="97" y="372"/>
                  </a:lnTo>
                  <a:cubicBezTo>
                    <a:pt x="97" y="375"/>
                    <a:pt x="99" y="377"/>
                    <a:pt x="101" y="377"/>
                  </a:cubicBezTo>
                  <a:lnTo>
                    <a:pt x="276" y="377"/>
                  </a:lnTo>
                  <a:cubicBezTo>
                    <a:pt x="279" y="377"/>
                    <a:pt x="281" y="375"/>
                    <a:pt x="281" y="372"/>
                  </a:cubicBezTo>
                  <a:lnTo>
                    <a:pt x="281" y="360"/>
                  </a:lnTo>
                  <a:cubicBezTo>
                    <a:pt x="281" y="348"/>
                    <a:pt x="271" y="339"/>
                    <a:pt x="260" y="339"/>
                  </a:cubicBezTo>
                  <a:lnTo>
                    <a:pt x="228" y="339"/>
                  </a:lnTo>
                  <a:lnTo>
                    <a:pt x="228" y="327"/>
                  </a:lnTo>
                  <a:cubicBezTo>
                    <a:pt x="228" y="324"/>
                    <a:pt x="226" y="322"/>
                    <a:pt x="223" y="322"/>
                  </a:cubicBezTo>
                  <a:lnTo>
                    <a:pt x="203" y="322"/>
                  </a:lnTo>
                  <a:lnTo>
                    <a:pt x="203" y="76"/>
                  </a:lnTo>
                  <a:lnTo>
                    <a:pt x="297" y="65"/>
                  </a:lnTo>
                  <a:cubicBezTo>
                    <a:pt x="295" y="68"/>
                    <a:pt x="295" y="71"/>
                    <a:pt x="295" y="74"/>
                  </a:cubicBezTo>
                  <a:cubicBezTo>
                    <a:pt x="295" y="79"/>
                    <a:pt x="297" y="84"/>
                    <a:pt x="301" y="88"/>
                  </a:cubicBezTo>
                  <a:lnTo>
                    <a:pt x="253" y="222"/>
                  </a:lnTo>
                  <a:cubicBezTo>
                    <a:pt x="253" y="223"/>
                    <a:pt x="253" y="223"/>
                    <a:pt x="253" y="223"/>
                  </a:cubicBezTo>
                  <a:cubicBezTo>
                    <a:pt x="252" y="223"/>
                    <a:pt x="252" y="224"/>
                    <a:pt x="252" y="224"/>
                  </a:cubicBezTo>
                  <a:lnTo>
                    <a:pt x="252" y="237"/>
                  </a:lnTo>
                  <a:cubicBezTo>
                    <a:pt x="252" y="255"/>
                    <a:pt x="308" y="255"/>
                    <a:pt x="315" y="255"/>
                  </a:cubicBezTo>
                  <a:cubicBezTo>
                    <a:pt x="321" y="255"/>
                    <a:pt x="377" y="255"/>
                    <a:pt x="377" y="237"/>
                  </a:cubicBezTo>
                  <a:lnTo>
                    <a:pt x="377" y="224"/>
                  </a:lnTo>
                  <a:cubicBezTo>
                    <a:pt x="377" y="224"/>
                    <a:pt x="377" y="223"/>
                    <a:pt x="377" y="22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248">
              <a:extLst>
                <a:ext uri="{FF2B5EF4-FFF2-40B4-BE49-F238E27FC236}">
                  <a16:creationId xmlns:a16="http://schemas.microsoft.com/office/drawing/2014/main" id="{22D421F0-3FF2-49AB-8ABB-94EF1F506ADB}"/>
                </a:ext>
              </a:extLst>
            </p:cNvPr>
            <p:cNvSpPr>
              <a:spLocks/>
            </p:cNvSpPr>
            <p:nvPr/>
          </p:nvSpPr>
          <p:spPr bwMode="auto">
            <a:xfrm>
              <a:off x="4559301" y="4978401"/>
              <a:ext cx="9525" cy="14288"/>
            </a:xfrm>
            <a:custGeom>
              <a:avLst/>
              <a:gdLst>
                <a:gd name="T0" fmla="*/ 6 w 11"/>
                <a:gd name="T1" fmla="*/ 0 h 20"/>
                <a:gd name="T2" fmla="*/ 11 w 11"/>
                <a:gd name="T3" fmla="*/ 14 h 20"/>
                <a:gd name="T4" fmla="*/ 6 w 11"/>
                <a:gd name="T5" fmla="*/ 20 h 20"/>
                <a:gd name="T6" fmla="*/ 0 w 11"/>
                <a:gd name="T7" fmla="*/ 14 h 20"/>
                <a:gd name="T8" fmla="*/ 6 w 11"/>
                <a:gd name="T9" fmla="*/ 0 h 20"/>
              </a:gdLst>
              <a:ahLst/>
              <a:cxnLst>
                <a:cxn ang="0">
                  <a:pos x="T0" y="T1"/>
                </a:cxn>
                <a:cxn ang="0">
                  <a:pos x="T2" y="T3"/>
                </a:cxn>
                <a:cxn ang="0">
                  <a:pos x="T4" y="T5"/>
                </a:cxn>
                <a:cxn ang="0">
                  <a:pos x="T6" y="T7"/>
                </a:cxn>
                <a:cxn ang="0">
                  <a:pos x="T8" y="T9"/>
                </a:cxn>
              </a:cxnLst>
              <a:rect l="0" t="0" r="r" b="b"/>
              <a:pathLst>
                <a:path w="11" h="20">
                  <a:moveTo>
                    <a:pt x="6" y="0"/>
                  </a:moveTo>
                  <a:cubicBezTo>
                    <a:pt x="9" y="6"/>
                    <a:pt x="11" y="12"/>
                    <a:pt x="11" y="14"/>
                  </a:cubicBezTo>
                  <a:cubicBezTo>
                    <a:pt x="11" y="18"/>
                    <a:pt x="9" y="20"/>
                    <a:pt x="6" y="20"/>
                  </a:cubicBezTo>
                  <a:cubicBezTo>
                    <a:pt x="2" y="20"/>
                    <a:pt x="0" y="18"/>
                    <a:pt x="0" y="14"/>
                  </a:cubicBezTo>
                  <a:cubicBezTo>
                    <a:pt x="0" y="12"/>
                    <a:pt x="2" y="6"/>
                    <a:pt x="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5" name="Data_protection" descr="{&quot;Key&quot;:&quot;POWER_USER_SHAPE_ICON&quot;,&quot;Value&quot;:&quot;POWER_USER_SHAPE_ICON_STYLE_1&quot;}">
            <a:extLst>
              <a:ext uri="{FF2B5EF4-FFF2-40B4-BE49-F238E27FC236}">
                <a16:creationId xmlns:a16="http://schemas.microsoft.com/office/drawing/2014/main" id="{68A7448B-ABD7-916C-F1E4-6C9DE4D456AA}"/>
              </a:ext>
            </a:extLst>
          </p:cNvPr>
          <p:cNvGrpSpPr>
            <a:grpSpLocks noChangeAspect="1"/>
          </p:cNvGrpSpPr>
          <p:nvPr/>
        </p:nvGrpSpPr>
        <p:grpSpPr>
          <a:xfrm>
            <a:off x="8072750" y="2440655"/>
            <a:ext cx="752075" cy="711200"/>
            <a:chOff x="8016876" y="1955801"/>
            <a:chExt cx="438151" cy="414338"/>
          </a:xfrm>
          <a:solidFill>
            <a:schemeClr val="tx1"/>
          </a:solidFill>
        </p:grpSpPr>
        <p:sp>
          <p:nvSpPr>
            <p:cNvPr id="186" name="Freeform 502">
              <a:extLst>
                <a:ext uri="{FF2B5EF4-FFF2-40B4-BE49-F238E27FC236}">
                  <a16:creationId xmlns:a16="http://schemas.microsoft.com/office/drawing/2014/main" id="{83E8829B-8732-39AF-B776-A34C2AAF6DDC}"/>
                </a:ext>
              </a:extLst>
            </p:cNvPr>
            <p:cNvSpPr>
              <a:spLocks noEditPoints="1"/>
            </p:cNvSpPr>
            <p:nvPr/>
          </p:nvSpPr>
          <p:spPr bwMode="auto">
            <a:xfrm>
              <a:off x="8112126" y="1955801"/>
              <a:ext cx="249238" cy="306388"/>
            </a:xfrm>
            <a:custGeom>
              <a:avLst/>
              <a:gdLst>
                <a:gd name="T0" fmla="*/ 16 w 327"/>
                <a:gd name="T1" fmla="*/ 72 h 402"/>
                <a:gd name="T2" fmla="*/ 16 w 327"/>
                <a:gd name="T3" fmla="*/ 126 h 402"/>
                <a:gd name="T4" fmla="*/ 163 w 327"/>
                <a:gd name="T5" fmla="*/ 383 h 402"/>
                <a:gd name="T6" fmla="*/ 310 w 327"/>
                <a:gd name="T7" fmla="*/ 126 h 402"/>
                <a:gd name="T8" fmla="*/ 310 w 327"/>
                <a:gd name="T9" fmla="*/ 72 h 402"/>
                <a:gd name="T10" fmla="*/ 170 w 327"/>
                <a:gd name="T11" fmla="*/ 25 h 402"/>
                <a:gd name="T12" fmla="*/ 163 w 327"/>
                <a:gd name="T13" fmla="*/ 20 h 402"/>
                <a:gd name="T14" fmla="*/ 156 w 327"/>
                <a:gd name="T15" fmla="*/ 25 h 402"/>
                <a:gd name="T16" fmla="*/ 16 w 327"/>
                <a:gd name="T17" fmla="*/ 72 h 402"/>
                <a:gd name="T18" fmla="*/ 163 w 327"/>
                <a:gd name="T19" fmla="*/ 402 h 402"/>
                <a:gd name="T20" fmla="*/ 159 w 327"/>
                <a:gd name="T21" fmla="*/ 400 h 402"/>
                <a:gd name="T22" fmla="*/ 0 w 327"/>
                <a:gd name="T23" fmla="*/ 126 h 402"/>
                <a:gd name="T24" fmla="*/ 0 w 327"/>
                <a:gd name="T25" fmla="*/ 56 h 402"/>
                <a:gd name="T26" fmla="*/ 8 w 327"/>
                <a:gd name="T27" fmla="*/ 56 h 402"/>
                <a:gd name="T28" fmla="*/ 147 w 327"/>
                <a:gd name="T29" fmla="*/ 11 h 402"/>
                <a:gd name="T30" fmla="*/ 163 w 327"/>
                <a:gd name="T31" fmla="*/ 0 h 402"/>
                <a:gd name="T32" fmla="*/ 180 w 327"/>
                <a:gd name="T33" fmla="*/ 11 h 402"/>
                <a:gd name="T34" fmla="*/ 318 w 327"/>
                <a:gd name="T35" fmla="*/ 56 h 402"/>
                <a:gd name="T36" fmla="*/ 327 w 327"/>
                <a:gd name="T37" fmla="*/ 56 h 402"/>
                <a:gd name="T38" fmla="*/ 327 w 327"/>
                <a:gd name="T39" fmla="*/ 126 h 402"/>
                <a:gd name="T40" fmla="*/ 167 w 327"/>
                <a:gd name="T41" fmla="*/ 400 h 402"/>
                <a:gd name="T42" fmla="*/ 163 w 327"/>
                <a:gd name="T43"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7" h="402">
                  <a:moveTo>
                    <a:pt x="16" y="72"/>
                  </a:moveTo>
                  <a:lnTo>
                    <a:pt x="16" y="126"/>
                  </a:lnTo>
                  <a:cubicBezTo>
                    <a:pt x="16" y="232"/>
                    <a:pt x="73" y="330"/>
                    <a:pt x="163" y="383"/>
                  </a:cubicBezTo>
                  <a:cubicBezTo>
                    <a:pt x="254" y="330"/>
                    <a:pt x="310" y="232"/>
                    <a:pt x="310" y="126"/>
                  </a:cubicBezTo>
                  <a:lnTo>
                    <a:pt x="310" y="72"/>
                  </a:lnTo>
                  <a:cubicBezTo>
                    <a:pt x="259" y="71"/>
                    <a:pt x="211" y="54"/>
                    <a:pt x="170" y="25"/>
                  </a:cubicBezTo>
                  <a:lnTo>
                    <a:pt x="163" y="20"/>
                  </a:lnTo>
                  <a:lnTo>
                    <a:pt x="156" y="25"/>
                  </a:lnTo>
                  <a:cubicBezTo>
                    <a:pt x="115" y="54"/>
                    <a:pt x="67" y="71"/>
                    <a:pt x="16" y="72"/>
                  </a:cubicBezTo>
                  <a:close/>
                  <a:moveTo>
                    <a:pt x="163" y="402"/>
                  </a:moveTo>
                  <a:lnTo>
                    <a:pt x="159" y="400"/>
                  </a:lnTo>
                  <a:cubicBezTo>
                    <a:pt x="61" y="344"/>
                    <a:pt x="0" y="239"/>
                    <a:pt x="0" y="126"/>
                  </a:cubicBezTo>
                  <a:lnTo>
                    <a:pt x="0" y="56"/>
                  </a:lnTo>
                  <a:lnTo>
                    <a:pt x="8" y="56"/>
                  </a:lnTo>
                  <a:cubicBezTo>
                    <a:pt x="58" y="56"/>
                    <a:pt x="106" y="40"/>
                    <a:pt x="147" y="11"/>
                  </a:cubicBezTo>
                  <a:lnTo>
                    <a:pt x="163" y="0"/>
                  </a:lnTo>
                  <a:lnTo>
                    <a:pt x="180" y="11"/>
                  </a:lnTo>
                  <a:cubicBezTo>
                    <a:pt x="220" y="40"/>
                    <a:pt x="268" y="56"/>
                    <a:pt x="318" y="56"/>
                  </a:cubicBezTo>
                  <a:lnTo>
                    <a:pt x="327" y="56"/>
                  </a:lnTo>
                  <a:lnTo>
                    <a:pt x="327" y="126"/>
                  </a:lnTo>
                  <a:cubicBezTo>
                    <a:pt x="327" y="239"/>
                    <a:pt x="266" y="344"/>
                    <a:pt x="167" y="400"/>
                  </a:cubicBezTo>
                  <a:lnTo>
                    <a:pt x="163" y="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Rectangle 503">
              <a:extLst>
                <a:ext uri="{FF2B5EF4-FFF2-40B4-BE49-F238E27FC236}">
                  <a16:creationId xmlns:a16="http://schemas.microsoft.com/office/drawing/2014/main" id="{C92DFA04-8CEE-82F1-A56E-0C8C6C1970E4}"/>
                </a:ext>
              </a:extLst>
            </p:cNvPr>
            <p:cNvSpPr>
              <a:spLocks noChangeArrowheads="1"/>
            </p:cNvSpPr>
            <p:nvPr/>
          </p:nvSpPr>
          <p:spPr bwMode="auto">
            <a:xfrm>
              <a:off x="8229601" y="2273301"/>
              <a:ext cx="12700"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504">
              <a:extLst>
                <a:ext uri="{FF2B5EF4-FFF2-40B4-BE49-F238E27FC236}">
                  <a16:creationId xmlns:a16="http://schemas.microsoft.com/office/drawing/2014/main" id="{5AB44C02-E3AA-0987-9426-86633BA11177}"/>
                </a:ext>
              </a:extLst>
            </p:cNvPr>
            <p:cNvSpPr>
              <a:spLocks/>
            </p:cNvSpPr>
            <p:nvPr/>
          </p:nvSpPr>
          <p:spPr bwMode="auto">
            <a:xfrm>
              <a:off x="8112126" y="2247901"/>
              <a:ext cx="57150" cy="107950"/>
            </a:xfrm>
            <a:custGeom>
              <a:avLst/>
              <a:gdLst>
                <a:gd name="T0" fmla="*/ 36 w 36"/>
                <a:gd name="T1" fmla="*/ 68 h 68"/>
                <a:gd name="T2" fmla="*/ 0 w 36"/>
                <a:gd name="T3" fmla="*/ 68 h 68"/>
                <a:gd name="T4" fmla="*/ 0 w 36"/>
                <a:gd name="T5" fmla="*/ 60 h 68"/>
                <a:gd name="T6" fmla="*/ 28 w 36"/>
                <a:gd name="T7" fmla="*/ 60 h 68"/>
                <a:gd name="T8" fmla="*/ 28 w 36"/>
                <a:gd name="T9" fmla="*/ 0 h 68"/>
                <a:gd name="T10" fmla="*/ 36 w 36"/>
                <a:gd name="T11" fmla="*/ 0 h 68"/>
                <a:gd name="T12" fmla="*/ 36 w 36"/>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36" h="68">
                  <a:moveTo>
                    <a:pt x="36" y="68"/>
                  </a:moveTo>
                  <a:lnTo>
                    <a:pt x="0" y="68"/>
                  </a:lnTo>
                  <a:lnTo>
                    <a:pt x="0" y="60"/>
                  </a:lnTo>
                  <a:lnTo>
                    <a:pt x="28" y="60"/>
                  </a:lnTo>
                  <a:lnTo>
                    <a:pt x="28" y="0"/>
                  </a:lnTo>
                  <a:lnTo>
                    <a:pt x="36" y="0"/>
                  </a:lnTo>
                  <a:lnTo>
                    <a:pt x="3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505">
              <a:extLst>
                <a:ext uri="{FF2B5EF4-FFF2-40B4-BE49-F238E27FC236}">
                  <a16:creationId xmlns:a16="http://schemas.microsoft.com/office/drawing/2014/main" id="{6A81B828-37BC-9104-0EDB-977323CFA524}"/>
                </a:ext>
              </a:extLst>
            </p:cNvPr>
            <p:cNvSpPr>
              <a:spLocks noEditPoints="1"/>
            </p:cNvSpPr>
            <p:nvPr/>
          </p:nvSpPr>
          <p:spPr bwMode="auto">
            <a:xfrm>
              <a:off x="8215314" y="2328864"/>
              <a:ext cx="41275" cy="41275"/>
            </a:xfrm>
            <a:custGeom>
              <a:avLst/>
              <a:gdLst>
                <a:gd name="T0" fmla="*/ 27 w 55"/>
                <a:gd name="T1" fmla="*/ 17 h 55"/>
                <a:gd name="T2" fmla="*/ 17 w 55"/>
                <a:gd name="T3" fmla="*/ 28 h 55"/>
                <a:gd name="T4" fmla="*/ 27 w 55"/>
                <a:gd name="T5" fmla="*/ 38 h 55"/>
                <a:gd name="T6" fmla="*/ 38 w 55"/>
                <a:gd name="T7" fmla="*/ 28 h 55"/>
                <a:gd name="T8" fmla="*/ 27 w 55"/>
                <a:gd name="T9" fmla="*/ 17 h 55"/>
                <a:gd name="T10" fmla="*/ 27 w 55"/>
                <a:gd name="T11" fmla="*/ 55 h 55"/>
                <a:gd name="T12" fmla="*/ 0 w 55"/>
                <a:gd name="T13" fmla="*/ 28 h 55"/>
                <a:gd name="T14" fmla="*/ 27 w 55"/>
                <a:gd name="T15" fmla="*/ 0 h 55"/>
                <a:gd name="T16" fmla="*/ 55 w 55"/>
                <a:gd name="T17" fmla="*/ 28 h 55"/>
                <a:gd name="T18" fmla="*/ 27 w 5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17"/>
                  </a:moveTo>
                  <a:cubicBezTo>
                    <a:pt x="21" y="17"/>
                    <a:pt x="17" y="22"/>
                    <a:pt x="17" y="28"/>
                  </a:cubicBezTo>
                  <a:cubicBezTo>
                    <a:pt x="17" y="33"/>
                    <a:pt x="21" y="38"/>
                    <a:pt x="27" y="38"/>
                  </a:cubicBezTo>
                  <a:cubicBezTo>
                    <a:pt x="33" y="38"/>
                    <a:pt x="38" y="33"/>
                    <a:pt x="38" y="28"/>
                  </a:cubicBezTo>
                  <a:cubicBezTo>
                    <a:pt x="38" y="22"/>
                    <a:pt x="33" y="17"/>
                    <a:pt x="27" y="17"/>
                  </a:cubicBezTo>
                  <a:close/>
                  <a:moveTo>
                    <a:pt x="27" y="55"/>
                  </a:moveTo>
                  <a:cubicBezTo>
                    <a:pt x="12" y="55"/>
                    <a:pt x="0" y="43"/>
                    <a:pt x="0" y="28"/>
                  </a:cubicBezTo>
                  <a:cubicBezTo>
                    <a:pt x="0" y="12"/>
                    <a:pt x="12" y="0"/>
                    <a:pt x="27" y="0"/>
                  </a:cubicBezTo>
                  <a:cubicBezTo>
                    <a:pt x="42" y="0"/>
                    <a:pt x="55" y="12"/>
                    <a:pt x="55" y="28"/>
                  </a:cubicBezTo>
                  <a:cubicBezTo>
                    <a:pt x="55" y="43"/>
                    <a:pt x="42"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506">
              <a:extLst>
                <a:ext uri="{FF2B5EF4-FFF2-40B4-BE49-F238E27FC236}">
                  <a16:creationId xmlns:a16="http://schemas.microsoft.com/office/drawing/2014/main" id="{4D159354-4FE0-F763-50B2-912285B6B130}"/>
                </a:ext>
              </a:extLst>
            </p:cNvPr>
            <p:cNvSpPr>
              <a:spLocks noEditPoints="1"/>
            </p:cNvSpPr>
            <p:nvPr/>
          </p:nvSpPr>
          <p:spPr bwMode="auto">
            <a:xfrm>
              <a:off x="8081964" y="2328864"/>
              <a:ext cx="42863" cy="41275"/>
            </a:xfrm>
            <a:custGeom>
              <a:avLst/>
              <a:gdLst>
                <a:gd name="T0" fmla="*/ 27 w 55"/>
                <a:gd name="T1" fmla="*/ 17 h 55"/>
                <a:gd name="T2" fmla="*/ 17 w 55"/>
                <a:gd name="T3" fmla="*/ 28 h 55"/>
                <a:gd name="T4" fmla="*/ 27 w 55"/>
                <a:gd name="T5" fmla="*/ 38 h 55"/>
                <a:gd name="T6" fmla="*/ 38 w 55"/>
                <a:gd name="T7" fmla="*/ 28 h 55"/>
                <a:gd name="T8" fmla="*/ 27 w 55"/>
                <a:gd name="T9" fmla="*/ 17 h 55"/>
                <a:gd name="T10" fmla="*/ 27 w 55"/>
                <a:gd name="T11" fmla="*/ 55 h 55"/>
                <a:gd name="T12" fmla="*/ 0 w 55"/>
                <a:gd name="T13" fmla="*/ 28 h 55"/>
                <a:gd name="T14" fmla="*/ 27 w 55"/>
                <a:gd name="T15" fmla="*/ 0 h 55"/>
                <a:gd name="T16" fmla="*/ 55 w 55"/>
                <a:gd name="T17" fmla="*/ 28 h 55"/>
                <a:gd name="T18" fmla="*/ 27 w 5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17"/>
                  </a:moveTo>
                  <a:cubicBezTo>
                    <a:pt x="21" y="17"/>
                    <a:pt x="17" y="22"/>
                    <a:pt x="17" y="28"/>
                  </a:cubicBezTo>
                  <a:cubicBezTo>
                    <a:pt x="17" y="33"/>
                    <a:pt x="21" y="38"/>
                    <a:pt x="27" y="38"/>
                  </a:cubicBezTo>
                  <a:cubicBezTo>
                    <a:pt x="33" y="38"/>
                    <a:pt x="38" y="33"/>
                    <a:pt x="38" y="28"/>
                  </a:cubicBezTo>
                  <a:cubicBezTo>
                    <a:pt x="38" y="22"/>
                    <a:pt x="33" y="17"/>
                    <a:pt x="27" y="17"/>
                  </a:cubicBezTo>
                  <a:close/>
                  <a:moveTo>
                    <a:pt x="27" y="55"/>
                  </a:moveTo>
                  <a:cubicBezTo>
                    <a:pt x="12" y="55"/>
                    <a:pt x="0" y="43"/>
                    <a:pt x="0" y="28"/>
                  </a:cubicBezTo>
                  <a:cubicBezTo>
                    <a:pt x="0" y="12"/>
                    <a:pt x="12" y="0"/>
                    <a:pt x="27" y="0"/>
                  </a:cubicBezTo>
                  <a:cubicBezTo>
                    <a:pt x="42" y="0"/>
                    <a:pt x="55" y="12"/>
                    <a:pt x="55" y="28"/>
                  </a:cubicBezTo>
                  <a:cubicBezTo>
                    <a:pt x="55" y="43"/>
                    <a:pt x="42"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Freeform 507">
              <a:extLst>
                <a:ext uri="{FF2B5EF4-FFF2-40B4-BE49-F238E27FC236}">
                  <a16:creationId xmlns:a16="http://schemas.microsoft.com/office/drawing/2014/main" id="{8AC36343-85B4-0D27-852B-CB4F886FFA96}"/>
                </a:ext>
              </a:extLst>
            </p:cNvPr>
            <p:cNvSpPr>
              <a:spLocks/>
            </p:cNvSpPr>
            <p:nvPr/>
          </p:nvSpPr>
          <p:spPr bwMode="auto">
            <a:xfrm>
              <a:off x="8302626" y="2247901"/>
              <a:ext cx="57150" cy="107950"/>
            </a:xfrm>
            <a:custGeom>
              <a:avLst/>
              <a:gdLst>
                <a:gd name="T0" fmla="*/ 36 w 36"/>
                <a:gd name="T1" fmla="*/ 68 h 68"/>
                <a:gd name="T2" fmla="*/ 0 w 36"/>
                <a:gd name="T3" fmla="*/ 68 h 68"/>
                <a:gd name="T4" fmla="*/ 0 w 36"/>
                <a:gd name="T5" fmla="*/ 0 h 68"/>
                <a:gd name="T6" fmla="*/ 8 w 36"/>
                <a:gd name="T7" fmla="*/ 0 h 68"/>
                <a:gd name="T8" fmla="*/ 8 w 36"/>
                <a:gd name="T9" fmla="*/ 60 h 68"/>
                <a:gd name="T10" fmla="*/ 36 w 36"/>
                <a:gd name="T11" fmla="*/ 60 h 68"/>
                <a:gd name="T12" fmla="*/ 36 w 36"/>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36" h="68">
                  <a:moveTo>
                    <a:pt x="36" y="68"/>
                  </a:moveTo>
                  <a:lnTo>
                    <a:pt x="0" y="68"/>
                  </a:lnTo>
                  <a:lnTo>
                    <a:pt x="0" y="0"/>
                  </a:lnTo>
                  <a:lnTo>
                    <a:pt x="8" y="0"/>
                  </a:lnTo>
                  <a:lnTo>
                    <a:pt x="8" y="60"/>
                  </a:lnTo>
                  <a:lnTo>
                    <a:pt x="36" y="60"/>
                  </a:lnTo>
                  <a:lnTo>
                    <a:pt x="3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508">
              <a:extLst>
                <a:ext uri="{FF2B5EF4-FFF2-40B4-BE49-F238E27FC236}">
                  <a16:creationId xmlns:a16="http://schemas.microsoft.com/office/drawing/2014/main" id="{1119F2E6-97E6-5C44-91C2-31FF1B4EB768}"/>
                </a:ext>
              </a:extLst>
            </p:cNvPr>
            <p:cNvSpPr>
              <a:spLocks noEditPoints="1"/>
            </p:cNvSpPr>
            <p:nvPr/>
          </p:nvSpPr>
          <p:spPr bwMode="auto">
            <a:xfrm>
              <a:off x="8347076" y="2328864"/>
              <a:ext cx="41275" cy="41275"/>
            </a:xfrm>
            <a:custGeom>
              <a:avLst/>
              <a:gdLst>
                <a:gd name="T0" fmla="*/ 27 w 54"/>
                <a:gd name="T1" fmla="*/ 17 h 55"/>
                <a:gd name="T2" fmla="*/ 16 w 54"/>
                <a:gd name="T3" fmla="*/ 28 h 55"/>
                <a:gd name="T4" fmla="*/ 27 w 54"/>
                <a:gd name="T5" fmla="*/ 38 h 55"/>
                <a:gd name="T6" fmla="*/ 38 w 54"/>
                <a:gd name="T7" fmla="*/ 28 h 55"/>
                <a:gd name="T8" fmla="*/ 27 w 54"/>
                <a:gd name="T9" fmla="*/ 17 h 55"/>
                <a:gd name="T10" fmla="*/ 27 w 54"/>
                <a:gd name="T11" fmla="*/ 55 h 55"/>
                <a:gd name="T12" fmla="*/ 0 w 54"/>
                <a:gd name="T13" fmla="*/ 28 h 55"/>
                <a:gd name="T14" fmla="*/ 27 w 54"/>
                <a:gd name="T15" fmla="*/ 0 h 55"/>
                <a:gd name="T16" fmla="*/ 54 w 54"/>
                <a:gd name="T17" fmla="*/ 28 h 55"/>
                <a:gd name="T18" fmla="*/ 27 w 54"/>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17"/>
                  </a:moveTo>
                  <a:cubicBezTo>
                    <a:pt x="21" y="17"/>
                    <a:pt x="16" y="22"/>
                    <a:pt x="16" y="28"/>
                  </a:cubicBezTo>
                  <a:cubicBezTo>
                    <a:pt x="16" y="33"/>
                    <a:pt x="21" y="38"/>
                    <a:pt x="27" y="38"/>
                  </a:cubicBezTo>
                  <a:cubicBezTo>
                    <a:pt x="33" y="38"/>
                    <a:pt x="38" y="33"/>
                    <a:pt x="38" y="28"/>
                  </a:cubicBezTo>
                  <a:cubicBezTo>
                    <a:pt x="38" y="22"/>
                    <a:pt x="33" y="17"/>
                    <a:pt x="27" y="17"/>
                  </a:cubicBezTo>
                  <a:close/>
                  <a:moveTo>
                    <a:pt x="27" y="55"/>
                  </a:moveTo>
                  <a:cubicBezTo>
                    <a:pt x="12" y="55"/>
                    <a:pt x="0" y="43"/>
                    <a:pt x="0" y="28"/>
                  </a:cubicBezTo>
                  <a:cubicBezTo>
                    <a:pt x="0" y="12"/>
                    <a:pt x="12" y="0"/>
                    <a:pt x="27" y="0"/>
                  </a:cubicBezTo>
                  <a:cubicBezTo>
                    <a:pt x="42" y="0"/>
                    <a:pt x="54" y="12"/>
                    <a:pt x="54" y="28"/>
                  </a:cubicBezTo>
                  <a:cubicBezTo>
                    <a:pt x="54" y="43"/>
                    <a:pt x="42"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Rectangle 509">
              <a:extLst>
                <a:ext uri="{FF2B5EF4-FFF2-40B4-BE49-F238E27FC236}">
                  <a16:creationId xmlns:a16="http://schemas.microsoft.com/office/drawing/2014/main" id="{DF98670F-90B8-FA25-A742-DEF8C29FF232}"/>
                </a:ext>
              </a:extLst>
            </p:cNvPr>
            <p:cNvSpPr>
              <a:spLocks noChangeArrowheads="1"/>
            </p:cNvSpPr>
            <p:nvPr/>
          </p:nvSpPr>
          <p:spPr bwMode="auto">
            <a:xfrm>
              <a:off x="8054976" y="2144714"/>
              <a:ext cx="61913"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510">
              <a:extLst>
                <a:ext uri="{FF2B5EF4-FFF2-40B4-BE49-F238E27FC236}">
                  <a16:creationId xmlns:a16="http://schemas.microsoft.com/office/drawing/2014/main" id="{F99DC918-AF9F-52E6-FE47-764178328D8B}"/>
                </a:ext>
              </a:extLst>
            </p:cNvPr>
            <p:cNvSpPr>
              <a:spLocks/>
            </p:cNvSpPr>
            <p:nvPr/>
          </p:nvSpPr>
          <p:spPr bwMode="auto">
            <a:xfrm>
              <a:off x="8043864" y="2027239"/>
              <a:ext cx="55563" cy="57150"/>
            </a:xfrm>
            <a:custGeom>
              <a:avLst/>
              <a:gdLst>
                <a:gd name="T0" fmla="*/ 35 w 35"/>
                <a:gd name="T1" fmla="*/ 36 h 36"/>
                <a:gd name="T2" fmla="*/ 0 w 35"/>
                <a:gd name="T3" fmla="*/ 36 h 36"/>
                <a:gd name="T4" fmla="*/ 0 w 35"/>
                <a:gd name="T5" fmla="*/ 0 h 36"/>
                <a:gd name="T6" fmla="*/ 8 w 35"/>
                <a:gd name="T7" fmla="*/ 0 h 36"/>
                <a:gd name="T8" fmla="*/ 8 w 35"/>
                <a:gd name="T9" fmla="*/ 28 h 36"/>
                <a:gd name="T10" fmla="*/ 35 w 35"/>
                <a:gd name="T11" fmla="*/ 28 h 36"/>
                <a:gd name="T12" fmla="*/ 35 w 3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5" h="36">
                  <a:moveTo>
                    <a:pt x="35" y="36"/>
                  </a:moveTo>
                  <a:lnTo>
                    <a:pt x="0" y="36"/>
                  </a:lnTo>
                  <a:lnTo>
                    <a:pt x="0" y="0"/>
                  </a:lnTo>
                  <a:lnTo>
                    <a:pt x="8" y="0"/>
                  </a:lnTo>
                  <a:lnTo>
                    <a:pt x="8" y="28"/>
                  </a:lnTo>
                  <a:lnTo>
                    <a:pt x="35" y="28"/>
                  </a:lnTo>
                  <a:lnTo>
                    <a:pt x="3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511">
              <a:extLst>
                <a:ext uri="{FF2B5EF4-FFF2-40B4-BE49-F238E27FC236}">
                  <a16:creationId xmlns:a16="http://schemas.microsoft.com/office/drawing/2014/main" id="{D65F1784-610E-BA38-4716-7C762AE54489}"/>
                </a:ext>
              </a:extLst>
            </p:cNvPr>
            <p:cNvSpPr>
              <a:spLocks noEditPoints="1"/>
            </p:cNvSpPr>
            <p:nvPr/>
          </p:nvSpPr>
          <p:spPr bwMode="auto">
            <a:xfrm>
              <a:off x="8016876" y="2130426"/>
              <a:ext cx="41275" cy="41275"/>
            </a:xfrm>
            <a:custGeom>
              <a:avLst/>
              <a:gdLst>
                <a:gd name="T0" fmla="*/ 28 w 55"/>
                <a:gd name="T1" fmla="*/ 16 h 54"/>
                <a:gd name="T2" fmla="*/ 17 w 55"/>
                <a:gd name="T3" fmla="*/ 27 h 54"/>
                <a:gd name="T4" fmla="*/ 28 w 55"/>
                <a:gd name="T5" fmla="*/ 38 h 54"/>
                <a:gd name="T6" fmla="*/ 38 w 55"/>
                <a:gd name="T7" fmla="*/ 27 h 54"/>
                <a:gd name="T8" fmla="*/ 28 w 55"/>
                <a:gd name="T9" fmla="*/ 16 h 54"/>
                <a:gd name="T10" fmla="*/ 28 w 55"/>
                <a:gd name="T11" fmla="*/ 54 h 54"/>
                <a:gd name="T12" fmla="*/ 0 w 55"/>
                <a:gd name="T13" fmla="*/ 27 h 54"/>
                <a:gd name="T14" fmla="*/ 28 w 55"/>
                <a:gd name="T15" fmla="*/ 0 h 54"/>
                <a:gd name="T16" fmla="*/ 55 w 55"/>
                <a:gd name="T17" fmla="*/ 27 h 54"/>
                <a:gd name="T18" fmla="*/ 28 w 55"/>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4">
                  <a:moveTo>
                    <a:pt x="28" y="16"/>
                  </a:moveTo>
                  <a:cubicBezTo>
                    <a:pt x="22" y="16"/>
                    <a:pt x="17" y="21"/>
                    <a:pt x="17" y="27"/>
                  </a:cubicBezTo>
                  <a:cubicBezTo>
                    <a:pt x="17" y="33"/>
                    <a:pt x="22" y="38"/>
                    <a:pt x="28" y="38"/>
                  </a:cubicBezTo>
                  <a:cubicBezTo>
                    <a:pt x="33" y="38"/>
                    <a:pt x="38" y="33"/>
                    <a:pt x="38" y="27"/>
                  </a:cubicBezTo>
                  <a:cubicBezTo>
                    <a:pt x="38" y="21"/>
                    <a:pt x="33" y="16"/>
                    <a:pt x="28" y="16"/>
                  </a:cubicBezTo>
                  <a:close/>
                  <a:moveTo>
                    <a:pt x="28" y="54"/>
                  </a:moveTo>
                  <a:cubicBezTo>
                    <a:pt x="13" y="54"/>
                    <a:pt x="0" y="42"/>
                    <a:pt x="0" y="27"/>
                  </a:cubicBezTo>
                  <a:cubicBezTo>
                    <a:pt x="0" y="12"/>
                    <a:pt x="13" y="0"/>
                    <a:pt x="28" y="0"/>
                  </a:cubicBezTo>
                  <a:cubicBezTo>
                    <a:pt x="43" y="0"/>
                    <a:pt x="55" y="12"/>
                    <a:pt x="55" y="27"/>
                  </a:cubicBezTo>
                  <a:cubicBezTo>
                    <a:pt x="55" y="42"/>
                    <a:pt x="43" y="54"/>
                    <a:pt x="2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512">
              <a:extLst>
                <a:ext uri="{FF2B5EF4-FFF2-40B4-BE49-F238E27FC236}">
                  <a16:creationId xmlns:a16="http://schemas.microsoft.com/office/drawing/2014/main" id="{CCAFB8BE-3C54-D0F9-1338-01227A787B35}"/>
                </a:ext>
              </a:extLst>
            </p:cNvPr>
            <p:cNvSpPr>
              <a:spLocks noEditPoints="1"/>
            </p:cNvSpPr>
            <p:nvPr/>
          </p:nvSpPr>
          <p:spPr bwMode="auto">
            <a:xfrm>
              <a:off x="8029576" y="1998664"/>
              <a:ext cx="42863" cy="41275"/>
            </a:xfrm>
            <a:custGeom>
              <a:avLst/>
              <a:gdLst>
                <a:gd name="T0" fmla="*/ 27 w 55"/>
                <a:gd name="T1" fmla="*/ 16 h 54"/>
                <a:gd name="T2" fmla="*/ 17 w 55"/>
                <a:gd name="T3" fmla="*/ 27 h 54"/>
                <a:gd name="T4" fmla="*/ 27 w 55"/>
                <a:gd name="T5" fmla="*/ 38 h 54"/>
                <a:gd name="T6" fmla="*/ 38 w 55"/>
                <a:gd name="T7" fmla="*/ 27 h 54"/>
                <a:gd name="T8" fmla="*/ 27 w 55"/>
                <a:gd name="T9" fmla="*/ 16 h 54"/>
                <a:gd name="T10" fmla="*/ 27 w 55"/>
                <a:gd name="T11" fmla="*/ 54 h 54"/>
                <a:gd name="T12" fmla="*/ 0 w 55"/>
                <a:gd name="T13" fmla="*/ 27 h 54"/>
                <a:gd name="T14" fmla="*/ 27 w 55"/>
                <a:gd name="T15" fmla="*/ 0 h 54"/>
                <a:gd name="T16" fmla="*/ 55 w 55"/>
                <a:gd name="T17" fmla="*/ 27 h 54"/>
                <a:gd name="T18" fmla="*/ 27 w 55"/>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4">
                  <a:moveTo>
                    <a:pt x="27" y="16"/>
                  </a:moveTo>
                  <a:cubicBezTo>
                    <a:pt x="21" y="16"/>
                    <a:pt x="17" y="21"/>
                    <a:pt x="17" y="27"/>
                  </a:cubicBezTo>
                  <a:cubicBezTo>
                    <a:pt x="17" y="33"/>
                    <a:pt x="21" y="38"/>
                    <a:pt x="27" y="38"/>
                  </a:cubicBezTo>
                  <a:cubicBezTo>
                    <a:pt x="33" y="38"/>
                    <a:pt x="38" y="33"/>
                    <a:pt x="38" y="27"/>
                  </a:cubicBezTo>
                  <a:cubicBezTo>
                    <a:pt x="38" y="21"/>
                    <a:pt x="33" y="16"/>
                    <a:pt x="27" y="16"/>
                  </a:cubicBezTo>
                  <a:close/>
                  <a:moveTo>
                    <a:pt x="27" y="54"/>
                  </a:moveTo>
                  <a:cubicBezTo>
                    <a:pt x="12" y="54"/>
                    <a:pt x="0" y="42"/>
                    <a:pt x="0" y="27"/>
                  </a:cubicBezTo>
                  <a:cubicBezTo>
                    <a:pt x="0" y="12"/>
                    <a:pt x="12" y="0"/>
                    <a:pt x="27" y="0"/>
                  </a:cubicBezTo>
                  <a:cubicBezTo>
                    <a:pt x="42" y="0"/>
                    <a:pt x="55" y="12"/>
                    <a:pt x="55" y="27"/>
                  </a:cubicBezTo>
                  <a:cubicBezTo>
                    <a:pt x="55" y="42"/>
                    <a:pt x="42" y="54"/>
                    <a:pt x="2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513">
              <a:extLst>
                <a:ext uri="{FF2B5EF4-FFF2-40B4-BE49-F238E27FC236}">
                  <a16:creationId xmlns:a16="http://schemas.microsoft.com/office/drawing/2014/main" id="{28409A5D-8083-1C13-C37C-545ACAFA7933}"/>
                </a:ext>
              </a:extLst>
            </p:cNvPr>
            <p:cNvSpPr>
              <a:spLocks/>
            </p:cNvSpPr>
            <p:nvPr/>
          </p:nvSpPr>
          <p:spPr bwMode="auto">
            <a:xfrm>
              <a:off x="8043864" y="2217739"/>
              <a:ext cx="95250" cy="57150"/>
            </a:xfrm>
            <a:custGeom>
              <a:avLst/>
              <a:gdLst>
                <a:gd name="T0" fmla="*/ 8 w 60"/>
                <a:gd name="T1" fmla="*/ 36 h 36"/>
                <a:gd name="T2" fmla="*/ 0 w 60"/>
                <a:gd name="T3" fmla="*/ 36 h 36"/>
                <a:gd name="T4" fmla="*/ 0 w 60"/>
                <a:gd name="T5" fmla="*/ 0 h 36"/>
                <a:gd name="T6" fmla="*/ 60 w 60"/>
                <a:gd name="T7" fmla="*/ 0 h 36"/>
                <a:gd name="T8" fmla="*/ 60 w 60"/>
                <a:gd name="T9" fmla="*/ 8 h 36"/>
                <a:gd name="T10" fmla="*/ 8 w 60"/>
                <a:gd name="T11" fmla="*/ 8 h 36"/>
                <a:gd name="T12" fmla="*/ 8 w 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0" h="36">
                  <a:moveTo>
                    <a:pt x="8" y="36"/>
                  </a:moveTo>
                  <a:lnTo>
                    <a:pt x="0" y="36"/>
                  </a:lnTo>
                  <a:lnTo>
                    <a:pt x="0" y="0"/>
                  </a:lnTo>
                  <a:lnTo>
                    <a:pt x="60" y="0"/>
                  </a:lnTo>
                  <a:lnTo>
                    <a:pt x="60" y="8"/>
                  </a:lnTo>
                  <a:lnTo>
                    <a:pt x="8" y="8"/>
                  </a:ln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514">
              <a:extLst>
                <a:ext uri="{FF2B5EF4-FFF2-40B4-BE49-F238E27FC236}">
                  <a16:creationId xmlns:a16="http://schemas.microsoft.com/office/drawing/2014/main" id="{A38BFCAA-B911-D955-E1CA-7B64A62C99DF}"/>
                </a:ext>
              </a:extLst>
            </p:cNvPr>
            <p:cNvSpPr>
              <a:spLocks noEditPoints="1"/>
            </p:cNvSpPr>
            <p:nvPr/>
          </p:nvSpPr>
          <p:spPr bwMode="auto">
            <a:xfrm>
              <a:off x="8029576" y="2262189"/>
              <a:ext cx="42863" cy="42863"/>
            </a:xfrm>
            <a:custGeom>
              <a:avLst/>
              <a:gdLst>
                <a:gd name="T0" fmla="*/ 27 w 55"/>
                <a:gd name="T1" fmla="*/ 17 h 55"/>
                <a:gd name="T2" fmla="*/ 17 w 55"/>
                <a:gd name="T3" fmla="*/ 28 h 55"/>
                <a:gd name="T4" fmla="*/ 27 w 55"/>
                <a:gd name="T5" fmla="*/ 38 h 55"/>
                <a:gd name="T6" fmla="*/ 38 w 55"/>
                <a:gd name="T7" fmla="*/ 28 h 55"/>
                <a:gd name="T8" fmla="*/ 27 w 55"/>
                <a:gd name="T9" fmla="*/ 17 h 55"/>
                <a:gd name="T10" fmla="*/ 27 w 55"/>
                <a:gd name="T11" fmla="*/ 55 h 55"/>
                <a:gd name="T12" fmla="*/ 0 w 55"/>
                <a:gd name="T13" fmla="*/ 28 h 55"/>
                <a:gd name="T14" fmla="*/ 27 w 55"/>
                <a:gd name="T15" fmla="*/ 0 h 55"/>
                <a:gd name="T16" fmla="*/ 55 w 55"/>
                <a:gd name="T17" fmla="*/ 28 h 55"/>
                <a:gd name="T18" fmla="*/ 27 w 5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17"/>
                  </a:moveTo>
                  <a:cubicBezTo>
                    <a:pt x="21" y="17"/>
                    <a:pt x="17" y="22"/>
                    <a:pt x="17" y="28"/>
                  </a:cubicBezTo>
                  <a:cubicBezTo>
                    <a:pt x="17" y="34"/>
                    <a:pt x="21" y="38"/>
                    <a:pt x="27" y="38"/>
                  </a:cubicBezTo>
                  <a:cubicBezTo>
                    <a:pt x="33" y="38"/>
                    <a:pt x="38" y="34"/>
                    <a:pt x="38" y="28"/>
                  </a:cubicBezTo>
                  <a:cubicBezTo>
                    <a:pt x="38" y="22"/>
                    <a:pt x="33" y="17"/>
                    <a:pt x="27" y="17"/>
                  </a:cubicBezTo>
                  <a:close/>
                  <a:moveTo>
                    <a:pt x="27" y="55"/>
                  </a:moveTo>
                  <a:cubicBezTo>
                    <a:pt x="12" y="55"/>
                    <a:pt x="0" y="43"/>
                    <a:pt x="0" y="28"/>
                  </a:cubicBezTo>
                  <a:cubicBezTo>
                    <a:pt x="0" y="13"/>
                    <a:pt x="12" y="0"/>
                    <a:pt x="27" y="0"/>
                  </a:cubicBezTo>
                  <a:cubicBezTo>
                    <a:pt x="42" y="0"/>
                    <a:pt x="55" y="13"/>
                    <a:pt x="55" y="28"/>
                  </a:cubicBezTo>
                  <a:cubicBezTo>
                    <a:pt x="55" y="43"/>
                    <a:pt x="42"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Rectangle 515">
              <a:extLst>
                <a:ext uri="{FF2B5EF4-FFF2-40B4-BE49-F238E27FC236}">
                  <a16:creationId xmlns:a16="http://schemas.microsoft.com/office/drawing/2014/main" id="{3E1F5314-F744-1E52-1399-95191E292DEF}"/>
                </a:ext>
              </a:extLst>
            </p:cNvPr>
            <p:cNvSpPr>
              <a:spLocks noChangeArrowheads="1"/>
            </p:cNvSpPr>
            <p:nvPr/>
          </p:nvSpPr>
          <p:spPr bwMode="auto">
            <a:xfrm>
              <a:off x="8351839" y="2144714"/>
              <a:ext cx="650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516">
              <a:extLst>
                <a:ext uri="{FF2B5EF4-FFF2-40B4-BE49-F238E27FC236}">
                  <a16:creationId xmlns:a16="http://schemas.microsoft.com/office/drawing/2014/main" id="{75FA4E02-FF8A-5D7E-ECA8-DC683C8F05CA}"/>
                </a:ext>
              </a:extLst>
            </p:cNvPr>
            <p:cNvSpPr>
              <a:spLocks/>
            </p:cNvSpPr>
            <p:nvPr/>
          </p:nvSpPr>
          <p:spPr bwMode="auto">
            <a:xfrm>
              <a:off x="8332789" y="2217739"/>
              <a:ext cx="93663" cy="57150"/>
            </a:xfrm>
            <a:custGeom>
              <a:avLst/>
              <a:gdLst>
                <a:gd name="T0" fmla="*/ 59 w 59"/>
                <a:gd name="T1" fmla="*/ 36 h 36"/>
                <a:gd name="T2" fmla="*/ 52 w 59"/>
                <a:gd name="T3" fmla="*/ 36 h 36"/>
                <a:gd name="T4" fmla="*/ 52 w 59"/>
                <a:gd name="T5" fmla="*/ 8 h 36"/>
                <a:gd name="T6" fmla="*/ 0 w 59"/>
                <a:gd name="T7" fmla="*/ 8 h 36"/>
                <a:gd name="T8" fmla="*/ 0 w 59"/>
                <a:gd name="T9" fmla="*/ 0 h 36"/>
                <a:gd name="T10" fmla="*/ 59 w 59"/>
                <a:gd name="T11" fmla="*/ 0 h 36"/>
                <a:gd name="T12" fmla="*/ 59 w 59"/>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9" h="36">
                  <a:moveTo>
                    <a:pt x="59" y="36"/>
                  </a:moveTo>
                  <a:lnTo>
                    <a:pt x="52" y="36"/>
                  </a:lnTo>
                  <a:lnTo>
                    <a:pt x="52" y="8"/>
                  </a:lnTo>
                  <a:lnTo>
                    <a:pt x="0" y="8"/>
                  </a:lnTo>
                  <a:lnTo>
                    <a:pt x="0" y="0"/>
                  </a:lnTo>
                  <a:lnTo>
                    <a:pt x="59" y="0"/>
                  </a:lnTo>
                  <a:lnTo>
                    <a:pt x="5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517">
              <a:extLst>
                <a:ext uri="{FF2B5EF4-FFF2-40B4-BE49-F238E27FC236}">
                  <a16:creationId xmlns:a16="http://schemas.microsoft.com/office/drawing/2014/main" id="{A733D93F-43AA-512B-A563-70CB60F306A7}"/>
                </a:ext>
              </a:extLst>
            </p:cNvPr>
            <p:cNvSpPr>
              <a:spLocks noEditPoints="1"/>
            </p:cNvSpPr>
            <p:nvPr/>
          </p:nvSpPr>
          <p:spPr bwMode="auto">
            <a:xfrm>
              <a:off x="8412164" y="2130426"/>
              <a:ext cx="42863" cy="41275"/>
            </a:xfrm>
            <a:custGeom>
              <a:avLst/>
              <a:gdLst>
                <a:gd name="T0" fmla="*/ 28 w 55"/>
                <a:gd name="T1" fmla="*/ 16 h 54"/>
                <a:gd name="T2" fmla="*/ 17 w 55"/>
                <a:gd name="T3" fmla="*/ 27 h 54"/>
                <a:gd name="T4" fmla="*/ 28 w 55"/>
                <a:gd name="T5" fmla="*/ 38 h 54"/>
                <a:gd name="T6" fmla="*/ 38 w 55"/>
                <a:gd name="T7" fmla="*/ 27 h 54"/>
                <a:gd name="T8" fmla="*/ 28 w 55"/>
                <a:gd name="T9" fmla="*/ 16 h 54"/>
                <a:gd name="T10" fmla="*/ 28 w 55"/>
                <a:gd name="T11" fmla="*/ 54 h 54"/>
                <a:gd name="T12" fmla="*/ 0 w 55"/>
                <a:gd name="T13" fmla="*/ 27 h 54"/>
                <a:gd name="T14" fmla="*/ 28 w 55"/>
                <a:gd name="T15" fmla="*/ 0 h 54"/>
                <a:gd name="T16" fmla="*/ 55 w 55"/>
                <a:gd name="T17" fmla="*/ 27 h 54"/>
                <a:gd name="T18" fmla="*/ 28 w 55"/>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4">
                  <a:moveTo>
                    <a:pt x="28" y="16"/>
                  </a:moveTo>
                  <a:cubicBezTo>
                    <a:pt x="22" y="16"/>
                    <a:pt x="17" y="21"/>
                    <a:pt x="17" y="27"/>
                  </a:cubicBezTo>
                  <a:cubicBezTo>
                    <a:pt x="17" y="33"/>
                    <a:pt x="22" y="38"/>
                    <a:pt x="28" y="38"/>
                  </a:cubicBezTo>
                  <a:cubicBezTo>
                    <a:pt x="34" y="38"/>
                    <a:pt x="38" y="33"/>
                    <a:pt x="38" y="27"/>
                  </a:cubicBezTo>
                  <a:cubicBezTo>
                    <a:pt x="38" y="21"/>
                    <a:pt x="34" y="16"/>
                    <a:pt x="28" y="16"/>
                  </a:cubicBezTo>
                  <a:close/>
                  <a:moveTo>
                    <a:pt x="28" y="54"/>
                  </a:moveTo>
                  <a:cubicBezTo>
                    <a:pt x="13" y="54"/>
                    <a:pt x="0" y="42"/>
                    <a:pt x="0" y="27"/>
                  </a:cubicBezTo>
                  <a:cubicBezTo>
                    <a:pt x="0" y="12"/>
                    <a:pt x="13" y="0"/>
                    <a:pt x="28" y="0"/>
                  </a:cubicBezTo>
                  <a:cubicBezTo>
                    <a:pt x="43" y="0"/>
                    <a:pt x="55" y="12"/>
                    <a:pt x="55" y="27"/>
                  </a:cubicBezTo>
                  <a:cubicBezTo>
                    <a:pt x="55" y="42"/>
                    <a:pt x="43" y="54"/>
                    <a:pt x="2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518">
              <a:extLst>
                <a:ext uri="{FF2B5EF4-FFF2-40B4-BE49-F238E27FC236}">
                  <a16:creationId xmlns:a16="http://schemas.microsoft.com/office/drawing/2014/main" id="{E0A78D60-8C00-A167-3CA2-6CE8C35A7938}"/>
                </a:ext>
              </a:extLst>
            </p:cNvPr>
            <p:cNvSpPr>
              <a:spLocks noEditPoints="1"/>
            </p:cNvSpPr>
            <p:nvPr/>
          </p:nvSpPr>
          <p:spPr bwMode="auto">
            <a:xfrm>
              <a:off x="8401051" y="2262189"/>
              <a:ext cx="39688" cy="42863"/>
            </a:xfrm>
            <a:custGeom>
              <a:avLst/>
              <a:gdLst>
                <a:gd name="T0" fmla="*/ 27 w 54"/>
                <a:gd name="T1" fmla="*/ 17 h 55"/>
                <a:gd name="T2" fmla="*/ 16 w 54"/>
                <a:gd name="T3" fmla="*/ 28 h 55"/>
                <a:gd name="T4" fmla="*/ 27 w 54"/>
                <a:gd name="T5" fmla="*/ 38 h 55"/>
                <a:gd name="T6" fmla="*/ 38 w 54"/>
                <a:gd name="T7" fmla="*/ 28 h 55"/>
                <a:gd name="T8" fmla="*/ 27 w 54"/>
                <a:gd name="T9" fmla="*/ 17 h 55"/>
                <a:gd name="T10" fmla="*/ 27 w 54"/>
                <a:gd name="T11" fmla="*/ 55 h 55"/>
                <a:gd name="T12" fmla="*/ 0 w 54"/>
                <a:gd name="T13" fmla="*/ 28 h 55"/>
                <a:gd name="T14" fmla="*/ 27 w 54"/>
                <a:gd name="T15" fmla="*/ 0 h 55"/>
                <a:gd name="T16" fmla="*/ 54 w 54"/>
                <a:gd name="T17" fmla="*/ 28 h 55"/>
                <a:gd name="T18" fmla="*/ 27 w 54"/>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17"/>
                  </a:moveTo>
                  <a:cubicBezTo>
                    <a:pt x="21" y="17"/>
                    <a:pt x="16" y="22"/>
                    <a:pt x="16" y="28"/>
                  </a:cubicBezTo>
                  <a:cubicBezTo>
                    <a:pt x="16" y="34"/>
                    <a:pt x="21" y="38"/>
                    <a:pt x="27" y="38"/>
                  </a:cubicBezTo>
                  <a:cubicBezTo>
                    <a:pt x="33" y="38"/>
                    <a:pt x="38" y="34"/>
                    <a:pt x="38" y="28"/>
                  </a:cubicBezTo>
                  <a:cubicBezTo>
                    <a:pt x="38" y="22"/>
                    <a:pt x="33" y="17"/>
                    <a:pt x="27" y="17"/>
                  </a:cubicBezTo>
                  <a:close/>
                  <a:moveTo>
                    <a:pt x="27" y="55"/>
                  </a:moveTo>
                  <a:cubicBezTo>
                    <a:pt x="12" y="55"/>
                    <a:pt x="0" y="43"/>
                    <a:pt x="0" y="28"/>
                  </a:cubicBezTo>
                  <a:cubicBezTo>
                    <a:pt x="0" y="13"/>
                    <a:pt x="12" y="0"/>
                    <a:pt x="27" y="0"/>
                  </a:cubicBezTo>
                  <a:cubicBezTo>
                    <a:pt x="42" y="0"/>
                    <a:pt x="54" y="13"/>
                    <a:pt x="54" y="28"/>
                  </a:cubicBezTo>
                  <a:cubicBezTo>
                    <a:pt x="54" y="43"/>
                    <a:pt x="42"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519">
              <a:extLst>
                <a:ext uri="{FF2B5EF4-FFF2-40B4-BE49-F238E27FC236}">
                  <a16:creationId xmlns:a16="http://schemas.microsoft.com/office/drawing/2014/main" id="{4B89A131-BCC6-9A78-67FA-E28E3C9FAE2C}"/>
                </a:ext>
              </a:extLst>
            </p:cNvPr>
            <p:cNvSpPr>
              <a:spLocks/>
            </p:cNvSpPr>
            <p:nvPr/>
          </p:nvSpPr>
          <p:spPr bwMode="auto">
            <a:xfrm>
              <a:off x="8370889" y="2027239"/>
              <a:ext cx="55563" cy="57150"/>
            </a:xfrm>
            <a:custGeom>
              <a:avLst/>
              <a:gdLst>
                <a:gd name="T0" fmla="*/ 35 w 35"/>
                <a:gd name="T1" fmla="*/ 36 h 36"/>
                <a:gd name="T2" fmla="*/ 0 w 35"/>
                <a:gd name="T3" fmla="*/ 36 h 36"/>
                <a:gd name="T4" fmla="*/ 0 w 35"/>
                <a:gd name="T5" fmla="*/ 28 h 36"/>
                <a:gd name="T6" fmla="*/ 28 w 35"/>
                <a:gd name="T7" fmla="*/ 28 h 36"/>
                <a:gd name="T8" fmla="*/ 28 w 35"/>
                <a:gd name="T9" fmla="*/ 0 h 36"/>
                <a:gd name="T10" fmla="*/ 35 w 35"/>
                <a:gd name="T11" fmla="*/ 0 h 36"/>
                <a:gd name="T12" fmla="*/ 35 w 3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5" h="36">
                  <a:moveTo>
                    <a:pt x="35" y="36"/>
                  </a:moveTo>
                  <a:lnTo>
                    <a:pt x="0" y="36"/>
                  </a:lnTo>
                  <a:lnTo>
                    <a:pt x="0" y="28"/>
                  </a:lnTo>
                  <a:lnTo>
                    <a:pt x="28" y="28"/>
                  </a:lnTo>
                  <a:lnTo>
                    <a:pt x="28" y="0"/>
                  </a:lnTo>
                  <a:lnTo>
                    <a:pt x="35" y="0"/>
                  </a:lnTo>
                  <a:lnTo>
                    <a:pt x="3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520">
              <a:extLst>
                <a:ext uri="{FF2B5EF4-FFF2-40B4-BE49-F238E27FC236}">
                  <a16:creationId xmlns:a16="http://schemas.microsoft.com/office/drawing/2014/main" id="{EDAAC50A-D9E0-4D6C-EEFC-8664CC6C6715}"/>
                </a:ext>
              </a:extLst>
            </p:cNvPr>
            <p:cNvSpPr>
              <a:spLocks noEditPoints="1"/>
            </p:cNvSpPr>
            <p:nvPr/>
          </p:nvSpPr>
          <p:spPr bwMode="auto">
            <a:xfrm>
              <a:off x="8401051" y="1998664"/>
              <a:ext cx="39688" cy="41275"/>
            </a:xfrm>
            <a:custGeom>
              <a:avLst/>
              <a:gdLst>
                <a:gd name="T0" fmla="*/ 27 w 54"/>
                <a:gd name="T1" fmla="*/ 16 h 54"/>
                <a:gd name="T2" fmla="*/ 16 w 54"/>
                <a:gd name="T3" fmla="*/ 27 h 54"/>
                <a:gd name="T4" fmla="*/ 27 w 54"/>
                <a:gd name="T5" fmla="*/ 38 h 54"/>
                <a:gd name="T6" fmla="*/ 38 w 54"/>
                <a:gd name="T7" fmla="*/ 27 h 54"/>
                <a:gd name="T8" fmla="*/ 27 w 54"/>
                <a:gd name="T9" fmla="*/ 16 h 54"/>
                <a:gd name="T10" fmla="*/ 27 w 54"/>
                <a:gd name="T11" fmla="*/ 54 h 54"/>
                <a:gd name="T12" fmla="*/ 0 w 54"/>
                <a:gd name="T13" fmla="*/ 27 h 54"/>
                <a:gd name="T14" fmla="*/ 27 w 54"/>
                <a:gd name="T15" fmla="*/ 0 h 54"/>
                <a:gd name="T16" fmla="*/ 54 w 54"/>
                <a:gd name="T17" fmla="*/ 27 h 54"/>
                <a:gd name="T18" fmla="*/ 27 w 54"/>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27" y="16"/>
                  </a:moveTo>
                  <a:cubicBezTo>
                    <a:pt x="21" y="16"/>
                    <a:pt x="16" y="21"/>
                    <a:pt x="16" y="27"/>
                  </a:cubicBezTo>
                  <a:cubicBezTo>
                    <a:pt x="16" y="33"/>
                    <a:pt x="21" y="38"/>
                    <a:pt x="27" y="38"/>
                  </a:cubicBezTo>
                  <a:cubicBezTo>
                    <a:pt x="33" y="38"/>
                    <a:pt x="38" y="33"/>
                    <a:pt x="38" y="27"/>
                  </a:cubicBezTo>
                  <a:cubicBezTo>
                    <a:pt x="38" y="21"/>
                    <a:pt x="33" y="16"/>
                    <a:pt x="27" y="16"/>
                  </a:cubicBezTo>
                  <a:close/>
                  <a:moveTo>
                    <a:pt x="27" y="54"/>
                  </a:moveTo>
                  <a:cubicBezTo>
                    <a:pt x="12" y="54"/>
                    <a:pt x="0" y="42"/>
                    <a:pt x="0" y="27"/>
                  </a:cubicBezTo>
                  <a:cubicBezTo>
                    <a:pt x="0" y="12"/>
                    <a:pt x="12" y="0"/>
                    <a:pt x="27" y="0"/>
                  </a:cubicBezTo>
                  <a:cubicBezTo>
                    <a:pt x="42" y="0"/>
                    <a:pt x="54" y="12"/>
                    <a:pt x="54" y="27"/>
                  </a:cubicBezTo>
                  <a:cubicBezTo>
                    <a:pt x="54" y="42"/>
                    <a:pt x="42" y="54"/>
                    <a:pt x="2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Freeform 521">
              <a:extLst>
                <a:ext uri="{FF2B5EF4-FFF2-40B4-BE49-F238E27FC236}">
                  <a16:creationId xmlns:a16="http://schemas.microsoft.com/office/drawing/2014/main" id="{85A198C8-413D-38E0-0C13-C4B79310D851}"/>
                </a:ext>
              </a:extLst>
            </p:cNvPr>
            <p:cNvSpPr>
              <a:spLocks/>
            </p:cNvSpPr>
            <p:nvPr/>
          </p:nvSpPr>
          <p:spPr bwMode="auto">
            <a:xfrm>
              <a:off x="8177214" y="2057401"/>
              <a:ext cx="117475" cy="84138"/>
            </a:xfrm>
            <a:custGeom>
              <a:avLst/>
              <a:gdLst>
                <a:gd name="T0" fmla="*/ 25 w 74"/>
                <a:gd name="T1" fmla="*/ 53 h 53"/>
                <a:gd name="T2" fmla="*/ 0 w 74"/>
                <a:gd name="T3" fmla="*/ 28 h 53"/>
                <a:gd name="T4" fmla="*/ 6 w 74"/>
                <a:gd name="T5" fmla="*/ 22 h 53"/>
                <a:gd name="T6" fmla="*/ 25 w 74"/>
                <a:gd name="T7" fmla="*/ 42 h 53"/>
                <a:gd name="T8" fmla="*/ 68 w 74"/>
                <a:gd name="T9" fmla="*/ 0 h 53"/>
                <a:gd name="T10" fmla="*/ 74 w 74"/>
                <a:gd name="T11" fmla="*/ 5 h 53"/>
                <a:gd name="T12" fmla="*/ 25 w 7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4" h="53">
                  <a:moveTo>
                    <a:pt x="25" y="53"/>
                  </a:moveTo>
                  <a:lnTo>
                    <a:pt x="0" y="28"/>
                  </a:lnTo>
                  <a:lnTo>
                    <a:pt x="6" y="22"/>
                  </a:lnTo>
                  <a:lnTo>
                    <a:pt x="25" y="42"/>
                  </a:lnTo>
                  <a:lnTo>
                    <a:pt x="68" y="0"/>
                  </a:lnTo>
                  <a:lnTo>
                    <a:pt x="74" y="5"/>
                  </a:lnTo>
                  <a:lnTo>
                    <a:pt x="25"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2" name="Analytics22" descr="{&quot;Key&quot;:&quot;POWER_USER_SHAPE_ICON&quot;,&quot;Value&quot;:&quot;POWER_USER_SHAPE_ICON_STYLE_1&quot;}">
            <a:extLst>
              <a:ext uri="{FF2B5EF4-FFF2-40B4-BE49-F238E27FC236}">
                <a16:creationId xmlns:a16="http://schemas.microsoft.com/office/drawing/2014/main" id="{BFE7EA94-0F8B-42BD-BAC0-F93553FC5E99}"/>
              </a:ext>
            </a:extLst>
          </p:cNvPr>
          <p:cNvGrpSpPr>
            <a:grpSpLocks noChangeAspect="1"/>
          </p:cNvGrpSpPr>
          <p:nvPr/>
        </p:nvGrpSpPr>
        <p:grpSpPr>
          <a:xfrm>
            <a:off x="9880370" y="2456706"/>
            <a:ext cx="747124" cy="609600"/>
            <a:chOff x="4287838" y="1695450"/>
            <a:chExt cx="896938" cy="731838"/>
          </a:xfrm>
          <a:solidFill>
            <a:schemeClr val="tx1"/>
          </a:solidFill>
        </p:grpSpPr>
        <p:sp>
          <p:nvSpPr>
            <p:cNvPr id="223" name="Oval 291">
              <a:extLst>
                <a:ext uri="{FF2B5EF4-FFF2-40B4-BE49-F238E27FC236}">
                  <a16:creationId xmlns:a16="http://schemas.microsoft.com/office/drawing/2014/main" id="{A7BBA34E-DFE9-4A62-B12D-B2436800C636}"/>
                </a:ext>
              </a:extLst>
            </p:cNvPr>
            <p:cNvSpPr>
              <a:spLocks noChangeArrowheads="1"/>
            </p:cNvSpPr>
            <p:nvPr/>
          </p:nvSpPr>
          <p:spPr bwMode="auto">
            <a:xfrm>
              <a:off x="4621213" y="1754188"/>
              <a:ext cx="257175" cy="257175"/>
            </a:xfrm>
            <a:prstGeom prst="ellipse">
              <a:avLst/>
            </a:prstGeom>
            <a:grpFill/>
            <a:ln w="1905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Line 292">
              <a:extLst>
                <a:ext uri="{FF2B5EF4-FFF2-40B4-BE49-F238E27FC236}">
                  <a16:creationId xmlns:a16="http://schemas.microsoft.com/office/drawing/2014/main" id="{620AEA6D-05CF-498C-AA5A-000C1384A4BC}"/>
                </a:ext>
              </a:extLst>
            </p:cNvPr>
            <p:cNvSpPr>
              <a:spLocks noChangeShapeType="1"/>
            </p:cNvSpPr>
            <p:nvPr/>
          </p:nvSpPr>
          <p:spPr bwMode="auto">
            <a:xfrm>
              <a:off x="4921250" y="2290763"/>
              <a:ext cx="95250" cy="0"/>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Line 293">
              <a:extLst>
                <a:ext uri="{FF2B5EF4-FFF2-40B4-BE49-F238E27FC236}">
                  <a16:creationId xmlns:a16="http://schemas.microsoft.com/office/drawing/2014/main" id="{F79B8877-51DA-4E89-AD5E-8608A47F6727}"/>
                </a:ext>
              </a:extLst>
            </p:cNvPr>
            <p:cNvSpPr>
              <a:spLocks noChangeShapeType="1"/>
            </p:cNvSpPr>
            <p:nvPr/>
          </p:nvSpPr>
          <p:spPr bwMode="auto">
            <a:xfrm>
              <a:off x="4484688" y="2290763"/>
              <a:ext cx="92075" cy="0"/>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Freeform 294">
              <a:extLst>
                <a:ext uri="{FF2B5EF4-FFF2-40B4-BE49-F238E27FC236}">
                  <a16:creationId xmlns:a16="http://schemas.microsoft.com/office/drawing/2014/main" id="{ED9A79E6-80FB-4F5C-A946-B0309B24F5FC}"/>
                </a:ext>
              </a:extLst>
            </p:cNvPr>
            <p:cNvSpPr>
              <a:spLocks/>
            </p:cNvSpPr>
            <p:nvPr/>
          </p:nvSpPr>
          <p:spPr bwMode="auto">
            <a:xfrm>
              <a:off x="4525963" y="2352675"/>
              <a:ext cx="447675" cy="74613"/>
            </a:xfrm>
            <a:custGeom>
              <a:avLst/>
              <a:gdLst>
                <a:gd name="T0" fmla="*/ 527 w 596"/>
                <a:gd name="T1" fmla="*/ 0 h 100"/>
                <a:gd name="T2" fmla="*/ 583 w 596"/>
                <a:gd name="T3" fmla="*/ 0 h 100"/>
                <a:gd name="T4" fmla="*/ 592 w 596"/>
                <a:gd name="T5" fmla="*/ 16 h 100"/>
                <a:gd name="T6" fmla="*/ 534 w 596"/>
                <a:gd name="T7" fmla="*/ 91 h 100"/>
                <a:gd name="T8" fmla="*/ 514 w 596"/>
                <a:gd name="T9" fmla="*/ 98 h 100"/>
                <a:gd name="T10" fmla="*/ 82 w 596"/>
                <a:gd name="T11" fmla="*/ 98 h 100"/>
                <a:gd name="T12" fmla="*/ 66 w 596"/>
                <a:gd name="T13" fmla="*/ 92 h 100"/>
                <a:gd name="T14" fmla="*/ 4 w 596"/>
                <a:gd name="T15" fmla="*/ 16 h 100"/>
                <a:gd name="T16" fmla="*/ 13 w 596"/>
                <a:gd name="T17" fmla="*/ 0 h 100"/>
                <a:gd name="T18" fmla="*/ 68 w 59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6" h="100">
                  <a:moveTo>
                    <a:pt x="527" y="0"/>
                  </a:moveTo>
                  <a:lnTo>
                    <a:pt x="583" y="0"/>
                  </a:lnTo>
                  <a:cubicBezTo>
                    <a:pt x="592" y="0"/>
                    <a:pt x="596" y="7"/>
                    <a:pt x="592" y="16"/>
                  </a:cubicBezTo>
                  <a:lnTo>
                    <a:pt x="534" y="91"/>
                  </a:lnTo>
                  <a:cubicBezTo>
                    <a:pt x="527" y="100"/>
                    <a:pt x="521" y="98"/>
                    <a:pt x="514" y="98"/>
                  </a:cubicBezTo>
                  <a:lnTo>
                    <a:pt x="82" y="98"/>
                  </a:lnTo>
                  <a:cubicBezTo>
                    <a:pt x="74" y="98"/>
                    <a:pt x="71" y="100"/>
                    <a:pt x="66" y="92"/>
                  </a:cubicBezTo>
                  <a:lnTo>
                    <a:pt x="4" y="16"/>
                  </a:lnTo>
                  <a:cubicBezTo>
                    <a:pt x="0" y="7"/>
                    <a:pt x="4" y="0"/>
                    <a:pt x="13" y="0"/>
                  </a:cubicBezTo>
                  <a:lnTo>
                    <a:pt x="68" y="0"/>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Freeform 295">
              <a:extLst>
                <a:ext uri="{FF2B5EF4-FFF2-40B4-BE49-F238E27FC236}">
                  <a16:creationId xmlns:a16="http://schemas.microsoft.com/office/drawing/2014/main" id="{AA470428-044A-4032-BAB1-F4B6BF3AB60C}"/>
                </a:ext>
              </a:extLst>
            </p:cNvPr>
            <p:cNvSpPr>
              <a:spLocks/>
            </p:cNvSpPr>
            <p:nvPr/>
          </p:nvSpPr>
          <p:spPr bwMode="auto">
            <a:xfrm>
              <a:off x="4576763" y="2182813"/>
              <a:ext cx="344488" cy="242888"/>
            </a:xfrm>
            <a:custGeom>
              <a:avLst/>
              <a:gdLst>
                <a:gd name="T0" fmla="*/ 0 w 459"/>
                <a:gd name="T1" fmla="*/ 320 h 322"/>
                <a:gd name="T2" fmla="*/ 0 w 459"/>
                <a:gd name="T3" fmla="*/ 13 h 322"/>
                <a:gd name="T4" fmla="*/ 14 w 459"/>
                <a:gd name="T5" fmla="*/ 0 h 322"/>
                <a:gd name="T6" fmla="*/ 446 w 459"/>
                <a:gd name="T7" fmla="*/ 0 h 322"/>
                <a:gd name="T8" fmla="*/ 459 w 459"/>
                <a:gd name="T9" fmla="*/ 13 h 322"/>
                <a:gd name="T10" fmla="*/ 459 w 459"/>
                <a:gd name="T11" fmla="*/ 322 h 322"/>
              </a:gdLst>
              <a:ahLst/>
              <a:cxnLst>
                <a:cxn ang="0">
                  <a:pos x="T0" y="T1"/>
                </a:cxn>
                <a:cxn ang="0">
                  <a:pos x="T2" y="T3"/>
                </a:cxn>
                <a:cxn ang="0">
                  <a:pos x="T4" y="T5"/>
                </a:cxn>
                <a:cxn ang="0">
                  <a:pos x="T6" y="T7"/>
                </a:cxn>
                <a:cxn ang="0">
                  <a:pos x="T8" y="T9"/>
                </a:cxn>
                <a:cxn ang="0">
                  <a:pos x="T10" y="T11"/>
                </a:cxn>
              </a:cxnLst>
              <a:rect l="0" t="0" r="r" b="b"/>
              <a:pathLst>
                <a:path w="459" h="322">
                  <a:moveTo>
                    <a:pt x="0" y="320"/>
                  </a:moveTo>
                  <a:lnTo>
                    <a:pt x="0" y="13"/>
                  </a:lnTo>
                  <a:cubicBezTo>
                    <a:pt x="0" y="6"/>
                    <a:pt x="6" y="0"/>
                    <a:pt x="14" y="0"/>
                  </a:cubicBezTo>
                  <a:lnTo>
                    <a:pt x="446" y="0"/>
                  </a:lnTo>
                  <a:cubicBezTo>
                    <a:pt x="453" y="0"/>
                    <a:pt x="459" y="6"/>
                    <a:pt x="459" y="13"/>
                  </a:cubicBezTo>
                  <a:lnTo>
                    <a:pt x="459" y="322"/>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Line 296">
              <a:extLst>
                <a:ext uri="{FF2B5EF4-FFF2-40B4-BE49-F238E27FC236}">
                  <a16:creationId xmlns:a16="http://schemas.microsoft.com/office/drawing/2014/main" id="{914CEFFE-0927-4EC1-B352-B30635E69885}"/>
                </a:ext>
              </a:extLst>
            </p:cNvPr>
            <p:cNvSpPr>
              <a:spLocks noChangeShapeType="1"/>
            </p:cNvSpPr>
            <p:nvPr/>
          </p:nvSpPr>
          <p:spPr bwMode="auto">
            <a:xfrm>
              <a:off x="4746625" y="2303463"/>
              <a:ext cx="6350" cy="0"/>
            </a:xfrm>
            <a:prstGeom prst="line">
              <a:avLst/>
            </a:prstGeom>
            <a:grp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Line 297">
              <a:extLst>
                <a:ext uri="{FF2B5EF4-FFF2-40B4-BE49-F238E27FC236}">
                  <a16:creationId xmlns:a16="http://schemas.microsoft.com/office/drawing/2014/main" id="{2C4F4336-6F80-49F3-B47A-11D1C8648B97}"/>
                </a:ext>
              </a:extLst>
            </p:cNvPr>
            <p:cNvSpPr>
              <a:spLocks noChangeShapeType="1"/>
            </p:cNvSpPr>
            <p:nvPr/>
          </p:nvSpPr>
          <p:spPr bwMode="auto">
            <a:xfrm>
              <a:off x="4397375" y="1766888"/>
              <a:ext cx="0" cy="119063"/>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Line 298">
              <a:extLst>
                <a:ext uri="{FF2B5EF4-FFF2-40B4-BE49-F238E27FC236}">
                  <a16:creationId xmlns:a16="http://schemas.microsoft.com/office/drawing/2014/main" id="{DE2C7F01-C8F5-4FE6-9821-EFE5BA4379C0}"/>
                </a:ext>
              </a:extLst>
            </p:cNvPr>
            <p:cNvSpPr>
              <a:spLocks noChangeShapeType="1"/>
            </p:cNvSpPr>
            <p:nvPr/>
          </p:nvSpPr>
          <p:spPr bwMode="auto">
            <a:xfrm>
              <a:off x="4549775" y="1739900"/>
              <a:ext cx="0" cy="146050"/>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Line 299">
              <a:extLst>
                <a:ext uri="{FF2B5EF4-FFF2-40B4-BE49-F238E27FC236}">
                  <a16:creationId xmlns:a16="http://schemas.microsoft.com/office/drawing/2014/main" id="{61244AD3-F08C-43A7-8EA3-20D851462C19}"/>
                </a:ext>
              </a:extLst>
            </p:cNvPr>
            <p:cNvSpPr>
              <a:spLocks noChangeShapeType="1"/>
            </p:cNvSpPr>
            <p:nvPr/>
          </p:nvSpPr>
          <p:spPr bwMode="auto">
            <a:xfrm>
              <a:off x="4473575" y="1695450"/>
              <a:ext cx="0" cy="190500"/>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Oval 300">
              <a:extLst>
                <a:ext uri="{FF2B5EF4-FFF2-40B4-BE49-F238E27FC236}">
                  <a16:creationId xmlns:a16="http://schemas.microsoft.com/office/drawing/2014/main" id="{ED3339EC-E23F-433A-AA37-0E9F0708B70E}"/>
                </a:ext>
              </a:extLst>
            </p:cNvPr>
            <p:cNvSpPr>
              <a:spLocks noChangeArrowheads="1"/>
            </p:cNvSpPr>
            <p:nvPr/>
          </p:nvSpPr>
          <p:spPr bwMode="auto">
            <a:xfrm>
              <a:off x="4454525" y="2025650"/>
              <a:ext cx="55563" cy="57150"/>
            </a:xfrm>
            <a:prstGeom prst="ellips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Oval 301">
              <a:extLst>
                <a:ext uri="{FF2B5EF4-FFF2-40B4-BE49-F238E27FC236}">
                  <a16:creationId xmlns:a16="http://schemas.microsoft.com/office/drawing/2014/main" id="{F6231472-86A4-4FB0-AA30-A4B1282FBFD5}"/>
                </a:ext>
              </a:extLst>
            </p:cNvPr>
            <p:cNvSpPr>
              <a:spLocks noChangeArrowheads="1"/>
            </p:cNvSpPr>
            <p:nvPr/>
          </p:nvSpPr>
          <p:spPr bwMode="auto">
            <a:xfrm>
              <a:off x="4525963" y="1941513"/>
              <a:ext cx="57150" cy="55563"/>
            </a:xfrm>
            <a:prstGeom prst="ellips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Oval 302">
              <a:extLst>
                <a:ext uri="{FF2B5EF4-FFF2-40B4-BE49-F238E27FC236}">
                  <a16:creationId xmlns:a16="http://schemas.microsoft.com/office/drawing/2014/main" id="{F5E4CAF7-C594-4C9E-A53E-1D8501A966D7}"/>
                </a:ext>
              </a:extLst>
            </p:cNvPr>
            <p:cNvSpPr>
              <a:spLocks noChangeArrowheads="1"/>
            </p:cNvSpPr>
            <p:nvPr/>
          </p:nvSpPr>
          <p:spPr bwMode="auto">
            <a:xfrm>
              <a:off x="4287838" y="2054225"/>
              <a:ext cx="57150" cy="55563"/>
            </a:xfrm>
            <a:prstGeom prst="ellips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Oval 303">
              <a:extLst>
                <a:ext uri="{FF2B5EF4-FFF2-40B4-BE49-F238E27FC236}">
                  <a16:creationId xmlns:a16="http://schemas.microsoft.com/office/drawing/2014/main" id="{8B654072-9591-4292-9732-8C3EB71707AF}"/>
                </a:ext>
              </a:extLst>
            </p:cNvPr>
            <p:cNvSpPr>
              <a:spLocks noChangeArrowheads="1"/>
            </p:cNvSpPr>
            <p:nvPr/>
          </p:nvSpPr>
          <p:spPr bwMode="auto">
            <a:xfrm>
              <a:off x="4359275" y="1968500"/>
              <a:ext cx="57150" cy="57150"/>
            </a:xfrm>
            <a:prstGeom prst="ellips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Line 304">
              <a:extLst>
                <a:ext uri="{FF2B5EF4-FFF2-40B4-BE49-F238E27FC236}">
                  <a16:creationId xmlns:a16="http://schemas.microsoft.com/office/drawing/2014/main" id="{42F98EBD-1A76-4BC5-8CED-A5CDE6DDDC42}"/>
                </a:ext>
              </a:extLst>
            </p:cNvPr>
            <p:cNvSpPr>
              <a:spLocks noChangeShapeType="1"/>
            </p:cNvSpPr>
            <p:nvPr/>
          </p:nvSpPr>
          <p:spPr bwMode="auto">
            <a:xfrm flipV="1">
              <a:off x="4335463" y="2019300"/>
              <a:ext cx="33338" cy="41275"/>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Line 305">
              <a:extLst>
                <a:ext uri="{FF2B5EF4-FFF2-40B4-BE49-F238E27FC236}">
                  <a16:creationId xmlns:a16="http://schemas.microsoft.com/office/drawing/2014/main" id="{B2A58D7B-D97D-4491-9061-E9187A1EAD95}"/>
                </a:ext>
              </a:extLst>
            </p:cNvPr>
            <p:cNvSpPr>
              <a:spLocks noChangeShapeType="1"/>
            </p:cNvSpPr>
            <p:nvPr/>
          </p:nvSpPr>
          <p:spPr bwMode="auto">
            <a:xfrm>
              <a:off x="4411663" y="2012950"/>
              <a:ext cx="47625" cy="26988"/>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Line 306">
              <a:extLst>
                <a:ext uri="{FF2B5EF4-FFF2-40B4-BE49-F238E27FC236}">
                  <a16:creationId xmlns:a16="http://schemas.microsoft.com/office/drawing/2014/main" id="{359ECD42-D0C2-4E14-8699-3BEDAA70CF5C}"/>
                </a:ext>
              </a:extLst>
            </p:cNvPr>
            <p:cNvSpPr>
              <a:spLocks noChangeShapeType="1"/>
            </p:cNvSpPr>
            <p:nvPr/>
          </p:nvSpPr>
          <p:spPr bwMode="auto">
            <a:xfrm flipV="1">
              <a:off x="4500563" y="1992313"/>
              <a:ext cx="36513" cy="39688"/>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307">
              <a:extLst>
                <a:ext uri="{FF2B5EF4-FFF2-40B4-BE49-F238E27FC236}">
                  <a16:creationId xmlns:a16="http://schemas.microsoft.com/office/drawing/2014/main" id="{5F0D4AEA-3A29-44CC-9B40-D7892DF73179}"/>
                </a:ext>
              </a:extLst>
            </p:cNvPr>
            <p:cNvSpPr>
              <a:spLocks/>
            </p:cNvSpPr>
            <p:nvPr/>
          </p:nvSpPr>
          <p:spPr bwMode="auto">
            <a:xfrm>
              <a:off x="4919663" y="1792288"/>
              <a:ext cx="139700" cy="207963"/>
            </a:xfrm>
            <a:custGeom>
              <a:avLst/>
              <a:gdLst>
                <a:gd name="T0" fmla="*/ 187 w 187"/>
                <a:gd name="T1" fmla="*/ 168 h 278"/>
                <a:gd name="T2" fmla="*/ 60 w 187"/>
                <a:gd name="T3" fmla="*/ 278 h 278"/>
                <a:gd name="T4" fmla="*/ 77 w 187"/>
                <a:gd name="T5" fmla="*/ 41 h 278"/>
                <a:gd name="T6" fmla="*/ 187 w 187"/>
                <a:gd name="T7" fmla="*/ 0 h 278"/>
                <a:gd name="T8" fmla="*/ 187 w 187"/>
                <a:gd name="T9" fmla="*/ 168 h 278"/>
              </a:gdLst>
              <a:ahLst/>
              <a:cxnLst>
                <a:cxn ang="0">
                  <a:pos x="T0" y="T1"/>
                </a:cxn>
                <a:cxn ang="0">
                  <a:pos x="T2" y="T3"/>
                </a:cxn>
                <a:cxn ang="0">
                  <a:pos x="T4" y="T5"/>
                </a:cxn>
                <a:cxn ang="0">
                  <a:pos x="T6" y="T7"/>
                </a:cxn>
                <a:cxn ang="0">
                  <a:pos x="T8" y="T9"/>
                </a:cxn>
              </a:cxnLst>
              <a:rect l="0" t="0" r="r" b="b"/>
              <a:pathLst>
                <a:path w="187" h="278">
                  <a:moveTo>
                    <a:pt x="187" y="168"/>
                  </a:moveTo>
                  <a:lnTo>
                    <a:pt x="60" y="278"/>
                  </a:lnTo>
                  <a:cubicBezTo>
                    <a:pt x="0" y="208"/>
                    <a:pt x="7" y="102"/>
                    <a:pt x="77" y="41"/>
                  </a:cubicBezTo>
                  <a:cubicBezTo>
                    <a:pt x="109" y="13"/>
                    <a:pt x="145" y="0"/>
                    <a:pt x="187" y="0"/>
                  </a:cubicBezTo>
                  <a:lnTo>
                    <a:pt x="187" y="168"/>
                  </a:lnTo>
                  <a:close/>
                </a:path>
              </a:pathLst>
            </a:custGeom>
            <a:grpFill/>
            <a:ln w="1905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Freeform 308">
              <a:extLst>
                <a:ext uri="{FF2B5EF4-FFF2-40B4-BE49-F238E27FC236}">
                  <a16:creationId xmlns:a16="http://schemas.microsoft.com/office/drawing/2014/main" id="{B5C33806-7263-48C2-9CED-201D0974C5D1}"/>
                </a:ext>
              </a:extLst>
            </p:cNvPr>
            <p:cNvSpPr>
              <a:spLocks/>
            </p:cNvSpPr>
            <p:nvPr/>
          </p:nvSpPr>
          <p:spPr bwMode="auto">
            <a:xfrm>
              <a:off x="4964113" y="1917700"/>
              <a:ext cx="220663" cy="134938"/>
            </a:xfrm>
            <a:custGeom>
              <a:avLst/>
              <a:gdLst>
                <a:gd name="T0" fmla="*/ 127 w 294"/>
                <a:gd name="T1" fmla="*/ 0 h 179"/>
                <a:gd name="T2" fmla="*/ 294 w 294"/>
                <a:gd name="T3" fmla="*/ 23 h 179"/>
                <a:gd name="T4" fmla="*/ 104 w 294"/>
                <a:gd name="T5" fmla="*/ 166 h 179"/>
                <a:gd name="T6" fmla="*/ 0 w 294"/>
                <a:gd name="T7" fmla="*/ 110 h 179"/>
                <a:gd name="T8" fmla="*/ 127 w 294"/>
                <a:gd name="T9" fmla="*/ 0 h 179"/>
              </a:gdLst>
              <a:ahLst/>
              <a:cxnLst>
                <a:cxn ang="0">
                  <a:pos x="T0" y="T1"/>
                </a:cxn>
                <a:cxn ang="0">
                  <a:pos x="T2" y="T3"/>
                </a:cxn>
                <a:cxn ang="0">
                  <a:pos x="T4" y="T5"/>
                </a:cxn>
                <a:cxn ang="0">
                  <a:pos x="T6" y="T7"/>
                </a:cxn>
                <a:cxn ang="0">
                  <a:pos x="T8" y="T9"/>
                </a:cxn>
              </a:cxnLst>
              <a:rect l="0" t="0" r="r" b="b"/>
              <a:pathLst>
                <a:path w="294" h="179">
                  <a:moveTo>
                    <a:pt x="127" y="0"/>
                  </a:moveTo>
                  <a:lnTo>
                    <a:pt x="294" y="23"/>
                  </a:lnTo>
                  <a:cubicBezTo>
                    <a:pt x="281" y="115"/>
                    <a:pt x="196" y="179"/>
                    <a:pt x="104" y="166"/>
                  </a:cubicBezTo>
                  <a:cubicBezTo>
                    <a:pt x="62" y="160"/>
                    <a:pt x="28" y="142"/>
                    <a:pt x="0" y="110"/>
                  </a:cubicBezTo>
                  <a:lnTo>
                    <a:pt x="127" y="0"/>
                  </a:lnTo>
                  <a:close/>
                </a:path>
              </a:pathLst>
            </a:custGeom>
            <a:grpFill/>
            <a:ln w="1905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309">
              <a:extLst>
                <a:ext uri="{FF2B5EF4-FFF2-40B4-BE49-F238E27FC236}">
                  <a16:creationId xmlns:a16="http://schemas.microsoft.com/office/drawing/2014/main" id="{82407999-8075-4DB5-8AA8-891CAE9F5358}"/>
                </a:ext>
              </a:extLst>
            </p:cNvPr>
            <p:cNvSpPr>
              <a:spLocks/>
            </p:cNvSpPr>
            <p:nvPr/>
          </p:nvSpPr>
          <p:spPr bwMode="auto">
            <a:xfrm>
              <a:off x="5059363" y="1792288"/>
              <a:ext cx="125413" cy="142875"/>
            </a:xfrm>
            <a:custGeom>
              <a:avLst/>
              <a:gdLst>
                <a:gd name="T0" fmla="*/ 0 w 168"/>
                <a:gd name="T1" fmla="*/ 168 h 191"/>
                <a:gd name="T2" fmla="*/ 0 w 168"/>
                <a:gd name="T3" fmla="*/ 0 h 191"/>
                <a:gd name="T4" fmla="*/ 168 w 168"/>
                <a:gd name="T5" fmla="*/ 168 h 191"/>
                <a:gd name="T6" fmla="*/ 167 w 168"/>
                <a:gd name="T7" fmla="*/ 191 h 191"/>
                <a:gd name="T8" fmla="*/ 0 w 168"/>
                <a:gd name="T9" fmla="*/ 168 h 191"/>
              </a:gdLst>
              <a:ahLst/>
              <a:cxnLst>
                <a:cxn ang="0">
                  <a:pos x="T0" y="T1"/>
                </a:cxn>
                <a:cxn ang="0">
                  <a:pos x="T2" y="T3"/>
                </a:cxn>
                <a:cxn ang="0">
                  <a:pos x="T4" y="T5"/>
                </a:cxn>
                <a:cxn ang="0">
                  <a:pos x="T6" y="T7"/>
                </a:cxn>
                <a:cxn ang="0">
                  <a:pos x="T8" y="T9"/>
                </a:cxn>
              </a:cxnLst>
              <a:rect l="0" t="0" r="r" b="b"/>
              <a:pathLst>
                <a:path w="168" h="191">
                  <a:moveTo>
                    <a:pt x="0" y="168"/>
                  </a:moveTo>
                  <a:lnTo>
                    <a:pt x="0" y="0"/>
                  </a:lnTo>
                  <a:cubicBezTo>
                    <a:pt x="93" y="0"/>
                    <a:pt x="168" y="75"/>
                    <a:pt x="168" y="168"/>
                  </a:cubicBezTo>
                  <a:cubicBezTo>
                    <a:pt x="168" y="176"/>
                    <a:pt x="168" y="183"/>
                    <a:pt x="167" y="191"/>
                  </a:cubicBezTo>
                  <a:lnTo>
                    <a:pt x="0" y="168"/>
                  </a:lnTo>
                  <a:close/>
                </a:path>
              </a:pathLst>
            </a:custGeom>
            <a:grpFill/>
            <a:ln w="1905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310">
              <a:extLst>
                <a:ext uri="{FF2B5EF4-FFF2-40B4-BE49-F238E27FC236}">
                  <a16:creationId xmlns:a16="http://schemas.microsoft.com/office/drawing/2014/main" id="{D0C299AF-617A-46D7-A0C0-382592D44B15}"/>
                </a:ext>
              </a:extLst>
            </p:cNvPr>
            <p:cNvSpPr>
              <a:spLocks/>
            </p:cNvSpPr>
            <p:nvPr/>
          </p:nvSpPr>
          <p:spPr bwMode="auto">
            <a:xfrm>
              <a:off x="4524375" y="2055813"/>
              <a:ext cx="450850" cy="234950"/>
            </a:xfrm>
            <a:custGeom>
              <a:avLst/>
              <a:gdLst>
                <a:gd name="T0" fmla="*/ 601 w 601"/>
                <a:gd name="T1" fmla="*/ 312 h 312"/>
                <a:gd name="T2" fmla="*/ 601 w 601"/>
                <a:gd name="T3" fmla="*/ 205 h 312"/>
                <a:gd name="T4" fmla="*/ 412 w 601"/>
                <a:gd name="T5" fmla="*/ 1 h 312"/>
                <a:gd name="T6" fmla="*/ 301 w 601"/>
                <a:gd name="T7" fmla="*/ 85 h 312"/>
                <a:gd name="T8" fmla="*/ 189 w 601"/>
                <a:gd name="T9" fmla="*/ 0 h 312"/>
                <a:gd name="T10" fmla="*/ 0 w 601"/>
                <a:gd name="T11" fmla="*/ 205 h 312"/>
                <a:gd name="T12" fmla="*/ 0 w 601"/>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601" h="312">
                  <a:moveTo>
                    <a:pt x="601" y="312"/>
                  </a:moveTo>
                  <a:lnTo>
                    <a:pt x="601" y="205"/>
                  </a:lnTo>
                  <a:cubicBezTo>
                    <a:pt x="601" y="119"/>
                    <a:pt x="535" y="33"/>
                    <a:pt x="412" y="1"/>
                  </a:cubicBezTo>
                  <a:lnTo>
                    <a:pt x="301" y="85"/>
                  </a:lnTo>
                  <a:lnTo>
                    <a:pt x="189" y="0"/>
                  </a:lnTo>
                  <a:cubicBezTo>
                    <a:pt x="67" y="30"/>
                    <a:pt x="0" y="110"/>
                    <a:pt x="0" y="205"/>
                  </a:cubicBezTo>
                  <a:lnTo>
                    <a:pt x="0" y="312"/>
                  </a:lnTo>
                </a:path>
              </a:pathLst>
            </a:custGeom>
            <a:grpFill/>
            <a:ln w="1905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151605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4393245" y="4186989"/>
            <a:ext cx="5403898" cy="2162926"/>
          </a:xfrm>
        </p:spPr>
        <p:txBody>
          <a:bodyPr vert="horz" lIns="91440" tIns="45720" rIns="91440" bIns="45720" rtlCol="0" anchor="ctr">
            <a:normAutofit/>
          </a:bodyPr>
          <a:lstStyle/>
          <a:p>
            <a:r>
              <a:rPr lang="en-US" sz="3600" dirty="0">
                <a:solidFill>
                  <a:schemeClr val="tx1"/>
                </a:solidFill>
                <a:ea typeface="+mj-ea"/>
                <a:cs typeface="+mj-cs"/>
              </a:rPr>
              <a:t>Thank You.</a:t>
            </a:r>
          </a:p>
        </p:txBody>
      </p:sp>
      <p:pic>
        <p:nvPicPr>
          <p:cNvPr id="11" name="Picture Placeholder 10" descr="A pregnant person with a heart beat&#10;&#10;Description automatically generated">
            <a:extLst>
              <a:ext uri="{FF2B5EF4-FFF2-40B4-BE49-F238E27FC236}">
                <a16:creationId xmlns:a16="http://schemas.microsoft.com/office/drawing/2014/main" id="{9830163E-E87E-4151-8ECE-36774E2382C3}"/>
              </a:ext>
            </a:extLst>
          </p:cNvPr>
          <p:cNvPicPr>
            <a:picLocks noGrp="1" noChangeAspect="1"/>
          </p:cNvPicPr>
          <p:nvPr>
            <p:ph type="pic" sz="quarter" idx="11"/>
          </p:nvPr>
        </p:nvPicPr>
        <p:blipFill rotWithShape="1">
          <a:blip r:embed="rId3"/>
          <a:srcRect t="29851" b="771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p:spPr>
      </p:pic>
      <p:pic>
        <p:nvPicPr>
          <p:cNvPr id="2" name="Google Shape;173;g28d02c729e4_3_679">
            <a:extLst>
              <a:ext uri="{FF2B5EF4-FFF2-40B4-BE49-F238E27FC236}">
                <a16:creationId xmlns:a16="http://schemas.microsoft.com/office/drawing/2014/main" id="{37CD928D-996A-BCD1-C35B-95D61EDB5FD8}"/>
              </a:ext>
            </a:extLst>
          </p:cNvPr>
          <p:cNvPicPr preferRelativeResize="0"/>
          <p:nvPr/>
        </p:nvPicPr>
        <p:blipFill>
          <a:blip r:embed="rId4">
            <a:alphaModFix/>
          </a:blip>
          <a:stretch>
            <a:fillRect/>
          </a:stretch>
        </p:blipFill>
        <p:spPr>
          <a:xfrm>
            <a:off x="175050" y="4705350"/>
            <a:ext cx="1987125" cy="1972632"/>
          </a:xfrm>
          <a:prstGeom prst="rect">
            <a:avLst/>
          </a:prstGeom>
          <a:noFill/>
          <a:ln>
            <a:noFill/>
          </a:ln>
        </p:spPr>
      </p:pic>
    </p:spTree>
    <p:extLst>
      <p:ext uri="{BB962C8B-B14F-4D97-AF65-F5344CB8AC3E}">
        <p14:creationId xmlns:p14="http://schemas.microsoft.com/office/powerpoint/2010/main" val="203388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481013" y="3752849"/>
            <a:ext cx="4279523" cy="2452687"/>
          </a:xfrm>
        </p:spPr>
        <p:txBody>
          <a:bodyPr vert="horz" lIns="91440" tIns="45720" rIns="91440" bIns="45720" rtlCol="0" anchor="ctr">
            <a:normAutofit/>
          </a:bodyPr>
          <a:lstStyle/>
          <a:p>
            <a:r>
              <a:rPr lang="en-US" sz="3600" dirty="0" err="1">
                <a:solidFill>
                  <a:schemeClr val="tx1"/>
                </a:solidFill>
                <a:ea typeface="+mj-ea"/>
                <a:cs typeface="+mj-cs"/>
              </a:rPr>
              <a:t>Foetal</a:t>
            </a:r>
            <a:r>
              <a:rPr lang="en-US" sz="3600" dirty="0">
                <a:solidFill>
                  <a:schemeClr val="tx1"/>
                </a:solidFill>
                <a:ea typeface="+mj-ea"/>
                <a:cs typeface="+mj-cs"/>
              </a:rPr>
              <a:t> Health Analysis</a:t>
            </a:r>
          </a:p>
        </p:txBody>
      </p:sp>
      <p:pic>
        <p:nvPicPr>
          <p:cNvPr id="11" name="Picture Placeholder 10" descr="A pregnant person with a heart beat&#10;&#10;Description automatically generated">
            <a:extLst>
              <a:ext uri="{FF2B5EF4-FFF2-40B4-BE49-F238E27FC236}">
                <a16:creationId xmlns:a16="http://schemas.microsoft.com/office/drawing/2014/main" id="{9830163E-E87E-4151-8ECE-36774E2382C3}"/>
              </a:ext>
            </a:extLst>
          </p:cNvPr>
          <p:cNvPicPr>
            <a:picLocks noGrp="1" noChangeAspect="1"/>
          </p:cNvPicPr>
          <p:nvPr>
            <p:ph type="pic" sz="quarter" idx="11"/>
          </p:nvPr>
        </p:nvPicPr>
        <p:blipFill rotWithShape="1">
          <a:blip r:embed="rId3"/>
          <a:srcRect t="29851" b="771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p:spPr>
      </p:pic>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6096000" y="3752850"/>
            <a:ext cx="5613395" cy="2452687"/>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chemeClr val="tx1"/>
                </a:solidFill>
              </a:rPr>
              <a:t>Samuel Kigo</a:t>
            </a:r>
          </a:p>
          <a:p>
            <a:pPr indent="-228600">
              <a:buFont typeface="Arial" panose="020B0604020202020204" pitchFamily="34" charset="0"/>
              <a:buChar char="•"/>
            </a:pPr>
            <a:r>
              <a:rPr lang="en-US" sz="1800" dirty="0" smtClean="0">
                <a:solidFill>
                  <a:schemeClr val="tx1"/>
                </a:solidFill>
              </a:rPr>
              <a:t>August</a:t>
            </a:r>
            <a:r>
              <a:rPr lang="en-US" sz="1800" dirty="0" smtClean="0">
                <a:solidFill>
                  <a:schemeClr val="tx1"/>
                </a:solidFill>
              </a:rPr>
              <a:t> 28, </a:t>
            </a:r>
            <a:r>
              <a:rPr lang="en-US" sz="1800" dirty="0">
                <a:solidFill>
                  <a:schemeClr val="tx1"/>
                </a:solidFill>
              </a:rPr>
              <a:t>2024</a:t>
            </a:r>
          </a:p>
          <a:p>
            <a:pPr indent="-228600">
              <a:buFont typeface="Arial" panose="020B0604020202020204" pitchFamily="34" charset="0"/>
              <a:buChar char="•"/>
            </a:pPr>
            <a:endParaRPr lang="en-US" sz="1800" dirty="0">
              <a:solidFill>
                <a:schemeClr val="tx1"/>
              </a:solidFill>
            </a:endParaRPr>
          </a:p>
        </p:txBody>
      </p:sp>
      <p:pic>
        <p:nvPicPr>
          <p:cNvPr id="1026" name="Picture 2">
            <a:extLst>
              <a:ext uri="{FF2B5EF4-FFF2-40B4-BE49-F238E27FC236}">
                <a16:creationId xmlns:a16="http://schemas.microsoft.com/office/drawing/2014/main" id="{77F526F3-0D82-43EA-EFFA-6F46DD04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5075" y="4695825"/>
            <a:ext cx="1914526"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0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270019" y="3818463"/>
            <a:ext cx="3151461" cy="2465656"/>
          </a:xfrm>
          <a:prstGeom prst="rect">
            <a:avLst/>
          </a:prstGeom>
          <a:noFill/>
          <a:ln w="12700">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lnSpc>
                <a:spcPct val="160000"/>
              </a:lnSpc>
              <a:buFont typeface="Arial" panose="020B0604020202020204" pitchFamily="34" charset="0"/>
              <a:buChar char="•"/>
            </a:pPr>
            <a:r>
              <a:rPr lang="en-GB" sz="1500" dirty="0">
                <a:solidFill>
                  <a:schemeClr val="tx1"/>
                </a:solidFill>
              </a:rPr>
              <a:t>To Conduct an in-depth analysis of vital foetal indicators, focusing on various features and their interconnected relationships, as well as to classify foetal health to prevent child and maternal mortality.</a:t>
            </a:r>
            <a:endParaRPr lang="en-US" sz="1500" dirty="0">
              <a:solidFill>
                <a:schemeClr val="tx1"/>
              </a:solidFill>
            </a:endParaRPr>
          </a:p>
        </p:txBody>
      </p:sp>
      <p:sp>
        <p:nvSpPr>
          <p:cNvPr id="6" name="Rectangle 5"/>
          <p:cNvSpPr/>
          <p:nvPr/>
        </p:nvSpPr>
        <p:spPr>
          <a:xfrm>
            <a:off x="601663" y="1375172"/>
            <a:ext cx="4636107" cy="890934"/>
          </a:xfrm>
          <a:prstGeom prst="rect">
            <a:avLst/>
          </a:prstGeom>
          <a:solidFill>
            <a:schemeClr val="accent1"/>
          </a:solidFill>
          <a:ln w="3175">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a:t>Project Overview</a:t>
            </a:r>
          </a:p>
        </p:txBody>
      </p:sp>
      <p:sp>
        <p:nvSpPr>
          <p:cNvPr id="8" name="Parallelogram 7"/>
          <p:cNvSpPr/>
          <p:nvPr/>
        </p:nvSpPr>
        <p:spPr>
          <a:xfrm rot="16200000" flipV="1">
            <a:off x="3708844" y="1419452"/>
            <a:ext cx="1573207" cy="1484646"/>
          </a:xfrm>
          <a:prstGeom prst="parallelogram">
            <a:avLst>
              <a:gd name="adj" fmla="val 46003"/>
            </a:avLst>
          </a:prstGeom>
          <a:solidFill>
            <a:srgbClr val="A6A6A6"/>
          </a:solidFill>
          <a:ln w="3175">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Rectangle 6"/>
          <p:cNvSpPr/>
          <p:nvPr/>
        </p:nvSpPr>
        <p:spPr>
          <a:xfrm>
            <a:off x="3753124" y="2057445"/>
            <a:ext cx="4636107" cy="890934"/>
          </a:xfrm>
          <a:prstGeom prst="rect">
            <a:avLst/>
          </a:prstGeom>
          <a:solidFill>
            <a:schemeClr val="accent2"/>
          </a:solidFill>
          <a:ln w="3175">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a:t>Objectives</a:t>
            </a:r>
          </a:p>
        </p:txBody>
      </p:sp>
      <p:sp>
        <p:nvSpPr>
          <p:cNvPr id="11" name="Parallelogram 10"/>
          <p:cNvSpPr/>
          <p:nvPr/>
        </p:nvSpPr>
        <p:spPr>
          <a:xfrm rot="16200000" flipV="1">
            <a:off x="6860304" y="2086597"/>
            <a:ext cx="1573207" cy="1484646"/>
          </a:xfrm>
          <a:prstGeom prst="parallelogram">
            <a:avLst>
              <a:gd name="adj" fmla="val 46003"/>
            </a:avLst>
          </a:prstGeom>
          <a:solidFill>
            <a:srgbClr val="A6A6A6"/>
          </a:solidFill>
          <a:ln w="3175">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Pentagon 4"/>
          <p:cNvSpPr/>
          <p:nvPr/>
        </p:nvSpPr>
        <p:spPr>
          <a:xfrm>
            <a:off x="6904584" y="2739717"/>
            <a:ext cx="4636107" cy="890934"/>
          </a:xfrm>
          <a:prstGeom prst="homePlate">
            <a:avLst/>
          </a:prstGeom>
          <a:solidFill>
            <a:schemeClr val="accent3"/>
          </a:solidFill>
          <a:ln w="3175">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a:t>Methodology</a:t>
            </a:r>
          </a:p>
        </p:txBody>
      </p:sp>
      <p:sp>
        <p:nvSpPr>
          <p:cNvPr id="14" name="Rectangle 13"/>
          <p:cNvSpPr/>
          <p:nvPr/>
        </p:nvSpPr>
        <p:spPr>
          <a:xfrm>
            <a:off x="601663" y="2935980"/>
            <a:ext cx="3255309" cy="3224188"/>
          </a:xfrm>
          <a:prstGeom prst="rect">
            <a:avLst/>
          </a:prstGeom>
          <a:noFill/>
          <a:ln w="12700">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marL="285750" indent="-285750" algn="ctr">
              <a:lnSpc>
                <a:spcPct val="160000"/>
              </a:lnSpc>
              <a:buFont typeface="Arial" panose="020B0604020202020204" pitchFamily="34" charset="0"/>
              <a:buChar char="•"/>
            </a:pPr>
            <a:r>
              <a:rPr lang="en-GB" sz="1600" b="1" dirty="0">
                <a:solidFill>
                  <a:schemeClr val="tx1"/>
                </a:solidFill>
              </a:rPr>
              <a:t>Unlocking the Power of Cardiotocograms (CTGs): </a:t>
            </a:r>
            <a:r>
              <a:rPr lang="en-GB" sz="1600" dirty="0">
                <a:solidFill>
                  <a:schemeClr val="tx1"/>
                </a:solidFill>
              </a:rPr>
              <a:t>Harnessing the Precision of Ultrasound Technology to Safeguard Foetal and Maternal Health. CTGs, with their cost-effective monitoring capabilities, offer a proactive shield against infant and maternal mortality, utilizing cutting-edge ultrasound technology to track vital foetal indicators.</a:t>
            </a:r>
            <a:endParaRPr lang="en-US" sz="1600" dirty="0">
              <a:solidFill>
                <a:schemeClr val="tx1"/>
              </a:solidFill>
            </a:endParaRPr>
          </a:p>
        </p:txBody>
      </p:sp>
      <p:sp>
        <p:nvSpPr>
          <p:cNvPr id="15" name="Rectangle 14"/>
          <p:cNvSpPr/>
          <p:nvPr/>
        </p:nvSpPr>
        <p:spPr>
          <a:xfrm>
            <a:off x="7926706" y="4228601"/>
            <a:ext cx="3602315" cy="2560203"/>
          </a:xfrm>
          <a:prstGeom prst="rect">
            <a:avLst/>
          </a:prstGeom>
          <a:noFill/>
          <a:ln w="12700">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lnSpc>
                <a:spcPct val="160000"/>
              </a:lnSpc>
              <a:buFont typeface="Arial" panose="020B0604020202020204" pitchFamily="34" charset="0"/>
              <a:buChar char="•"/>
            </a:pPr>
            <a:r>
              <a:rPr lang="en-US" sz="1500" dirty="0">
                <a:solidFill>
                  <a:schemeClr val="tx1"/>
                </a:solidFill>
              </a:rPr>
              <a:t>Perform </a:t>
            </a:r>
            <a:r>
              <a:rPr lang="en-US" sz="1500" b="1" dirty="0">
                <a:solidFill>
                  <a:schemeClr val="tx1"/>
                </a:solidFill>
              </a:rPr>
              <a:t>Data Processing </a:t>
            </a:r>
            <a:r>
              <a:rPr lang="en-US" sz="1500" dirty="0">
                <a:solidFill>
                  <a:schemeClr val="tx1"/>
                </a:solidFill>
              </a:rPr>
              <a:t>on the </a:t>
            </a:r>
            <a:r>
              <a:rPr lang="en-GB" sz="1500" dirty="0">
                <a:solidFill>
                  <a:schemeClr val="tx1"/>
                </a:solidFill>
              </a:rPr>
              <a:t>Foetal Health data</a:t>
            </a:r>
          </a:p>
          <a:p>
            <a:pPr marL="285750" indent="-285750" algn="ctr">
              <a:lnSpc>
                <a:spcPct val="160000"/>
              </a:lnSpc>
              <a:buFont typeface="Arial" panose="020B0604020202020204" pitchFamily="34" charset="0"/>
              <a:buChar char="•"/>
            </a:pPr>
            <a:r>
              <a:rPr lang="en-GB" sz="1500" dirty="0">
                <a:solidFill>
                  <a:schemeClr val="tx1"/>
                </a:solidFill>
              </a:rPr>
              <a:t>Perform </a:t>
            </a:r>
            <a:r>
              <a:rPr lang="en-GB" sz="1500" b="1" dirty="0">
                <a:solidFill>
                  <a:schemeClr val="tx1"/>
                </a:solidFill>
              </a:rPr>
              <a:t>EDA</a:t>
            </a:r>
            <a:r>
              <a:rPr lang="en-GB" sz="1500" dirty="0">
                <a:solidFill>
                  <a:schemeClr val="tx1"/>
                </a:solidFill>
              </a:rPr>
              <a:t> to understand the data more</a:t>
            </a:r>
          </a:p>
          <a:p>
            <a:pPr marL="285750" indent="-285750" algn="ctr">
              <a:lnSpc>
                <a:spcPct val="160000"/>
              </a:lnSpc>
              <a:buFont typeface="Arial" panose="020B0604020202020204" pitchFamily="34" charset="0"/>
              <a:buChar char="•"/>
            </a:pPr>
            <a:r>
              <a:rPr lang="en-GB" sz="1500" b="1" dirty="0">
                <a:solidFill>
                  <a:schemeClr val="tx1"/>
                </a:solidFill>
              </a:rPr>
              <a:t>Feature Exploration</a:t>
            </a:r>
          </a:p>
          <a:p>
            <a:pPr marL="285750" indent="-285750" algn="ctr">
              <a:lnSpc>
                <a:spcPct val="160000"/>
              </a:lnSpc>
              <a:buFont typeface="Arial" panose="020B0604020202020204" pitchFamily="34" charset="0"/>
              <a:buChar char="•"/>
            </a:pPr>
            <a:r>
              <a:rPr lang="en-GB" sz="1500" b="1" dirty="0">
                <a:solidFill>
                  <a:schemeClr val="tx1"/>
                </a:solidFill>
              </a:rPr>
              <a:t>Model Building</a:t>
            </a:r>
          </a:p>
          <a:p>
            <a:pPr marL="285750" indent="-285750" algn="ctr">
              <a:lnSpc>
                <a:spcPct val="160000"/>
              </a:lnSpc>
              <a:buFont typeface="Arial" panose="020B0604020202020204" pitchFamily="34" charset="0"/>
              <a:buChar char="•"/>
            </a:pPr>
            <a:r>
              <a:rPr lang="en-GB" sz="1500" b="1" dirty="0">
                <a:solidFill>
                  <a:schemeClr val="tx1"/>
                </a:solidFill>
              </a:rPr>
              <a:t>Model Evaluation</a:t>
            </a:r>
          </a:p>
        </p:txBody>
      </p:sp>
      <p:cxnSp>
        <p:nvCxnSpPr>
          <p:cNvPr id="18" name="Straight Connector 17"/>
          <p:cNvCxnSpPr>
            <a:cxnSpLocks/>
            <a:stCxn id="14" idx="0"/>
          </p:cNvCxnSpPr>
          <p:nvPr/>
        </p:nvCxnSpPr>
        <p:spPr>
          <a:xfrm flipV="1">
            <a:off x="2229318" y="2310910"/>
            <a:ext cx="0" cy="625070"/>
          </a:xfrm>
          <a:prstGeom prst="line">
            <a:avLst/>
          </a:prstGeom>
          <a:ln w="12700">
            <a:solidFill>
              <a:srgbClr val="D9D9D9"/>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stCxn id="16" idx="0"/>
          </p:cNvCxnSpPr>
          <p:nvPr/>
        </p:nvCxnSpPr>
        <p:spPr>
          <a:xfrm flipV="1">
            <a:off x="5845750" y="3001618"/>
            <a:ext cx="0" cy="816845"/>
          </a:xfrm>
          <a:prstGeom prst="line">
            <a:avLst/>
          </a:prstGeom>
          <a:ln w="12700">
            <a:solidFill>
              <a:srgbClr val="D9D9D9"/>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a:stCxn id="15" idx="0"/>
          </p:cNvCxnSpPr>
          <p:nvPr/>
        </p:nvCxnSpPr>
        <p:spPr>
          <a:xfrm flipV="1">
            <a:off x="9727864" y="3630651"/>
            <a:ext cx="0" cy="597950"/>
          </a:xfrm>
          <a:prstGeom prst="line">
            <a:avLst/>
          </a:prstGeom>
          <a:ln w="127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21" name="Antenna4" descr="{&quot;Key&quot;:&quot;POWER_USER_SHAPE_ICON&quot;,&quot;Value&quot;:&quot;POWER_USER_SHAPE_ICON_STYLE_1&quot;}"/>
          <p:cNvSpPr>
            <a:spLocks noChangeAspect="1" noEditPoints="1"/>
          </p:cNvSpPr>
          <p:nvPr>
            <p:custDataLst>
              <p:tags r:id="rId1"/>
            </p:custDataLst>
          </p:nvPr>
        </p:nvSpPr>
        <p:spPr bwMode="auto">
          <a:xfrm>
            <a:off x="3108960" y="1549176"/>
            <a:ext cx="542340" cy="542925"/>
          </a:xfrm>
          <a:custGeom>
            <a:avLst/>
            <a:gdLst>
              <a:gd name="T0" fmla="*/ 200 w 200"/>
              <a:gd name="T1" fmla="*/ 100 h 200"/>
              <a:gd name="T2" fmla="*/ 100 w 200"/>
              <a:gd name="T3" fmla="*/ 0 h 200"/>
              <a:gd name="T4" fmla="*/ 0 w 200"/>
              <a:gd name="T5" fmla="*/ 100 h 200"/>
              <a:gd name="T6" fmla="*/ 65 w 200"/>
              <a:gd name="T7" fmla="*/ 194 h 200"/>
              <a:gd name="T8" fmla="*/ 63 w 200"/>
              <a:gd name="T9" fmla="*/ 200 h 200"/>
              <a:gd name="T10" fmla="*/ 138 w 200"/>
              <a:gd name="T11" fmla="*/ 200 h 200"/>
              <a:gd name="T12" fmla="*/ 135 w 200"/>
              <a:gd name="T13" fmla="*/ 194 h 200"/>
              <a:gd name="T14" fmla="*/ 200 w 200"/>
              <a:gd name="T15" fmla="*/ 100 h 200"/>
              <a:gd name="T16" fmla="*/ 95 w 200"/>
              <a:gd name="T17" fmla="*/ 124 h 200"/>
              <a:gd name="T18" fmla="*/ 88 w 200"/>
              <a:gd name="T19" fmla="*/ 113 h 200"/>
              <a:gd name="T20" fmla="*/ 100 w 200"/>
              <a:gd name="T21" fmla="*/ 100 h 200"/>
              <a:gd name="T22" fmla="*/ 113 w 200"/>
              <a:gd name="T23" fmla="*/ 113 h 200"/>
              <a:gd name="T24" fmla="*/ 105 w 200"/>
              <a:gd name="T25" fmla="*/ 124 h 200"/>
              <a:gd name="T26" fmla="*/ 100 w 200"/>
              <a:gd name="T27" fmla="*/ 113 h 200"/>
              <a:gd name="T28" fmla="*/ 95 w 200"/>
              <a:gd name="T29" fmla="*/ 124 h 200"/>
              <a:gd name="T30" fmla="*/ 105 w 200"/>
              <a:gd name="T31" fmla="*/ 124 h 200"/>
              <a:gd name="T32" fmla="*/ 125 w 200"/>
              <a:gd name="T33" fmla="*/ 100 h 200"/>
              <a:gd name="T34" fmla="*/ 100 w 200"/>
              <a:gd name="T35" fmla="*/ 75 h 200"/>
              <a:gd name="T36" fmla="*/ 75 w 200"/>
              <a:gd name="T37" fmla="*/ 100 h 200"/>
              <a:gd name="T38" fmla="*/ 95 w 200"/>
              <a:gd name="T39" fmla="*/ 124 h 200"/>
              <a:gd name="T40" fmla="*/ 80 w 200"/>
              <a:gd name="T41" fmla="*/ 158 h 200"/>
              <a:gd name="T42" fmla="*/ 50 w 200"/>
              <a:gd name="T43" fmla="*/ 113 h 200"/>
              <a:gd name="T44" fmla="*/ 100 w 200"/>
              <a:gd name="T45" fmla="*/ 60 h 200"/>
              <a:gd name="T46" fmla="*/ 150 w 200"/>
              <a:gd name="T47" fmla="*/ 113 h 200"/>
              <a:gd name="T48" fmla="*/ 120 w 200"/>
              <a:gd name="T49" fmla="*/ 158 h 200"/>
              <a:gd name="T50" fmla="*/ 105 w 200"/>
              <a:gd name="T51" fmla="*/ 124 h 200"/>
              <a:gd name="T52" fmla="*/ 134 w 200"/>
              <a:gd name="T53" fmla="*/ 193 h 200"/>
              <a:gd name="T54" fmla="*/ 120 w 200"/>
              <a:gd name="T55" fmla="*/ 159 h 200"/>
              <a:gd name="T56" fmla="*/ 163 w 200"/>
              <a:gd name="T57" fmla="*/ 100 h 200"/>
              <a:gd name="T58" fmla="*/ 100 w 200"/>
              <a:gd name="T59" fmla="*/ 37 h 200"/>
              <a:gd name="T60" fmla="*/ 38 w 200"/>
              <a:gd name="T61" fmla="*/ 100 h 200"/>
              <a:gd name="T62" fmla="*/ 80 w 200"/>
              <a:gd name="T63" fmla="*/ 159 h 200"/>
              <a:gd name="T64" fmla="*/ 66 w 200"/>
              <a:gd name="T65" fmla="*/ 193 h 200"/>
              <a:gd name="T66" fmla="*/ 13 w 200"/>
              <a:gd name="T67" fmla="*/ 113 h 200"/>
              <a:gd name="T68" fmla="*/ 100 w 200"/>
              <a:gd name="T69" fmla="*/ 23 h 200"/>
              <a:gd name="T70" fmla="*/ 187 w 200"/>
              <a:gd name="T71" fmla="*/ 113 h 200"/>
              <a:gd name="T72" fmla="*/ 134 w 200"/>
              <a:gd name="T73" fmla="*/ 19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00" y="100"/>
                </a:moveTo>
                <a:cubicBezTo>
                  <a:pt x="200" y="45"/>
                  <a:pt x="155" y="0"/>
                  <a:pt x="100" y="0"/>
                </a:cubicBezTo>
                <a:cubicBezTo>
                  <a:pt x="45" y="0"/>
                  <a:pt x="0" y="45"/>
                  <a:pt x="0" y="100"/>
                </a:cubicBezTo>
                <a:cubicBezTo>
                  <a:pt x="0" y="143"/>
                  <a:pt x="27" y="180"/>
                  <a:pt x="65" y="194"/>
                </a:cubicBezTo>
                <a:lnTo>
                  <a:pt x="63" y="200"/>
                </a:lnTo>
                <a:lnTo>
                  <a:pt x="138" y="200"/>
                </a:lnTo>
                <a:lnTo>
                  <a:pt x="135" y="194"/>
                </a:lnTo>
                <a:cubicBezTo>
                  <a:pt x="173" y="180"/>
                  <a:pt x="200" y="143"/>
                  <a:pt x="200" y="100"/>
                </a:cubicBezTo>
                <a:close/>
                <a:moveTo>
                  <a:pt x="95" y="124"/>
                </a:moveTo>
                <a:cubicBezTo>
                  <a:pt x="91" y="122"/>
                  <a:pt x="88" y="118"/>
                  <a:pt x="88" y="113"/>
                </a:cubicBezTo>
                <a:cubicBezTo>
                  <a:pt x="88" y="106"/>
                  <a:pt x="93" y="100"/>
                  <a:pt x="100" y="100"/>
                </a:cubicBezTo>
                <a:cubicBezTo>
                  <a:pt x="107" y="100"/>
                  <a:pt x="113" y="106"/>
                  <a:pt x="113" y="113"/>
                </a:cubicBezTo>
                <a:cubicBezTo>
                  <a:pt x="113" y="118"/>
                  <a:pt x="109" y="122"/>
                  <a:pt x="105" y="124"/>
                </a:cubicBezTo>
                <a:lnTo>
                  <a:pt x="100" y="113"/>
                </a:lnTo>
                <a:lnTo>
                  <a:pt x="95" y="124"/>
                </a:lnTo>
                <a:close/>
                <a:moveTo>
                  <a:pt x="105" y="124"/>
                </a:moveTo>
                <a:cubicBezTo>
                  <a:pt x="116" y="122"/>
                  <a:pt x="125" y="112"/>
                  <a:pt x="125" y="100"/>
                </a:cubicBezTo>
                <a:cubicBezTo>
                  <a:pt x="125" y="86"/>
                  <a:pt x="114" y="75"/>
                  <a:pt x="100" y="75"/>
                </a:cubicBezTo>
                <a:cubicBezTo>
                  <a:pt x="86" y="75"/>
                  <a:pt x="75" y="86"/>
                  <a:pt x="75" y="100"/>
                </a:cubicBezTo>
                <a:cubicBezTo>
                  <a:pt x="75" y="112"/>
                  <a:pt x="84" y="122"/>
                  <a:pt x="95" y="124"/>
                </a:cubicBezTo>
                <a:lnTo>
                  <a:pt x="80" y="158"/>
                </a:lnTo>
                <a:cubicBezTo>
                  <a:pt x="62" y="151"/>
                  <a:pt x="50" y="133"/>
                  <a:pt x="50" y="113"/>
                </a:cubicBezTo>
                <a:cubicBezTo>
                  <a:pt x="50" y="85"/>
                  <a:pt x="72" y="60"/>
                  <a:pt x="100" y="60"/>
                </a:cubicBezTo>
                <a:cubicBezTo>
                  <a:pt x="128" y="60"/>
                  <a:pt x="150" y="85"/>
                  <a:pt x="150" y="113"/>
                </a:cubicBezTo>
                <a:cubicBezTo>
                  <a:pt x="150" y="133"/>
                  <a:pt x="138" y="151"/>
                  <a:pt x="120" y="158"/>
                </a:cubicBezTo>
                <a:lnTo>
                  <a:pt x="105" y="124"/>
                </a:lnTo>
                <a:close/>
                <a:moveTo>
                  <a:pt x="134" y="193"/>
                </a:moveTo>
                <a:lnTo>
                  <a:pt x="120" y="159"/>
                </a:lnTo>
                <a:cubicBezTo>
                  <a:pt x="145" y="151"/>
                  <a:pt x="163" y="128"/>
                  <a:pt x="163" y="100"/>
                </a:cubicBezTo>
                <a:cubicBezTo>
                  <a:pt x="163" y="65"/>
                  <a:pt x="135" y="37"/>
                  <a:pt x="100" y="37"/>
                </a:cubicBezTo>
                <a:cubicBezTo>
                  <a:pt x="65" y="37"/>
                  <a:pt x="38" y="65"/>
                  <a:pt x="38" y="100"/>
                </a:cubicBezTo>
                <a:cubicBezTo>
                  <a:pt x="38" y="128"/>
                  <a:pt x="55" y="151"/>
                  <a:pt x="80" y="159"/>
                </a:cubicBezTo>
                <a:lnTo>
                  <a:pt x="66" y="193"/>
                </a:lnTo>
                <a:cubicBezTo>
                  <a:pt x="34" y="180"/>
                  <a:pt x="13" y="149"/>
                  <a:pt x="13" y="113"/>
                </a:cubicBezTo>
                <a:cubicBezTo>
                  <a:pt x="13" y="64"/>
                  <a:pt x="52" y="23"/>
                  <a:pt x="100" y="23"/>
                </a:cubicBezTo>
                <a:cubicBezTo>
                  <a:pt x="148" y="23"/>
                  <a:pt x="187" y="64"/>
                  <a:pt x="187" y="113"/>
                </a:cubicBezTo>
                <a:cubicBezTo>
                  <a:pt x="187" y="149"/>
                  <a:pt x="166" y="180"/>
                  <a:pt x="134" y="193"/>
                </a:cubicBezTo>
                <a:close/>
              </a:path>
            </a:pathLst>
          </a:custGeom>
          <a:solidFill>
            <a:schemeClr val="l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1" name="Federal_Government" descr="{&quot;Key&quot;:&quot;POWER_USER_SHAPE_ICON&quot;,&quot;Value&quot;:&quot;POWER_USER_SHAPE_ICON_STYLE_1&quot;}"/>
          <p:cNvGrpSpPr>
            <a:grpSpLocks noChangeAspect="1"/>
          </p:cNvGrpSpPr>
          <p:nvPr>
            <p:custDataLst>
              <p:tags r:id="rId2"/>
            </p:custDataLst>
          </p:nvPr>
        </p:nvGrpSpPr>
        <p:grpSpPr bwMode="auto">
          <a:xfrm>
            <a:off x="6256422" y="2260384"/>
            <a:ext cx="541772" cy="542925"/>
            <a:chOff x="8" y="8"/>
            <a:chExt cx="470" cy="471"/>
          </a:xfrm>
          <a:solidFill>
            <a:schemeClr val="lt1"/>
          </a:solidFill>
        </p:grpSpPr>
        <p:sp>
          <p:nvSpPr>
            <p:cNvPr id="32" name="Federal_Government"/>
            <p:cNvSpPr>
              <a:spLocks/>
            </p:cNvSpPr>
            <p:nvPr>
              <p:custDataLst>
                <p:tags r:id="rId4"/>
              </p:custDataLst>
            </p:nvPr>
          </p:nvSpPr>
          <p:spPr bwMode="auto">
            <a:xfrm>
              <a:off x="106" y="204"/>
              <a:ext cx="274" cy="52"/>
            </a:xfrm>
            <a:custGeom>
              <a:avLst/>
              <a:gdLst>
                <a:gd name="T0" fmla="*/ 70 w 730"/>
                <a:gd name="T1" fmla="*/ 112 h 139"/>
                <a:gd name="T2" fmla="*/ 365 w 730"/>
                <a:gd name="T3" fmla="*/ 33 h 139"/>
                <a:gd name="T4" fmla="*/ 660 w 730"/>
                <a:gd name="T5" fmla="*/ 112 h 139"/>
                <a:gd name="T6" fmla="*/ 660 w 730"/>
                <a:gd name="T7" fmla="*/ 139 h 139"/>
                <a:gd name="T8" fmla="*/ 730 w 730"/>
                <a:gd name="T9" fmla="*/ 139 h 139"/>
                <a:gd name="T10" fmla="*/ 730 w 730"/>
                <a:gd name="T11" fmla="*/ 0 h 139"/>
                <a:gd name="T12" fmla="*/ 0 w 730"/>
                <a:gd name="T13" fmla="*/ 0 h 139"/>
                <a:gd name="T14" fmla="*/ 0 w 730"/>
                <a:gd name="T15" fmla="*/ 139 h 139"/>
                <a:gd name="T16" fmla="*/ 70 w 730"/>
                <a:gd name="T17" fmla="*/ 139 h 139"/>
                <a:gd name="T18" fmla="*/ 70 w 730"/>
                <a:gd name="T19" fmla="*/ 1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0" h="139">
                  <a:moveTo>
                    <a:pt x="70" y="112"/>
                  </a:moveTo>
                  <a:lnTo>
                    <a:pt x="365" y="33"/>
                  </a:lnTo>
                  <a:lnTo>
                    <a:pt x="660" y="112"/>
                  </a:lnTo>
                  <a:lnTo>
                    <a:pt x="660" y="139"/>
                  </a:lnTo>
                  <a:lnTo>
                    <a:pt x="730" y="139"/>
                  </a:lnTo>
                  <a:lnTo>
                    <a:pt x="730" y="0"/>
                  </a:lnTo>
                  <a:lnTo>
                    <a:pt x="0" y="0"/>
                  </a:lnTo>
                  <a:lnTo>
                    <a:pt x="0" y="139"/>
                  </a:lnTo>
                  <a:lnTo>
                    <a:pt x="70" y="139"/>
                  </a:lnTo>
                  <a:lnTo>
                    <a:pt x="70" y="1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ederal_Government"/>
            <p:cNvSpPr>
              <a:spLocks/>
            </p:cNvSpPr>
            <p:nvPr>
              <p:custDataLst>
                <p:tags r:id="rId5"/>
              </p:custDataLst>
            </p:nvPr>
          </p:nvSpPr>
          <p:spPr bwMode="auto">
            <a:xfrm>
              <a:off x="145" y="230"/>
              <a:ext cx="195" cy="209"/>
            </a:xfrm>
            <a:custGeom>
              <a:avLst/>
              <a:gdLst>
                <a:gd name="T0" fmla="*/ 520 w 520"/>
                <a:gd name="T1" fmla="*/ 556 h 556"/>
                <a:gd name="T2" fmla="*/ 520 w 520"/>
                <a:gd name="T3" fmla="*/ 157 h 556"/>
                <a:gd name="T4" fmla="*/ 520 w 520"/>
                <a:gd name="T5" fmla="*/ 122 h 556"/>
                <a:gd name="T6" fmla="*/ 520 w 520"/>
                <a:gd name="T7" fmla="*/ 122 h 556"/>
                <a:gd name="T8" fmla="*/ 520 w 520"/>
                <a:gd name="T9" fmla="*/ 70 h 556"/>
                <a:gd name="T10" fmla="*/ 260 w 520"/>
                <a:gd name="T11" fmla="*/ 0 h 556"/>
                <a:gd name="T12" fmla="*/ 0 w 520"/>
                <a:gd name="T13" fmla="*/ 70 h 556"/>
                <a:gd name="T14" fmla="*/ 0 w 520"/>
                <a:gd name="T15" fmla="*/ 122 h 556"/>
                <a:gd name="T16" fmla="*/ 0 w 520"/>
                <a:gd name="T17" fmla="*/ 122 h 556"/>
                <a:gd name="T18" fmla="*/ 0 w 520"/>
                <a:gd name="T19" fmla="*/ 157 h 556"/>
                <a:gd name="T20" fmla="*/ 0 w 520"/>
                <a:gd name="T21" fmla="*/ 556 h 556"/>
                <a:gd name="T22" fmla="*/ 104 w 520"/>
                <a:gd name="T23" fmla="*/ 556 h 556"/>
                <a:gd name="T24" fmla="*/ 104 w 520"/>
                <a:gd name="T25" fmla="*/ 157 h 556"/>
                <a:gd name="T26" fmla="*/ 208 w 520"/>
                <a:gd name="T27" fmla="*/ 157 h 556"/>
                <a:gd name="T28" fmla="*/ 208 w 520"/>
                <a:gd name="T29" fmla="*/ 556 h 556"/>
                <a:gd name="T30" fmla="*/ 312 w 520"/>
                <a:gd name="T31" fmla="*/ 556 h 556"/>
                <a:gd name="T32" fmla="*/ 312 w 520"/>
                <a:gd name="T33" fmla="*/ 157 h 556"/>
                <a:gd name="T34" fmla="*/ 416 w 520"/>
                <a:gd name="T35" fmla="*/ 157 h 556"/>
                <a:gd name="T36" fmla="*/ 416 w 520"/>
                <a:gd name="T37" fmla="*/ 556 h 556"/>
                <a:gd name="T38" fmla="*/ 520 w 520"/>
                <a:gd name="T3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0" h="556">
                  <a:moveTo>
                    <a:pt x="520" y="556"/>
                  </a:moveTo>
                  <a:lnTo>
                    <a:pt x="520" y="157"/>
                  </a:lnTo>
                  <a:lnTo>
                    <a:pt x="520" y="122"/>
                  </a:lnTo>
                  <a:lnTo>
                    <a:pt x="520" y="122"/>
                  </a:lnTo>
                  <a:lnTo>
                    <a:pt x="520" y="70"/>
                  </a:lnTo>
                  <a:lnTo>
                    <a:pt x="260" y="0"/>
                  </a:lnTo>
                  <a:lnTo>
                    <a:pt x="0" y="70"/>
                  </a:lnTo>
                  <a:lnTo>
                    <a:pt x="0" y="122"/>
                  </a:lnTo>
                  <a:lnTo>
                    <a:pt x="0" y="122"/>
                  </a:lnTo>
                  <a:lnTo>
                    <a:pt x="0" y="157"/>
                  </a:lnTo>
                  <a:lnTo>
                    <a:pt x="0" y="556"/>
                  </a:lnTo>
                  <a:lnTo>
                    <a:pt x="104" y="556"/>
                  </a:lnTo>
                  <a:lnTo>
                    <a:pt x="104" y="157"/>
                  </a:lnTo>
                  <a:lnTo>
                    <a:pt x="208" y="157"/>
                  </a:lnTo>
                  <a:lnTo>
                    <a:pt x="208" y="556"/>
                  </a:lnTo>
                  <a:lnTo>
                    <a:pt x="312" y="556"/>
                  </a:lnTo>
                  <a:lnTo>
                    <a:pt x="312" y="157"/>
                  </a:lnTo>
                  <a:lnTo>
                    <a:pt x="416" y="157"/>
                  </a:lnTo>
                  <a:lnTo>
                    <a:pt x="416" y="556"/>
                  </a:lnTo>
                  <a:lnTo>
                    <a:pt x="520" y="55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ederal_Government"/>
            <p:cNvSpPr>
              <a:spLocks/>
            </p:cNvSpPr>
            <p:nvPr>
              <p:custDataLst>
                <p:tags r:id="rId6"/>
              </p:custDataLst>
            </p:nvPr>
          </p:nvSpPr>
          <p:spPr bwMode="auto">
            <a:xfrm>
              <a:off x="165" y="8"/>
              <a:ext cx="156" cy="183"/>
            </a:xfrm>
            <a:custGeom>
              <a:avLst/>
              <a:gdLst>
                <a:gd name="T0" fmla="*/ 416 w 416"/>
                <a:gd name="T1" fmla="*/ 451 h 486"/>
                <a:gd name="T2" fmla="*/ 416 w 416"/>
                <a:gd name="T3" fmla="*/ 451 h 486"/>
                <a:gd name="T4" fmla="*/ 243 w 416"/>
                <a:gd name="T5" fmla="*/ 246 h 486"/>
                <a:gd name="T6" fmla="*/ 243 w 416"/>
                <a:gd name="T7" fmla="*/ 200 h 486"/>
                <a:gd name="T8" fmla="*/ 234 w 416"/>
                <a:gd name="T9" fmla="*/ 191 h 486"/>
                <a:gd name="T10" fmla="*/ 225 w 416"/>
                <a:gd name="T11" fmla="*/ 191 h 486"/>
                <a:gd name="T12" fmla="*/ 225 w 416"/>
                <a:gd name="T13" fmla="*/ 146 h 486"/>
                <a:gd name="T14" fmla="*/ 416 w 416"/>
                <a:gd name="T15" fmla="*/ 156 h 486"/>
                <a:gd name="T16" fmla="*/ 416 w 416"/>
                <a:gd name="T17" fmla="*/ 35 h 486"/>
                <a:gd name="T18" fmla="*/ 225 w 416"/>
                <a:gd name="T19" fmla="*/ 25 h 486"/>
                <a:gd name="T20" fmla="*/ 225 w 416"/>
                <a:gd name="T21" fmla="*/ 17 h 486"/>
                <a:gd name="T22" fmla="*/ 208 w 416"/>
                <a:gd name="T23" fmla="*/ 0 h 486"/>
                <a:gd name="T24" fmla="*/ 191 w 416"/>
                <a:gd name="T25" fmla="*/ 17 h 486"/>
                <a:gd name="T26" fmla="*/ 191 w 416"/>
                <a:gd name="T27" fmla="*/ 191 h 486"/>
                <a:gd name="T28" fmla="*/ 182 w 416"/>
                <a:gd name="T29" fmla="*/ 191 h 486"/>
                <a:gd name="T30" fmla="*/ 173 w 416"/>
                <a:gd name="T31" fmla="*/ 200 h 486"/>
                <a:gd name="T32" fmla="*/ 173 w 416"/>
                <a:gd name="T33" fmla="*/ 246 h 486"/>
                <a:gd name="T34" fmla="*/ 0 w 416"/>
                <a:gd name="T35" fmla="*/ 451 h 486"/>
                <a:gd name="T36" fmla="*/ 0 w 416"/>
                <a:gd name="T37" fmla="*/ 451 h 486"/>
                <a:gd name="T38" fmla="*/ 0 w 416"/>
                <a:gd name="T39" fmla="*/ 486 h 486"/>
                <a:gd name="T40" fmla="*/ 416 w 416"/>
                <a:gd name="T41" fmla="*/ 486 h 486"/>
                <a:gd name="T42" fmla="*/ 416 w 416"/>
                <a:gd name="T43" fmla="*/ 45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6" h="486">
                  <a:moveTo>
                    <a:pt x="416" y="451"/>
                  </a:moveTo>
                  <a:lnTo>
                    <a:pt x="416" y="451"/>
                  </a:lnTo>
                  <a:cubicBezTo>
                    <a:pt x="416" y="348"/>
                    <a:pt x="341" y="263"/>
                    <a:pt x="243" y="246"/>
                  </a:cubicBezTo>
                  <a:lnTo>
                    <a:pt x="243" y="200"/>
                  </a:lnTo>
                  <a:cubicBezTo>
                    <a:pt x="243" y="195"/>
                    <a:pt x="239" y="191"/>
                    <a:pt x="234" y="191"/>
                  </a:cubicBezTo>
                  <a:lnTo>
                    <a:pt x="225" y="191"/>
                  </a:lnTo>
                  <a:lnTo>
                    <a:pt x="225" y="146"/>
                  </a:lnTo>
                  <a:cubicBezTo>
                    <a:pt x="287" y="177"/>
                    <a:pt x="337" y="124"/>
                    <a:pt x="416" y="156"/>
                  </a:cubicBezTo>
                  <a:lnTo>
                    <a:pt x="416" y="35"/>
                  </a:lnTo>
                  <a:cubicBezTo>
                    <a:pt x="337" y="3"/>
                    <a:pt x="287" y="56"/>
                    <a:pt x="225" y="25"/>
                  </a:cubicBezTo>
                  <a:lnTo>
                    <a:pt x="225" y="17"/>
                  </a:lnTo>
                  <a:cubicBezTo>
                    <a:pt x="225" y="8"/>
                    <a:pt x="218" y="0"/>
                    <a:pt x="208" y="0"/>
                  </a:cubicBezTo>
                  <a:cubicBezTo>
                    <a:pt x="198" y="0"/>
                    <a:pt x="191" y="8"/>
                    <a:pt x="191" y="17"/>
                  </a:cubicBezTo>
                  <a:lnTo>
                    <a:pt x="191" y="191"/>
                  </a:lnTo>
                  <a:lnTo>
                    <a:pt x="182" y="191"/>
                  </a:lnTo>
                  <a:cubicBezTo>
                    <a:pt x="177" y="191"/>
                    <a:pt x="173" y="195"/>
                    <a:pt x="173" y="200"/>
                  </a:cubicBezTo>
                  <a:lnTo>
                    <a:pt x="173" y="246"/>
                  </a:lnTo>
                  <a:cubicBezTo>
                    <a:pt x="75" y="263"/>
                    <a:pt x="0" y="348"/>
                    <a:pt x="0" y="451"/>
                  </a:cubicBezTo>
                  <a:lnTo>
                    <a:pt x="0" y="451"/>
                  </a:lnTo>
                  <a:lnTo>
                    <a:pt x="0" y="486"/>
                  </a:lnTo>
                  <a:lnTo>
                    <a:pt x="416" y="486"/>
                  </a:lnTo>
                  <a:lnTo>
                    <a:pt x="416" y="4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ederal_Government"/>
            <p:cNvSpPr>
              <a:spLocks/>
            </p:cNvSpPr>
            <p:nvPr>
              <p:custDataLst>
                <p:tags r:id="rId7"/>
              </p:custDataLst>
            </p:nvPr>
          </p:nvSpPr>
          <p:spPr bwMode="auto">
            <a:xfrm>
              <a:off x="106" y="453"/>
              <a:ext cx="274" cy="26"/>
            </a:xfrm>
            <a:custGeom>
              <a:avLst/>
              <a:gdLst>
                <a:gd name="T0" fmla="*/ 70 w 730"/>
                <a:gd name="T1" fmla="*/ 0 h 69"/>
                <a:gd name="T2" fmla="*/ 0 w 730"/>
                <a:gd name="T3" fmla="*/ 69 h 69"/>
                <a:gd name="T4" fmla="*/ 730 w 730"/>
                <a:gd name="T5" fmla="*/ 69 h 69"/>
                <a:gd name="T6" fmla="*/ 660 w 730"/>
                <a:gd name="T7" fmla="*/ 0 h 69"/>
                <a:gd name="T8" fmla="*/ 70 w 730"/>
                <a:gd name="T9" fmla="*/ 0 h 69"/>
              </a:gdLst>
              <a:ahLst/>
              <a:cxnLst>
                <a:cxn ang="0">
                  <a:pos x="T0" y="T1"/>
                </a:cxn>
                <a:cxn ang="0">
                  <a:pos x="T2" y="T3"/>
                </a:cxn>
                <a:cxn ang="0">
                  <a:pos x="T4" y="T5"/>
                </a:cxn>
                <a:cxn ang="0">
                  <a:pos x="T6" y="T7"/>
                </a:cxn>
                <a:cxn ang="0">
                  <a:pos x="T8" y="T9"/>
                </a:cxn>
              </a:cxnLst>
              <a:rect l="0" t="0" r="r" b="b"/>
              <a:pathLst>
                <a:path w="730" h="69">
                  <a:moveTo>
                    <a:pt x="70" y="0"/>
                  </a:moveTo>
                  <a:lnTo>
                    <a:pt x="0" y="69"/>
                  </a:lnTo>
                  <a:lnTo>
                    <a:pt x="730" y="69"/>
                  </a:lnTo>
                  <a:lnTo>
                    <a:pt x="660" y="0"/>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ederal_Government"/>
            <p:cNvSpPr>
              <a:spLocks noEditPoints="1"/>
            </p:cNvSpPr>
            <p:nvPr>
              <p:custDataLst>
                <p:tags r:id="rId8"/>
              </p:custDataLst>
            </p:nvPr>
          </p:nvSpPr>
          <p:spPr bwMode="auto">
            <a:xfrm>
              <a:off x="354" y="269"/>
              <a:ext cx="124" cy="210"/>
            </a:xfrm>
            <a:custGeom>
              <a:avLst/>
              <a:gdLst>
                <a:gd name="T0" fmla="*/ 0 w 330"/>
                <a:gd name="T1" fmla="*/ 0 h 556"/>
                <a:gd name="T2" fmla="*/ 0 w 330"/>
                <a:gd name="T3" fmla="*/ 452 h 556"/>
                <a:gd name="T4" fmla="*/ 15 w 330"/>
                <a:gd name="T5" fmla="*/ 452 h 556"/>
                <a:gd name="T6" fmla="*/ 25 w 330"/>
                <a:gd name="T7" fmla="*/ 462 h 556"/>
                <a:gd name="T8" fmla="*/ 94 w 330"/>
                <a:gd name="T9" fmla="*/ 531 h 556"/>
                <a:gd name="T10" fmla="*/ 119 w 330"/>
                <a:gd name="T11" fmla="*/ 556 h 556"/>
                <a:gd name="T12" fmla="*/ 330 w 330"/>
                <a:gd name="T13" fmla="*/ 556 h 556"/>
                <a:gd name="T14" fmla="*/ 330 w 330"/>
                <a:gd name="T15" fmla="*/ 0 h 556"/>
                <a:gd name="T16" fmla="*/ 0 w 330"/>
                <a:gd name="T17" fmla="*/ 0 h 556"/>
                <a:gd name="T18" fmla="*/ 139 w 330"/>
                <a:gd name="T19" fmla="*/ 365 h 556"/>
                <a:gd name="T20" fmla="*/ 70 w 330"/>
                <a:gd name="T21" fmla="*/ 365 h 556"/>
                <a:gd name="T22" fmla="*/ 70 w 330"/>
                <a:gd name="T23" fmla="*/ 261 h 556"/>
                <a:gd name="T24" fmla="*/ 139 w 330"/>
                <a:gd name="T25" fmla="*/ 261 h 556"/>
                <a:gd name="T26" fmla="*/ 139 w 330"/>
                <a:gd name="T27" fmla="*/ 365 h 556"/>
                <a:gd name="T28" fmla="*/ 139 w 330"/>
                <a:gd name="T29" fmla="*/ 191 h 556"/>
                <a:gd name="T30" fmla="*/ 70 w 330"/>
                <a:gd name="T31" fmla="*/ 191 h 556"/>
                <a:gd name="T32" fmla="*/ 70 w 330"/>
                <a:gd name="T33" fmla="*/ 87 h 556"/>
                <a:gd name="T34" fmla="*/ 139 w 330"/>
                <a:gd name="T35" fmla="*/ 87 h 556"/>
                <a:gd name="T36" fmla="*/ 139 w 330"/>
                <a:gd name="T37" fmla="*/ 191 h 556"/>
                <a:gd name="T38" fmla="*/ 261 w 330"/>
                <a:gd name="T39" fmla="*/ 365 h 556"/>
                <a:gd name="T40" fmla="*/ 191 w 330"/>
                <a:gd name="T41" fmla="*/ 365 h 556"/>
                <a:gd name="T42" fmla="*/ 191 w 330"/>
                <a:gd name="T43" fmla="*/ 261 h 556"/>
                <a:gd name="T44" fmla="*/ 261 w 330"/>
                <a:gd name="T45" fmla="*/ 261 h 556"/>
                <a:gd name="T46" fmla="*/ 261 w 330"/>
                <a:gd name="T47" fmla="*/ 365 h 556"/>
                <a:gd name="T48" fmla="*/ 261 w 330"/>
                <a:gd name="T49" fmla="*/ 191 h 556"/>
                <a:gd name="T50" fmla="*/ 191 w 330"/>
                <a:gd name="T51" fmla="*/ 191 h 556"/>
                <a:gd name="T52" fmla="*/ 191 w 330"/>
                <a:gd name="T53" fmla="*/ 87 h 556"/>
                <a:gd name="T54" fmla="*/ 261 w 330"/>
                <a:gd name="T55" fmla="*/ 87 h 556"/>
                <a:gd name="T56" fmla="*/ 261 w 330"/>
                <a:gd name="T57" fmla="*/ 191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0" h="556">
                  <a:moveTo>
                    <a:pt x="0" y="0"/>
                  </a:moveTo>
                  <a:lnTo>
                    <a:pt x="0" y="452"/>
                  </a:lnTo>
                  <a:lnTo>
                    <a:pt x="15" y="452"/>
                  </a:lnTo>
                  <a:lnTo>
                    <a:pt x="25" y="462"/>
                  </a:lnTo>
                  <a:lnTo>
                    <a:pt x="94" y="531"/>
                  </a:lnTo>
                  <a:lnTo>
                    <a:pt x="119" y="556"/>
                  </a:lnTo>
                  <a:lnTo>
                    <a:pt x="330" y="556"/>
                  </a:lnTo>
                  <a:lnTo>
                    <a:pt x="330" y="0"/>
                  </a:lnTo>
                  <a:lnTo>
                    <a:pt x="0" y="0"/>
                  </a:lnTo>
                  <a:close/>
                  <a:moveTo>
                    <a:pt x="139" y="365"/>
                  </a:moveTo>
                  <a:lnTo>
                    <a:pt x="70" y="365"/>
                  </a:lnTo>
                  <a:lnTo>
                    <a:pt x="70" y="261"/>
                  </a:lnTo>
                  <a:lnTo>
                    <a:pt x="139" y="261"/>
                  </a:lnTo>
                  <a:lnTo>
                    <a:pt x="139" y="365"/>
                  </a:lnTo>
                  <a:close/>
                  <a:moveTo>
                    <a:pt x="139" y="191"/>
                  </a:moveTo>
                  <a:lnTo>
                    <a:pt x="70" y="191"/>
                  </a:lnTo>
                  <a:lnTo>
                    <a:pt x="70" y="87"/>
                  </a:lnTo>
                  <a:lnTo>
                    <a:pt x="139" y="87"/>
                  </a:lnTo>
                  <a:lnTo>
                    <a:pt x="139" y="191"/>
                  </a:lnTo>
                  <a:close/>
                  <a:moveTo>
                    <a:pt x="261" y="365"/>
                  </a:moveTo>
                  <a:lnTo>
                    <a:pt x="191" y="365"/>
                  </a:lnTo>
                  <a:lnTo>
                    <a:pt x="191" y="261"/>
                  </a:lnTo>
                  <a:lnTo>
                    <a:pt x="261" y="261"/>
                  </a:lnTo>
                  <a:lnTo>
                    <a:pt x="261" y="365"/>
                  </a:lnTo>
                  <a:close/>
                  <a:moveTo>
                    <a:pt x="261" y="191"/>
                  </a:moveTo>
                  <a:lnTo>
                    <a:pt x="191" y="191"/>
                  </a:lnTo>
                  <a:lnTo>
                    <a:pt x="191" y="87"/>
                  </a:lnTo>
                  <a:lnTo>
                    <a:pt x="261" y="87"/>
                  </a:lnTo>
                  <a:lnTo>
                    <a:pt x="261" y="19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ederal_Government"/>
            <p:cNvSpPr>
              <a:spLocks noEditPoints="1"/>
            </p:cNvSpPr>
            <p:nvPr>
              <p:custDataLst>
                <p:tags r:id="rId9"/>
              </p:custDataLst>
            </p:nvPr>
          </p:nvSpPr>
          <p:spPr bwMode="auto">
            <a:xfrm>
              <a:off x="8" y="269"/>
              <a:ext cx="124" cy="210"/>
            </a:xfrm>
            <a:custGeom>
              <a:avLst/>
              <a:gdLst>
                <a:gd name="T0" fmla="*/ 315 w 330"/>
                <a:gd name="T1" fmla="*/ 452 h 556"/>
                <a:gd name="T2" fmla="*/ 330 w 330"/>
                <a:gd name="T3" fmla="*/ 452 h 556"/>
                <a:gd name="T4" fmla="*/ 330 w 330"/>
                <a:gd name="T5" fmla="*/ 0 h 556"/>
                <a:gd name="T6" fmla="*/ 0 w 330"/>
                <a:gd name="T7" fmla="*/ 0 h 556"/>
                <a:gd name="T8" fmla="*/ 0 w 330"/>
                <a:gd name="T9" fmla="*/ 556 h 556"/>
                <a:gd name="T10" fmla="*/ 211 w 330"/>
                <a:gd name="T11" fmla="*/ 556 h 556"/>
                <a:gd name="T12" fmla="*/ 236 w 330"/>
                <a:gd name="T13" fmla="*/ 531 h 556"/>
                <a:gd name="T14" fmla="*/ 305 w 330"/>
                <a:gd name="T15" fmla="*/ 462 h 556"/>
                <a:gd name="T16" fmla="*/ 315 w 330"/>
                <a:gd name="T17" fmla="*/ 452 h 556"/>
                <a:gd name="T18" fmla="*/ 139 w 330"/>
                <a:gd name="T19" fmla="*/ 365 h 556"/>
                <a:gd name="T20" fmla="*/ 69 w 330"/>
                <a:gd name="T21" fmla="*/ 365 h 556"/>
                <a:gd name="T22" fmla="*/ 69 w 330"/>
                <a:gd name="T23" fmla="*/ 261 h 556"/>
                <a:gd name="T24" fmla="*/ 139 w 330"/>
                <a:gd name="T25" fmla="*/ 261 h 556"/>
                <a:gd name="T26" fmla="*/ 139 w 330"/>
                <a:gd name="T27" fmla="*/ 365 h 556"/>
                <a:gd name="T28" fmla="*/ 139 w 330"/>
                <a:gd name="T29" fmla="*/ 191 h 556"/>
                <a:gd name="T30" fmla="*/ 69 w 330"/>
                <a:gd name="T31" fmla="*/ 191 h 556"/>
                <a:gd name="T32" fmla="*/ 69 w 330"/>
                <a:gd name="T33" fmla="*/ 87 h 556"/>
                <a:gd name="T34" fmla="*/ 139 w 330"/>
                <a:gd name="T35" fmla="*/ 87 h 556"/>
                <a:gd name="T36" fmla="*/ 139 w 330"/>
                <a:gd name="T37" fmla="*/ 191 h 556"/>
                <a:gd name="T38" fmla="*/ 260 w 330"/>
                <a:gd name="T39" fmla="*/ 365 h 556"/>
                <a:gd name="T40" fmla="*/ 191 w 330"/>
                <a:gd name="T41" fmla="*/ 365 h 556"/>
                <a:gd name="T42" fmla="*/ 191 w 330"/>
                <a:gd name="T43" fmla="*/ 261 h 556"/>
                <a:gd name="T44" fmla="*/ 260 w 330"/>
                <a:gd name="T45" fmla="*/ 261 h 556"/>
                <a:gd name="T46" fmla="*/ 260 w 330"/>
                <a:gd name="T47" fmla="*/ 365 h 556"/>
                <a:gd name="T48" fmla="*/ 260 w 330"/>
                <a:gd name="T49" fmla="*/ 191 h 556"/>
                <a:gd name="T50" fmla="*/ 191 w 330"/>
                <a:gd name="T51" fmla="*/ 191 h 556"/>
                <a:gd name="T52" fmla="*/ 191 w 330"/>
                <a:gd name="T53" fmla="*/ 87 h 556"/>
                <a:gd name="T54" fmla="*/ 260 w 330"/>
                <a:gd name="T55" fmla="*/ 87 h 556"/>
                <a:gd name="T56" fmla="*/ 260 w 330"/>
                <a:gd name="T57" fmla="*/ 191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0" h="556">
                  <a:moveTo>
                    <a:pt x="315" y="452"/>
                  </a:moveTo>
                  <a:lnTo>
                    <a:pt x="330" y="452"/>
                  </a:lnTo>
                  <a:lnTo>
                    <a:pt x="330" y="0"/>
                  </a:lnTo>
                  <a:lnTo>
                    <a:pt x="0" y="0"/>
                  </a:lnTo>
                  <a:lnTo>
                    <a:pt x="0" y="556"/>
                  </a:lnTo>
                  <a:lnTo>
                    <a:pt x="211" y="556"/>
                  </a:lnTo>
                  <a:lnTo>
                    <a:pt x="236" y="531"/>
                  </a:lnTo>
                  <a:lnTo>
                    <a:pt x="305" y="462"/>
                  </a:lnTo>
                  <a:lnTo>
                    <a:pt x="315" y="452"/>
                  </a:lnTo>
                  <a:close/>
                  <a:moveTo>
                    <a:pt x="139" y="365"/>
                  </a:moveTo>
                  <a:lnTo>
                    <a:pt x="69" y="365"/>
                  </a:lnTo>
                  <a:lnTo>
                    <a:pt x="69" y="261"/>
                  </a:lnTo>
                  <a:lnTo>
                    <a:pt x="139" y="261"/>
                  </a:lnTo>
                  <a:lnTo>
                    <a:pt x="139" y="365"/>
                  </a:lnTo>
                  <a:close/>
                  <a:moveTo>
                    <a:pt x="139" y="191"/>
                  </a:moveTo>
                  <a:lnTo>
                    <a:pt x="69" y="191"/>
                  </a:lnTo>
                  <a:lnTo>
                    <a:pt x="69" y="87"/>
                  </a:lnTo>
                  <a:lnTo>
                    <a:pt x="139" y="87"/>
                  </a:lnTo>
                  <a:lnTo>
                    <a:pt x="139" y="191"/>
                  </a:lnTo>
                  <a:close/>
                  <a:moveTo>
                    <a:pt x="260" y="365"/>
                  </a:moveTo>
                  <a:lnTo>
                    <a:pt x="191" y="365"/>
                  </a:lnTo>
                  <a:lnTo>
                    <a:pt x="191" y="261"/>
                  </a:lnTo>
                  <a:lnTo>
                    <a:pt x="260" y="261"/>
                  </a:lnTo>
                  <a:lnTo>
                    <a:pt x="260" y="365"/>
                  </a:lnTo>
                  <a:close/>
                  <a:moveTo>
                    <a:pt x="260" y="191"/>
                  </a:moveTo>
                  <a:lnTo>
                    <a:pt x="191" y="191"/>
                  </a:lnTo>
                  <a:lnTo>
                    <a:pt x="191" y="87"/>
                  </a:lnTo>
                  <a:lnTo>
                    <a:pt x="260" y="87"/>
                  </a:lnTo>
                  <a:lnTo>
                    <a:pt x="260" y="19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2" name="Aperture" descr="{&quot;Key&quot;:&quot;POWER_USER_SHAPE_ICON&quot;,&quot;Value&quot;:&quot;POWER_USER_SHAPE_ICON_STYLE_1&quot;}"/>
          <p:cNvGrpSpPr>
            <a:grpSpLocks noChangeAspect="1"/>
          </p:cNvGrpSpPr>
          <p:nvPr>
            <p:custDataLst>
              <p:tags r:id="rId3"/>
            </p:custDataLst>
          </p:nvPr>
        </p:nvGrpSpPr>
        <p:grpSpPr bwMode="auto">
          <a:xfrm>
            <a:off x="10433785" y="2916950"/>
            <a:ext cx="541179" cy="542925"/>
            <a:chOff x="1736" y="52"/>
            <a:chExt cx="310" cy="311"/>
          </a:xfrm>
          <a:solidFill>
            <a:schemeClr val="lt1"/>
          </a:solidFill>
        </p:grpSpPr>
        <p:sp>
          <p:nvSpPr>
            <p:cNvPr id="23" name="Freeform 12"/>
            <p:cNvSpPr>
              <a:spLocks/>
            </p:cNvSpPr>
            <p:nvPr/>
          </p:nvSpPr>
          <p:spPr bwMode="auto">
            <a:xfrm>
              <a:off x="1744" y="77"/>
              <a:ext cx="63" cy="143"/>
            </a:xfrm>
            <a:custGeom>
              <a:avLst/>
              <a:gdLst>
                <a:gd name="T0" fmla="*/ 162 w 162"/>
                <a:gd name="T1" fmla="*/ 0 h 367"/>
                <a:gd name="T2" fmla="*/ 0 w 162"/>
                <a:gd name="T3" fmla="*/ 206 h 367"/>
                <a:gd name="T4" fmla="*/ 162 w 162"/>
                <a:gd name="T5" fmla="*/ 367 h 367"/>
                <a:gd name="T6" fmla="*/ 162 w 162"/>
                <a:gd name="T7" fmla="*/ 0 h 367"/>
              </a:gdLst>
              <a:ahLst/>
              <a:cxnLst>
                <a:cxn ang="0">
                  <a:pos x="T0" y="T1"/>
                </a:cxn>
                <a:cxn ang="0">
                  <a:pos x="T2" y="T3"/>
                </a:cxn>
                <a:cxn ang="0">
                  <a:pos x="T4" y="T5"/>
                </a:cxn>
                <a:cxn ang="0">
                  <a:pos x="T6" y="T7"/>
                </a:cxn>
              </a:cxnLst>
              <a:rect l="0" t="0" r="r" b="b"/>
              <a:pathLst>
                <a:path w="162" h="367">
                  <a:moveTo>
                    <a:pt x="162" y="0"/>
                  </a:moveTo>
                  <a:cubicBezTo>
                    <a:pt x="87" y="48"/>
                    <a:pt x="30" y="120"/>
                    <a:pt x="0" y="206"/>
                  </a:cubicBezTo>
                  <a:lnTo>
                    <a:pt x="162" y="367"/>
                  </a:lnTo>
                  <a:lnTo>
                    <a:pt x="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13"/>
            <p:cNvSpPr>
              <a:spLocks/>
            </p:cNvSpPr>
            <p:nvPr/>
          </p:nvSpPr>
          <p:spPr bwMode="auto">
            <a:xfrm>
              <a:off x="1736" y="179"/>
              <a:ext cx="96" cy="94"/>
            </a:xfrm>
            <a:custGeom>
              <a:avLst/>
              <a:gdLst>
                <a:gd name="T0" fmla="*/ 249 w 249"/>
                <a:gd name="T1" fmla="*/ 241 h 241"/>
                <a:gd name="T2" fmla="*/ 7 w 249"/>
                <a:gd name="T3" fmla="*/ 0 h 241"/>
                <a:gd name="T4" fmla="*/ 0 w 249"/>
                <a:gd name="T5" fmla="*/ 74 h 241"/>
                <a:gd name="T6" fmla="*/ 37 w 249"/>
                <a:gd name="T7" fmla="*/ 241 h 241"/>
                <a:gd name="T8" fmla="*/ 249 w 249"/>
                <a:gd name="T9" fmla="*/ 241 h 241"/>
              </a:gdLst>
              <a:ahLst/>
              <a:cxnLst>
                <a:cxn ang="0">
                  <a:pos x="T0" y="T1"/>
                </a:cxn>
                <a:cxn ang="0">
                  <a:pos x="T2" y="T3"/>
                </a:cxn>
                <a:cxn ang="0">
                  <a:pos x="T4" y="T5"/>
                </a:cxn>
                <a:cxn ang="0">
                  <a:pos x="T6" y="T7"/>
                </a:cxn>
                <a:cxn ang="0">
                  <a:pos x="T8" y="T9"/>
                </a:cxn>
              </a:cxnLst>
              <a:rect l="0" t="0" r="r" b="b"/>
              <a:pathLst>
                <a:path w="249" h="241">
                  <a:moveTo>
                    <a:pt x="249" y="241"/>
                  </a:moveTo>
                  <a:lnTo>
                    <a:pt x="7" y="0"/>
                  </a:lnTo>
                  <a:cubicBezTo>
                    <a:pt x="3" y="24"/>
                    <a:pt x="0" y="49"/>
                    <a:pt x="0" y="74"/>
                  </a:cubicBezTo>
                  <a:cubicBezTo>
                    <a:pt x="0" y="134"/>
                    <a:pt x="13" y="190"/>
                    <a:pt x="37" y="241"/>
                  </a:cubicBezTo>
                  <a:lnTo>
                    <a:pt x="249" y="24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14"/>
            <p:cNvSpPr>
              <a:spLocks/>
            </p:cNvSpPr>
            <p:nvPr/>
          </p:nvSpPr>
          <p:spPr bwMode="auto">
            <a:xfrm>
              <a:off x="1862" y="267"/>
              <a:ext cx="94" cy="96"/>
            </a:xfrm>
            <a:custGeom>
              <a:avLst/>
              <a:gdLst>
                <a:gd name="T0" fmla="*/ 241 w 241"/>
                <a:gd name="T1" fmla="*/ 0 h 248"/>
                <a:gd name="T2" fmla="*/ 0 w 241"/>
                <a:gd name="T3" fmla="*/ 241 h 248"/>
                <a:gd name="T4" fmla="*/ 74 w 241"/>
                <a:gd name="T5" fmla="*/ 248 h 248"/>
                <a:gd name="T6" fmla="*/ 241 w 241"/>
                <a:gd name="T7" fmla="*/ 212 h 248"/>
                <a:gd name="T8" fmla="*/ 241 w 241"/>
                <a:gd name="T9" fmla="*/ 0 h 248"/>
              </a:gdLst>
              <a:ahLst/>
              <a:cxnLst>
                <a:cxn ang="0">
                  <a:pos x="T0" y="T1"/>
                </a:cxn>
                <a:cxn ang="0">
                  <a:pos x="T2" y="T3"/>
                </a:cxn>
                <a:cxn ang="0">
                  <a:pos x="T4" y="T5"/>
                </a:cxn>
                <a:cxn ang="0">
                  <a:pos x="T6" y="T7"/>
                </a:cxn>
                <a:cxn ang="0">
                  <a:pos x="T8" y="T9"/>
                </a:cxn>
              </a:cxnLst>
              <a:rect l="0" t="0" r="r" b="b"/>
              <a:pathLst>
                <a:path w="241" h="248">
                  <a:moveTo>
                    <a:pt x="241" y="0"/>
                  </a:moveTo>
                  <a:lnTo>
                    <a:pt x="0" y="241"/>
                  </a:lnTo>
                  <a:cubicBezTo>
                    <a:pt x="24" y="246"/>
                    <a:pt x="49" y="248"/>
                    <a:pt x="74" y="248"/>
                  </a:cubicBezTo>
                  <a:cubicBezTo>
                    <a:pt x="134" y="248"/>
                    <a:pt x="190" y="235"/>
                    <a:pt x="241" y="212"/>
                  </a:cubicBezTo>
                  <a:lnTo>
                    <a:pt x="24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5"/>
            <p:cNvSpPr>
              <a:spLocks/>
            </p:cNvSpPr>
            <p:nvPr/>
          </p:nvSpPr>
          <p:spPr bwMode="auto">
            <a:xfrm>
              <a:off x="1761" y="292"/>
              <a:ext cx="142" cy="63"/>
            </a:xfrm>
            <a:custGeom>
              <a:avLst/>
              <a:gdLst>
                <a:gd name="T0" fmla="*/ 206 w 367"/>
                <a:gd name="T1" fmla="*/ 161 h 161"/>
                <a:gd name="T2" fmla="*/ 367 w 367"/>
                <a:gd name="T3" fmla="*/ 0 h 161"/>
                <a:gd name="T4" fmla="*/ 0 w 367"/>
                <a:gd name="T5" fmla="*/ 0 h 161"/>
                <a:gd name="T6" fmla="*/ 206 w 367"/>
                <a:gd name="T7" fmla="*/ 161 h 161"/>
              </a:gdLst>
              <a:ahLst/>
              <a:cxnLst>
                <a:cxn ang="0">
                  <a:pos x="T0" y="T1"/>
                </a:cxn>
                <a:cxn ang="0">
                  <a:pos x="T2" y="T3"/>
                </a:cxn>
                <a:cxn ang="0">
                  <a:pos x="T4" y="T5"/>
                </a:cxn>
                <a:cxn ang="0">
                  <a:pos x="T6" y="T7"/>
                </a:cxn>
              </a:cxnLst>
              <a:rect l="0" t="0" r="r" b="b"/>
              <a:pathLst>
                <a:path w="367" h="161">
                  <a:moveTo>
                    <a:pt x="206" y="161"/>
                  </a:moveTo>
                  <a:lnTo>
                    <a:pt x="367" y="0"/>
                  </a:lnTo>
                  <a:lnTo>
                    <a:pt x="0" y="0"/>
                  </a:lnTo>
                  <a:cubicBezTo>
                    <a:pt x="48" y="75"/>
                    <a:pt x="120" y="132"/>
                    <a:pt x="206" y="1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16"/>
            <p:cNvSpPr>
              <a:spLocks/>
            </p:cNvSpPr>
            <p:nvPr/>
          </p:nvSpPr>
          <p:spPr bwMode="auto">
            <a:xfrm>
              <a:off x="1950" y="143"/>
              <a:ext cx="96" cy="94"/>
            </a:xfrm>
            <a:custGeom>
              <a:avLst/>
              <a:gdLst>
                <a:gd name="T0" fmla="*/ 0 w 248"/>
                <a:gd name="T1" fmla="*/ 0 h 241"/>
                <a:gd name="T2" fmla="*/ 241 w 248"/>
                <a:gd name="T3" fmla="*/ 241 h 241"/>
                <a:gd name="T4" fmla="*/ 248 w 248"/>
                <a:gd name="T5" fmla="*/ 166 h 241"/>
                <a:gd name="T6" fmla="*/ 212 w 248"/>
                <a:gd name="T7" fmla="*/ 0 h 241"/>
                <a:gd name="T8" fmla="*/ 0 w 248"/>
                <a:gd name="T9" fmla="*/ 0 h 241"/>
              </a:gdLst>
              <a:ahLst/>
              <a:cxnLst>
                <a:cxn ang="0">
                  <a:pos x="T0" y="T1"/>
                </a:cxn>
                <a:cxn ang="0">
                  <a:pos x="T2" y="T3"/>
                </a:cxn>
                <a:cxn ang="0">
                  <a:pos x="T4" y="T5"/>
                </a:cxn>
                <a:cxn ang="0">
                  <a:pos x="T6" y="T7"/>
                </a:cxn>
                <a:cxn ang="0">
                  <a:pos x="T8" y="T9"/>
                </a:cxn>
              </a:cxnLst>
              <a:rect l="0" t="0" r="r" b="b"/>
              <a:pathLst>
                <a:path w="248" h="241">
                  <a:moveTo>
                    <a:pt x="0" y="0"/>
                  </a:moveTo>
                  <a:lnTo>
                    <a:pt x="241" y="241"/>
                  </a:lnTo>
                  <a:cubicBezTo>
                    <a:pt x="246" y="217"/>
                    <a:pt x="248" y="192"/>
                    <a:pt x="248" y="166"/>
                  </a:cubicBezTo>
                  <a:cubicBezTo>
                    <a:pt x="248" y="107"/>
                    <a:pt x="235" y="50"/>
                    <a:pt x="212" y="0"/>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17"/>
            <p:cNvSpPr>
              <a:spLocks/>
            </p:cNvSpPr>
            <p:nvPr/>
          </p:nvSpPr>
          <p:spPr bwMode="auto">
            <a:xfrm>
              <a:off x="1975" y="196"/>
              <a:ext cx="63" cy="142"/>
            </a:xfrm>
            <a:custGeom>
              <a:avLst/>
              <a:gdLst>
                <a:gd name="T0" fmla="*/ 0 w 161"/>
                <a:gd name="T1" fmla="*/ 366 h 366"/>
                <a:gd name="T2" fmla="*/ 161 w 161"/>
                <a:gd name="T3" fmla="*/ 161 h 366"/>
                <a:gd name="T4" fmla="*/ 0 w 161"/>
                <a:gd name="T5" fmla="*/ 0 h 366"/>
                <a:gd name="T6" fmla="*/ 0 w 161"/>
                <a:gd name="T7" fmla="*/ 366 h 366"/>
              </a:gdLst>
              <a:ahLst/>
              <a:cxnLst>
                <a:cxn ang="0">
                  <a:pos x="T0" y="T1"/>
                </a:cxn>
                <a:cxn ang="0">
                  <a:pos x="T2" y="T3"/>
                </a:cxn>
                <a:cxn ang="0">
                  <a:pos x="T4" y="T5"/>
                </a:cxn>
                <a:cxn ang="0">
                  <a:pos x="T6" y="T7"/>
                </a:cxn>
              </a:cxnLst>
              <a:rect l="0" t="0" r="r" b="b"/>
              <a:pathLst>
                <a:path w="161" h="366">
                  <a:moveTo>
                    <a:pt x="0" y="366"/>
                  </a:moveTo>
                  <a:cubicBezTo>
                    <a:pt x="75" y="318"/>
                    <a:pt x="132" y="246"/>
                    <a:pt x="161" y="161"/>
                  </a:cubicBezTo>
                  <a:lnTo>
                    <a:pt x="0" y="0"/>
                  </a:lnTo>
                  <a:lnTo>
                    <a:pt x="0"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18"/>
            <p:cNvSpPr>
              <a:spLocks/>
            </p:cNvSpPr>
            <p:nvPr/>
          </p:nvSpPr>
          <p:spPr bwMode="auto">
            <a:xfrm>
              <a:off x="1879" y="60"/>
              <a:ext cx="143" cy="63"/>
            </a:xfrm>
            <a:custGeom>
              <a:avLst/>
              <a:gdLst>
                <a:gd name="T0" fmla="*/ 161 w 366"/>
                <a:gd name="T1" fmla="*/ 0 h 162"/>
                <a:gd name="T2" fmla="*/ 0 w 366"/>
                <a:gd name="T3" fmla="*/ 162 h 162"/>
                <a:gd name="T4" fmla="*/ 366 w 366"/>
                <a:gd name="T5" fmla="*/ 162 h 162"/>
                <a:gd name="T6" fmla="*/ 161 w 366"/>
                <a:gd name="T7" fmla="*/ 0 h 162"/>
              </a:gdLst>
              <a:ahLst/>
              <a:cxnLst>
                <a:cxn ang="0">
                  <a:pos x="T0" y="T1"/>
                </a:cxn>
                <a:cxn ang="0">
                  <a:pos x="T2" y="T3"/>
                </a:cxn>
                <a:cxn ang="0">
                  <a:pos x="T4" y="T5"/>
                </a:cxn>
                <a:cxn ang="0">
                  <a:pos x="T6" y="T7"/>
                </a:cxn>
              </a:cxnLst>
              <a:rect l="0" t="0" r="r" b="b"/>
              <a:pathLst>
                <a:path w="366" h="162">
                  <a:moveTo>
                    <a:pt x="161" y="0"/>
                  </a:moveTo>
                  <a:lnTo>
                    <a:pt x="0" y="162"/>
                  </a:lnTo>
                  <a:lnTo>
                    <a:pt x="366" y="162"/>
                  </a:lnTo>
                  <a:cubicBezTo>
                    <a:pt x="318" y="87"/>
                    <a:pt x="246" y="30"/>
                    <a:pt x="16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19"/>
            <p:cNvSpPr>
              <a:spLocks/>
            </p:cNvSpPr>
            <p:nvPr/>
          </p:nvSpPr>
          <p:spPr bwMode="auto">
            <a:xfrm>
              <a:off x="1827" y="52"/>
              <a:ext cx="93" cy="97"/>
            </a:xfrm>
            <a:custGeom>
              <a:avLst/>
              <a:gdLst>
                <a:gd name="T0" fmla="*/ 166 w 241"/>
                <a:gd name="T1" fmla="*/ 0 h 249"/>
                <a:gd name="T2" fmla="*/ 0 w 241"/>
                <a:gd name="T3" fmla="*/ 37 h 249"/>
                <a:gd name="T4" fmla="*/ 0 w 241"/>
                <a:gd name="T5" fmla="*/ 249 h 249"/>
                <a:gd name="T6" fmla="*/ 241 w 241"/>
                <a:gd name="T7" fmla="*/ 7 h 249"/>
                <a:gd name="T8" fmla="*/ 166 w 241"/>
                <a:gd name="T9" fmla="*/ 0 h 249"/>
              </a:gdLst>
              <a:ahLst/>
              <a:cxnLst>
                <a:cxn ang="0">
                  <a:pos x="T0" y="T1"/>
                </a:cxn>
                <a:cxn ang="0">
                  <a:pos x="T2" y="T3"/>
                </a:cxn>
                <a:cxn ang="0">
                  <a:pos x="T4" y="T5"/>
                </a:cxn>
                <a:cxn ang="0">
                  <a:pos x="T6" y="T7"/>
                </a:cxn>
                <a:cxn ang="0">
                  <a:pos x="T8" y="T9"/>
                </a:cxn>
              </a:cxnLst>
              <a:rect l="0" t="0" r="r" b="b"/>
              <a:pathLst>
                <a:path w="241" h="249">
                  <a:moveTo>
                    <a:pt x="166" y="0"/>
                  </a:moveTo>
                  <a:cubicBezTo>
                    <a:pt x="107" y="0"/>
                    <a:pt x="50" y="13"/>
                    <a:pt x="0" y="37"/>
                  </a:cubicBezTo>
                  <a:lnTo>
                    <a:pt x="0" y="249"/>
                  </a:lnTo>
                  <a:lnTo>
                    <a:pt x="241" y="7"/>
                  </a:lnTo>
                  <a:cubicBezTo>
                    <a:pt x="217" y="3"/>
                    <a:pt x="192" y="0"/>
                    <a:pt x="1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8" name="Title 13">
            <a:extLst>
              <a:ext uri="{FF2B5EF4-FFF2-40B4-BE49-F238E27FC236}">
                <a16:creationId xmlns:a16="http://schemas.microsoft.com/office/drawing/2014/main" id="{6ED7E73F-C127-466D-8AB1-057B0D205518}"/>
              </a:ext>
            </a:extLst>
          </p:cNvPr>
          <p:cNvSpPr>
            <a:spLocks noGrp="1"/>
          </p:cNvSpPr>
          <p:nvPr>
            <p:ph type="title"/>
          </p:nvPr>
        </p:nvSpPr>
        <p:spPr>
          <a:xfrm>
            <a:off x="518217" y="149222"/>
            <a:ext cx="5181486" cy="1181146"/>
          </a:xfrm>
        </p:spPr>
        <p:txBody>
          <a:bodyPr/>
          <a:lstStyle/>
          <a:p>
            <a:r>
              <a:rPr lang="en-US" dirty="0"/>
              <a:t>Introduction</a:t>
            </a:r>
          </a:p>
        </p:txBody>
      </p:sp>
      <p:pic>
        <p:nvPicPr>
          <p:cNvPr id="2" name="Google Shape;173;g28d02c729e4_3_679">
            <a:extLst>
              <a:ext uri="{FF2B5EF4-FFF2-40B4-BE49-F238E27FC236}">
                <a16:creationId xmlns:a16="http://schemas.microsoft.com/office/drawing/2014/main" id="{BBA59532-E91F-ECB7-F2DA-B90F2147D469}"/>
              </a:ext>
            </a:extLst>
          </p:cNvPr>
          <p:cNvPicPr preferRelativeResize="0"/>
          <p:nvPr/>
        </p:nvPicPr>
        <p:blipFill>
          <a:blip r:embed="rId12">
            <a:alphaModFix/>
          </a:blip>
          <a:stretch>
            <a:fillRect/>
          </a:stretch>
        </p:blipFill>
        <p:spPr>
          <a:xfrm>
            <a:off x="10653748" y="149222"/>
            <a:ext cx="1377525" cy="1409530"/>
          </a:xfrm>
          <a:prstGeom prst="rect">
            <a:avLst/>
          </a:prstGeom>
          <a:noFill/>
          <a:ln>
            <a:noFill/>
          </a:ln>
        </p:spPr>
      </p:pic>
    </p:spTree>
    <p:extLst>
      <p:ext uri="{BB962C8B-B14F-4D97-AF65-F5344CB8AC3E}">
        <p14:creationId xmlns:p14="http://schemas.microsoft.com/office/powerpoint/2010/main" val="3463685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190EF4C-DB25-4298-7E5A-0953960F67FF}"/>
              </a:ext>
            </a:extLst>
          </p:cNvPr>
          <p:cNvGrpSpPr/>
          <p:nvPr/>
        </p:nvGrpSpPr>
        <p:grpSpPr>
          <a:xfrm>
            <a:off x="638715" y="3773293"/>
            <a:ext cx="10971392" cy="928935"/>
            <a:chOff x="638715" y="2994152"/>
            <a:chExt cx="10971392" cy="855981"/>
          </a:xfrm>
        </p:grpSpPr>
        <p:sp>
          <p:nvSpPr>
            <p:cNvPr id="58" name="Rectangle 57"/>
            <p:cNvSpPr>
              <a:spLocks/>
            </p:cNvSpPr>
            <p:nvPr/>
          </p:nvSpPr>
          <p:spPr bwMode="auto">
            <a:xfrm>
              <a:off x="1378424" y="2994152"/>
              <a:ext cx="10231683" cy="842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32000" rIns="576000" rtlCol="0" anchor="ctr">
              <a:noAutofit/>
            </a:bodyPr>
            <a:lstStyle/>
            <a:p>
              <a:pPr marL="0" marR="0" lvl="0" indent="0" defTabSz="914400" eaLnBrk="1" fontAlgn="base" latinLnBrk="0" hangingPunct="1">
                <a:lnSpc>
                  <a:spcPct val="90000"/>
                </a:lnSpc>
                <a:spcBef>
                  <a:spcPts val="0"/>
                </a:spcBef>
                <a:spcAft>
                  <a:spcPts val="0"/>
                </a:spcAft>
                <a:buClrTx/>
                <a:buSzTx/>
                <a:buFontTx/>
                <a:buNone/>
                <a:tabLst/>
                <a:defRPr/>
              </a:pPr>
              <a:r>
                <a:rPr lang="en-GB" sz="1500" kern="0" dirty="0">
                  <a:solidFill>
                    <a:schemeClr val="tx1"/>
                  </a:solidFill>
                  <a:cs typeface="Arial" pitchFamily="34" charset="0"/>
                </a:rPr>
                <a:t>The second set of predictor variables is about </a:t>
              </a:r>
              <a:r>
                <a:rPr lang="en-GB" sz="1500" b="1" kern="0" dirty="0">
                  <a:solidFill>
                    <a:schemeClr val="tx1"/>
                  </a:solidFill>
                  <a:cs typeface="Arial" pitchFamily="34" charset="0"/>
                </a:rPr>
                <a:t>fetal movement</a:t>
              </a:r>
              <a:r>
                <a:rPr lang="en-GB" sz="1500" kern="0" dirty="0">
                  <a:solidFill>
                    <a:schemeClr val="tx1"/>
                  </a:solidFill>
                  <a:cs typeface="Arial" pitchFamily="34" charset="0"/>
                </a:rPr>
                <a:t>, measuring the number of fetal movements per second.</a:t>
              </a:r>
            </a:p>
            <a:p>
              <a:pPr marL="0" marR="0" lvl="0" indent="0" defTabSz="914400" eaLnBrk="1" fontAlgn="base" latinLnBrk="0" hangingPunct="1">
                <a:lnSpc>
                  <a:spcPct val="90000"/>
                </a:lnSpc>
                <a:spcBef>
                  <a:spcPts val="0"/>
                </a:spcBef>
                <a:spcAft>
                  <a:spcPts val="0"/>
                </a:spcAft>
                <a:buClrTx/>
                <a:buSzTx/>
                <a:buFontTx/>
                <a:buNone/>
                <a:tabLst/>
                <a:defRPr/>
              </a:pPr>
              <a:r>
                <a:rPr kumimoji="0" lang="en-GB" sz="1500" b="0" i="0" u="none" strike="noStrike" kern="0" cap="none" spc="0" normalizeH="0" baseline="0" noProof="0" dirty="0">
                  <a:ln>
                    <a:noFill/>
                  </a:ln>
                  <a:solidFill>
                    <a:schemeClr val="tx1"/>
                  </a:solidFill>
                  <a:effectLst/>
                  <a:uLnTx/>
                  <a:uFillTx/>
                  <a:cs typeface="Arial" pitchFamily="34" charset="0"/>
                </a:rPr>
                <a:t>Active movement indicates fetal well-being.</a:t>
              </a:r>
            </a:p>
            <a:p>
              <a:pPr marL="0" marR="0" lvl="0" indent="0" defTabSz="914400" eaLnBrk="1" fontAlgn="base" latinLnBrk="0" hangingPunct="1">
                <a:lnSpc>
                  <a:spcPct val="90000"/>
                </a:lnSpc>
                <a:spcBef>
                  <a:spcPts val="0"/>
                </a:spcBef>
                <a:spcAft>
                  <a:spcPts val="0"/>
                </a:spcAft>
                <a:buClrTx/>
                <a:buSzTx/>
                <a:buFontTx/>
                <a:buNone/>
                <a:tabLst/>
                <a:defRPr/>
              </a:pPr>
              <a:r>
                <a:rPr lang="en-GB" sz="1500" kern="0" dirty="0">
                  <a:solidFill>
                    <a:schemeClr val="tx1"/>
                  </a:solidFill>
                  <a:cs typeface="Arial" pitchFamily="34" charset="0"/>
                </a:rPr>
                <a:t>Reduced movement might signal a problem.</a:t>
              </a:r>
              <a:endParaRPr kumimoji="0" lang="en-GB" sz="1500" b="0" i="0" u="none" strike="noStrike" kern="0" cap="none" spc="0" normalizeH="0" baseline="0" noProof="0" dirty="0">
                <a:ln>
                  <a:noFill/>
                </a:ln>
                <a:solidFill>
                  <a:schemeClr val="tx1"/>
                </a:solidFill>
                <a:effectLst/>
                <a:uLnTx/>
                <a:uFillTx/>
                <a:cs typeface="Arial" pitchFamily="34" charset="0"/>
              </a:endParaRPr>
            </a:p>
          </p:txBody>
        </p:sp>
        <p:sp>
          <p:nvSpPr>
            <p:cNvPr id="63" name="Pentagon 33"/>
            <p:cNvSpPr/>
            <p:nvPr/>
          </p:nvSpPr>
          <p:spPr bwMode="auto">
            <a:xfrm>
              <a:off x="638715" y="2999568"/>
              <a:ext cx="1075482" cy="850567"/>
            </a:xfrm>
            <a:prstGeom prst="homePlate">
              <a:avLst>
                <a:gd name="adj" fmla="val 2732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prstClr val="white"/>
                </a:solidFill>
                <a:effectLst/>
                <a:uLnTx/>
                <a:uFillTx/>
                <a:latin typeface="Calibri" panose="020F0502020204030204" pitchFamily="34" charset="0"/>
              </a:endParaRPr>
            </a:p>
          </p:txBody>
        </p:sp>
      </p:grpSp>
      <p:grpSp>
        <p:nvGrpSpPr>
          <p:cNvPr id="4" name="Group 3">
            <a:extLst>
              <a:ext uri="{FF2B5EF4-FFF2-40B4-BE49-F238E27FC236}">
                <a16:creationId xmlns:a16="http://schemas.microsoft.com/office/drawing/2014/main" id="{5D012E0F-4720-5EAF-D707-15DDDD4D1EBA}"/>
              </a:ext>
            </a:extLst>
          </p:cNvPr>
          <p:cNvGrpSpPr/>
          <p:nvPr/>
        </p:nvGrpSpPr>
        <p:grpSpPr>
          <a:xfrm>
            <a:off x="638714" y="2535943"/>
            <a:ext cx="10971393" cy="862572"/>
            <a:chOff x="638714" y="2110280"/>
            <a:chExt cx="10971393" cy="850567"/>
          </a:xfrm>
        </p:grpSpPr>
        <p:sp>
          <p:nvSpPr>
            <p:cNvPr id="67" name="Rectangle 66"/>
            <p:cNvSpPr>
              <a:spLocks/>
            </p:cNvSpPr>
            <p:nvPr/>
          </p:nvSpPr>
          <p:spPr bwMode="auto">
            <a:xfrm>
              <a:off x="1378424" y="2111850"/>
              <a:ext cx="10231683" cy="842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32000" rIns="576000" rtlCol="0" anchor="ctr">
              <a:noAutofit/>
            </a:bodyPr>
            <a:lstStyle/>
            <a:p>
              <a:pPr marL="0" marR="0" lvl="0" indent="0" defTabSz="914400" eaLnBrk="1" fontAlgn="base" latinLnBrk="0" hangingPunct="1">
                <a:lnSpc>
                  <a:spcPct val="90000"/>
                </a:lnSpc>
                <a:spcBef>
                  <a:spcPts val="0"/>
                </a:spcBef>
                <a:spcAft>
                  <a:spcPts val="0"/>
                </a:spcAft>
                <a:buClrTx/>
                <a:buSzTx/>
                <a:buFontTx/>
                <a:buNone/>
                <a:tabLst/>
                <a:defRPr/>
              </a:pPr>
              <a:r>
                <a:rPr lang="en-GB" sz="1500" kern="0" dirty="0">
                  <a:solidFill>
                    <a:schemeClr val="tx1"/>
                  </a:solidFill>
                  <a:cs typeface="Arial" pitchFamily="34" charset="0"/>
                </a:rPr>
                <a:t>The first set of predictor variables contain </a:t>
              </a:r>
              <a:r>
                <a:rPr lang="en-GB" sz="1500" b="1" kern="0" dirty="0">
                  <a:solidFill>
                    <a:schemeClr val="tx1"/>
                  </a:solidFill>
                  <a:cs typeface="Arial" pitchFamily="34" charset="0"/>
                </a:rPr>
                <a:t>fetal heart rate (FHR) </a:t>
              </a:r>
              <a:r>
                <a:rPr lang="en-GB" sz="1500" kern="0" dirty="0">
                  <a:solidFill>
                    <a:schemeClr val="tx1"/>
                  </a:solidFill>
                  <a:cs typeface="Arial" pitchFamily="34" charset="0"/>
                </a:rPr>
                <a:t>measurements including baseline value (FHR Baseline) which provides a reference point for assessing deviations, accelerations/decelerations which is the number of temporary increases/decreases in FHR and variability which reflects the adaptability of the fetal nervous system. </a:t>
              </a:r>
              <a:endParaRPr kumimoji="0" lang="en-GB" sz="1500" b="0" i="0" u="none" strike="noStrike" kern="0" cap="none" spc="0" normalizeH="0" baseline="0" noProof="0" dirty="0">
                <a:ln>
                  <a:noFill/>
                </a:ln>
                <a:solidFill>
                  <a:schemeClr val="tx1"/>
                </a:solidFill>
                <a:effectLst/>
                <a:uLnTx/>
                <a:uFillTx/>
                <a:cs typeface="Arial" pitchFamily="34" charset="0"/>
              </a:endParaRPr>
            </a:p>
          </p:txBody>
        </p:sp>
        <p:sp>
          <p:nvSpPr>
            <p:cNvPr id="68" name="Pentagon 19"/>
            <p:cNvSpPr/>
            <p:nvPr/>
          </p:nvSpPr>
          <p:spPr bwMode="auto">
            <a:xfrm>
              <a:off x="638714" y="2110280"/>
              <a:ext cx="1075482" cy="850567"/>
            </a:xfrm>
            <a:prstGeom prst="homePlate">
              <a:avLst>
                <a:gd name="adj" fmla="val 27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prstClr val="white"/>
                </a:solidFill>
                <a:effectLst/>
                <a:uLnTx/>
                <a:uFillTx/>
                <a:latin typeface="Calibri" panose="020F0502020204030204" pitchFamily="34" charset="0"/>
              </a:endParaRPr>
            </a:p>
          </p:txBody>
        </p:sp>
      </p:grpSp>
      <p:grpSp>
        <p:nvGrpSpPr>
          <p:cNvPr id="3" name="Group 2">
            <a:extLst>
              <a:ext uri="{FF2B5EF4-FFF2-40B4-BE49-F238E27FC236}">
                <a16:creationId xmlns:a16="http://schemas.microsoft.com/office/drawing/2014/main" id="{0D946FDC-7C9C-C1C2-33D6-DE53C7A47C0C}"/>
              </a:ext>
            </a:extLst>
          </p:cNvPr>
          <p:cNvGrpSpPr/>
          <p:nvPr/>
        </p:nvGrpSpPr>
        <p:grpSpPr>
          <a:xfrm>
            <a:off x="638714" y="1455570"/>
            <a:ext cx="10971393" cy="898023"/>
            <a:chOff x="638714" y="1226408"/>
            <a:chExt cx="10971393" cy="850567"/>
          </a:xfrm>
        </p:grpSpPr>
        <p:sp>
          <p:nvSpPr>
            <p:cNvPr id="79" name="Rectangle 78"/>
            <p:cNvSpPr/>
            <p:nvPr/>
          </p:nvSpPr>
          <p:spPr bwMode="auto">
            <a:xfrm>
              <a:off x="1378424" y="1226408"/>
              <a:ext cx="10231683" cy="842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32000" tIns="0" rIns="0" bIns="0" rtlCol="0" anchor="ctr"/>
            <a:lstStyle/>
            <a:p>
              <a:pPr marL="0" marR="0" lvl="0" indent="0" defTabSz="914400" eaLnBrk="1" fontAlgn="base" latinLnBrk="0" hangingPunct="1">
                <a:lnSpc>
                  <a:spcPct val="90000"/>
                </a:lnSpc>
                <a:spcBef>
                  <a:spcPts val="0"/>
                </a:spcBef>
                <a:spcAft>
                  <a:spcPts val="0"/>
                </a:spcAft>
                <a:buClrTx/>
                <a:buSzTx/>
                <a:buFontTx/>
                <a:buNone/>
                <a:tabLst/>
                <a:defRPr/>
              </a:pPr>
              <a:r>
                <a:rPr kumimoji="0" lang="en-GB" sz="1500" b="0" i="0" u="none" strike="noStrike" kern="0" cap="none" spc="0" normalizeH="0" baseline="0" noProof="0" dirty="0">
                  <a:ln>
                    <a:noFill/>
                  </a:ln>
                  <a:solidFill>
                    <a:schemeClr val="tx1"/>
                  </a:solidFill>
                  <a:effectLst/>
                  <a:uLnTx/>
                  <a:uFillTx/>
                  <a:cs typeface="Arial" pitchFamily="34" charset="0"/>
                </a:rPr>
                <a:t>There are a total of 22 Variables in the foetal health dataset.</a:t>
              </a:r>
            </a:p>
            <a:p>
              <a:pPr marL="0" marR="0" lvl="0" indent="0" defTabSz="914400" eaLnBrk="1" fontAlgn="base" latinLnBrk="0" hangingPunct="1">
                <a:lnSpc>
                  <a:spcPct val="90000"/>
                </a:lnSpc>
                <a:spcBef>
                  <a:spcPts val="0"/>
                </a:spcBef>
                <a:spcAft>
                  <a:spcPts val="0"/>
                </a:spcAft>
                <a:buClrTx/>
                <a:buSzTx/>
                <a:buFontTx/>
                <a:buNone/>
                <a:tabLst/>
                <a:defRPr/>
              </a:pPr>
              <a:r>
                <a:rPr kumimoji="0" lang="en-GB" sz="1500" b="0" i="0" u="none" strike="noStrike" kern="0" cap="none" spc="0" normalizeH="0" baseline="0" noProof="0" dirty="0">
                  <a:ln>
                    <a:noFill/>
                  </a:ln>
                  <a:solidFill>
                    <a:schemeClr val="tx1"/>
                  </a:solidFill>
                  <a:effectLst/>
                  <a:uLnTx/>
                  <a:uFillTx/>
                  <a:cs typeface="Arial" pitchFamily="34" charset="0"/>
                </a:rPr>
                <a:t>Predictor variables are 21, 20 numeric and </a:t>
              </a:r>
              <a:r>
                <a:rPr lang="en-GB" sz="1500" kern="0" dirty="0">
                  <a:solidFill>
                    <a:schemeClr val="tx1"/>
                  </a:solidFill>
                  <a:cs typeface="Arial" pitchFamily="34" charset="0"/>
                </a:rPr>
                <a:t>1 categorical.</a:t>
              </a:r>
            </a:p>
            <a:p>
              <a:pPr marL="0" marR="0" lvl="0" indent="0" defTabSz="914400" eaLnBrk="1" fontAlgn="base" latinLnBrk="0" hangingPunct="1">
                <a:lnSpc>
                  <a:spcPct val="90000"/>
                </a:lnSpc>
                <a:spcBef>
                  <a:spcPts val="0"/>
                </a:spcBef>
                <a:spcAft>
                  <a:spcPts val="0"/>
                </a:spcAft>
                <a:buClrTx/>
                <a:buSzTx/>
                <a:buFontTx/>
                <a:buNone/>
                <a:tabLst/>
                <a:defRPr/>
              </a:pPr>
              <a:r>
                <a:rPr kumimoji="0" lang="en-GB" sz="1500" b="0" i="0" u="none" strike="noStrike" kern="0" cap="none" spc="0" normalizeH="0" baseline="0" noProof="0" dirty="0">
                  <a:ln>
                    <a:noFill/>
                  </a:ln>
                  <a:solidFill>
                    <a:schemeClr val="tx1"/>
                  </a:solidFill>
                  <a:effectLst/>
                  <a:uLnTx/>
                  <a:uFillTx/>
                  <a:cs typeface="Arial" pitchFamily="34" charset="0"/>
                </a:rPr>
                <a:t>The response variable (fetal_health) has 3 categories: Normal, Suspect and Pathological.</a:t>
              </a:r>
            </a:p>
          </p:txBody>
        </p:sp>
        <p:sp>
          <p:nvSpPr>
            <p:cNvPr id="80" name="Pentagon 26"/>
            <p:cNvSpPr/>
            <p:nvPr/>
          </p:nvSpPr>
          <p:spPr bwMode="auto">
            <a:xfrm>
              <a:off x="638714" y="1226408"/>
              <a:ext cx="1075482" cy="850567"/>
            </a:xfrm>
            <a:prstGeom prst="homePlate">
              <a:avLst>
                <a:gd name="adj" fmla="val 27321"/>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prstClr val="white"/>
                </a:solidFill>
                <a:effectLst/>
                <a:uLnTx/>
                <a:uFillTx/>
                <a:latin typeface="Calibri" panose="020F0502020204030204" pitchFamily="34" charset="0"/>
              </a:endParaRPr>
            </a:p>
          </p:txBody>
        </p:sp>
      </p:grpSp>
      <p:grpSp>
        <p:nvGrpSpPr>
          <p:cNvPr id="6" name="Group 5">
            <a:extLst>
              <a:ext uri="{FF2B5EF4-FFF2-40B4-BE49-F238E27FC236}">
                <a16:creationId xmlns:a16="http://schemas.microsoft.com/office/drawing/2014/main" id="{31E21E06-BD97-2965-5504-95CB428F90B6}"/>
              </a:ext>
            </a:extLst>
          </p:cNvPr>
          <p:cNvGrpSpPr/>
          <p:nvPr/>
        </p:nvGrpSpPr>
        <p:grpSpPr>
          <a:xfrm>
            <a:off x="610304" y="5178985"/>
            <a:ext cx="10971392" cy="910548"/>
            <a:chOff x="638715" y="3878024"/>
            <a:chExt cx="10971392" cy="855983"/>
          </a:xfrm>
        </p:grpSpPr>
        <p:sp>
          <p:nvSpPr>
            <p:cNvPr id="10" name="Rectangle 9">
              <a:extLst>
                <a:ext uri="{FF2B5EF4-FFF2-40B4-BE49-F238E27FC236}">
                  <a16:creationId xmlns:a16="http://schemas.microsoft.com/office/drawing/2014/main" id="{6EA2D36D-222D-4A06-B2F0-BA2402128916}"/>
                </a:ext>
              </a:extLst>
            </p:cNvPr>
            <p:cNvSpPr>
              <a:spLocks/>
            </p:cNvSpPr>
            <p:nvPr/>
          </p:nvSpPr>
          <p:spPr bwMode="auto">
            <a:xfrm>
              <a:off x="1378424" y="3878024"/>
              <a:ext cx="10231683" cy="842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32000" rIns="576000" rtlCol="0" anchor="ctr">
              <a:noAutofit/>
            </a:bodyPr>
            <a:lstStyle/>
            <a:p>
              <a:pPr marL="0" marR="0" lvl="0" indent="0" defTabSz="914400" eaLnBrk="1" fontAlgn="base" latinLnBrk="0" hangingPunct="1">
                <a:lnSpc>
                  <a:spcPct val="90000"/>
                </a:lnSpc>
                <a:spcBef>
                  <a:spcPts val="0"/>
                </a:spcBef>
                <a:spcAft>
                  <a:spcPts val="0"/>
                </a:spcAft>
                <a:buClrTx/>
                <a:buSzTx/>
                <a:buFontTx/>
                <a:buNone/>
                <a:tabLst/>
                <a:defRPr/>
              </a:pPr>
              <a:endParaRPr kumimoji="0" lang="en-GB" sz="1500" b="0" i="0" u="none" strike="noStrike" kern="0" cap="none" spc="0" normalizeH="0" baseline="0" noProof="0" dirty="0">
                <a:ln>
                  <a:noFill/>
                </a:ln>
                <a:solidFill>
                  <a:schemeClr val="tx1"/>
                </a:solidFill>
                <a:effectLst/>
                <a:uLnTx/>
                <a:uFillTx/>
                <a:cs typeface="Arial" pitchFamily="34" charset="0"/>
              </a:endParaRPr>
            </a:p>
          </p:txBody>
        </p:sp>
        <p:sp>
          <p:nvSpPr>
            <p:cNvPr id="11" name="Pentagon 33">
              <a:extLst>
                <a:ext uri="{FF2B5EF4-FFF2-40B4-BE49-F238E27FC236}">
                  <a16:creationId xmlns:a16="http://schemas.microsoft.com/office/drawing/2014/main" id="{9545D002-1E78-4AB1-9F45-EA95C0CA846F}"/>
                </a:ext>
              </a:extLst>
            </p:cNvPr>
            <p:cNvSpPr/>
            <p:nvPr/>
          </p:nvSpPr>
          <p:spPr bwMode="auto">
            <a:xfrm>
              <a:off x="638715" y="3883440"/>
              <a:ext cx="1075482" cy="850567"/>
            </a:xfrm>
            <a:prstGeom prst="homePlate">
              <a:avLst>
                <a:gd name="adj" fmla="val 273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prstClr val="white"/>
                </a:solidFill>
                <a:effectLst/>
                <a:uLnTx/>
                <a:uFillTx/>
                <a:latin typeface="Calibri" panose="020F0502020204030204" pitchFamily="34" charset="0"/>
              </a:endParaRPr>
            </a:p>
          </p:txBody>
        </p:sp>
      </p:grpSp>
      <p:grpSp>
        <p:nvGrpSpPr>
          <p:cNvPr id="147" name="Arrow34" descr="{&quot;Key&quot;:&quot;POWER_USER_SHAPE_ICON&quot;,&quot;Value&quot;:&quot;POWER_USER_SHAPE_ICON_STYLE_1&quot;}">
            <a:extLst>
              <a:ext uri="{FF2B5EF4-FFF2-40B4-BE49-F238E27FC236}">
                <a16:creationId xmlns:a16="http://schemas.microsoft.com/office/drawing/2014/main" id="{6671D3CA-60A7-3AEA-B674-1C16B822F306}"/>
              </a:ext>
            </a:extLst>
          </p:cNvPr>
          <p:cNvGrpSpPr>
            <a:grpSpLocks noChangeAspect="1"/>
          </p:cNvGrpSpPr>
          <p:nvPr/>
        </p:nvGrpSpPr>
        <p:grpSpPr>
          <a:xfrm>
            <a:off x="809594" y="5384497"/>
            <a:ext cx="452854" cy="525031"/>
            <a:chOff x="6004176" y="1690066"/>
            <a:chExt cx="1039285" cy="1029748"/>
          </a:xfrm>
          <a:solidFill>
            <a:schemeClr val="lt1"/>
          </a:solidFill>
        </p:grpSpPr>
        <p:sp>
          <p:nvSpPr>
            <p:cNvPr id="148" name="Freeform 195">
              <a:extLst>
                <a:ext uri="{FF2B5EF4-FFF2-40B4-BE49-F238E27FC236}">
                  <a16:creationId xmlns:a16="http://schemas.microsoft.com/office/drawing/2014/main" id="{3AB173DE-1EDF-96AF-5CEC-6955F677D02C}"/>
                </a:ext>
              </a:extLst>
            </p:cNvPr>
            <p:cNvSpPr>
              <a:spLocks/>
            </p:cNvSpPr>
            <p:nvPr/>
          </p:nvSpPr>
          <p:spPr bwMode="auto">
            <a:xfrm>
              <a:off x="6213939" y="1880760"/>
              <a:ext cx="781845" cy="476735"/>
            </a:xfrm>
            <a:custGeom>
              <a:avLst/>
              <a:gdLst>
                <a:gd name="T0" fmla="*/ 81 w 1018"/>
                <a:gd name="T1" fmla="*/ 623 h 623"/>
                <a:gd name="T2" fmla="*/ 34 w 1018"/>
                <a:gd name="T3" fmla="*/ 606 h 623"/>
                <a:gd name="T4" fmla="*/ 26 w 1018"/>
                <a:gd name="T5" fmla="*/ 504 h 623"/>
                <a:gd name="T6" fmla="*/ 933 w 1018"/>
                <a:gd name="T7" fmla="*/ 4 h 623"/>
                <a:gd name="T8" fmla="*/ 1013 w 1018"/>
                <a:gd name="T9" fmla="*/ 68 h 623"/>
                <a:gd name="T10" fmla="*/ 949 w 1018"/>
                <a:gd name="T11" fmla="*/ 148 h 623"/>
                <a:gd name="T12" fmla="*/ 136 w 1018"/>
                <a:gd name="T13" fmla="*/ 598 h 623"/>
                <a:gd name="T14" fmla="*/ 81 w 1018"/>
                <a:gd name="T15" fmla="*/ 623 h 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8" h="623">
                  <a:moveTo>
                    <a:pt x="81" y="623"/>
                  </a:moveTo>
                  <a:cubicBezTo>
                    <a:pt x="65" y="623"/>
                    <a:pt x="48" y="618"/>
                    <a:pt x="34" y="606"/>
                  </a:cubicBezTo>
                  <a:cubicBezTo>
                    <a:pt x="4" y="580"/>
                    <a:pt x="0" y="534"/>
                    <a:pt x="26" y="504"/>
                  </a:cubicBezTo>
                  <a:cubicBezTo>
                    <a:pt x="282" y="206"/>
                    <a:pt x="578" y="43"/>
                    <a:pt x="933" y="4"/>
                  </a:cubicBezTo>
                  <a:cubicBezTo>
                    <a:pt x="973" y="0"/>
                    <a:pt x="1009" y="29"/>
                    <a:pt x="1013" y="68"/>
                  </a:cubicBezTo>
                  <a:cubicBezTo>
                    <a:pt x="1018" y="108"/>
                    <a:pt x="989" y="144"/>
                    <a:pt x="949" y="148"/>
                  </a:cubicBezTo>
                  <a:cubicBezTo>
                    <a:pt x="628" y="183"/>
                    <a:pt x="370" y="326"/>
                    <a:pt x="136" y="598"/>
                  </a:cubicBezTo>
                  <a:cubicBezTo>
                    <a:pt x="122" y="615"/>
                    <a:pt x="102" y="623"/>
                    <a:pt x="81" y="62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Freeform 196">
              <a:extLst>
                <a:ext uri="{FF2B5EF4-FFF2-40B4-BE49-F238E27FC236}">
                  <a16:creationId xmlns:a16="http://schemas.microsoft.com/office/drawing/2014/main" id="{4B62BD9E-1BF9-BA2A-16FA-446C48BBA76F}"/>
                </a:ext>
              </a:extLst>
            </p:cNvPr>
            <p:cNvSpPr>
              <a:spLocks/>
            </p:cNvSpPr>
            <p:nvPr/>
          </p:nvSpPr>
          <p:spPr bwMode="auto">
            <a:xfrm>
              <a:off x="6080453" y="2376565"/>
              <a:ext cx="152555" cy="171625"/>
            </a:xfrm>
            <a:custGeom>
              <a:avLst/>
              <a:gdLst>
                <a:gd name="T0" fmla="*/ 83 w 205"/>
                <a:gd name="T1" fmla="*/ 223 h 223"/>
                <a:gd name="T2" fmla="*/ 48 w 205"/>
                <a:gd name="T3" fmla="*/ 214 h 223"/>
                <a:gd name="T4" fmla="*/ 19 w 205"/>
                <a:gd name="T5" fmla="*/ 116 h 223"/>
                <a:gd name="T6" fmla="*/ 61 w 205"/>
                <a:gd name="T7" fmla="*/ 45 h 223"/>
                <a:gd name="T8" fmla="*/ 160 w 205"/>
                <a:gd name="T9" fmla="*/ 22 h 223"/>
                <a:gd name="T10" fmla="*/ 184 w 205"/>
                <a:gd name="T11" fmla="*/ 121 h 223"/>
                <a:gd name="T12" fmla="*/ 146 w 205"/>
                <a:gd name="T13" fmla="*/ 186 h 223"/>
                <a:gd name="T14" fmla="*/ 83 w 205"/>
                <a:gd name="T15" fmla="*/ 223 h 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23">
                  <a:moveTo>
                    <a:pt x="83" y="223"/>
                  </a:moveTo>
                  <a:cubicBezTo>
                    <a:pt x="71" y="223"/>
                    <a:pt x="59" y="220"/>
                    <a:pt x="48" y="214"/>
                  </a:cubicBezTo>
                  <a:cubicBezTo>
                    <a:pt x="13" y="195"/>
                    <a:pt x="0" y="151"/>
                    <a:pt x="19" y="116"/>
                  </a:cubicBezTo>
                  <a:cubicBezTo>
                    <a:pt x="32" y="92"/>
                    <a:pt x="46" y="68"/>
                    <a:pt x="61" y="45"/>
                  </a:cubicBezTo>
                  <a:cubicBezTo>
                    <a:pt x="82" y="11"/>
                    <a:pt x="126" y="0"/>
                    <a:pt x="160" y="22"/>
                  </a:cubicBezTo>
                  <a:cubicBezTo>
                    <a:pt x="194" y="42"/>
                    <a:pt x="205" y="87"/>
                    <a:pt x="184" y="121"/>
                  </a:cubicBezTo>
                  <a:cubicBezTo>
                    <a:pt x="171" y="142"/>
                    <a:pt x="158" y="164"/>
                    <a:pt x="146" y="186"/>
                  </a:cubicBezTo>
                  <a:cubicBezTo>
                    <a:pt x="133" y="210"/>
                    <a:pt x="108" y="223"/>
                    <a:pt x="83" y="22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Freeform 197">
              <a:extLst>
                <a:ext uri="{FF2B5EF4-FFF2-40B4-BE49-F238E27FC236}">
                  <a16:creationId xmlns:a16="http://schemas.microsoft.com/office/drawing/2014/main" id="{7A2B9BEC-5E8F-A385-E753-85DD8FF2EF0A}"/>
                </a:ext>
              </a:extLst>
            </p:cNvPr>
            <p:cNvSpPr>
              <a:spLocks/>
            </p:cNvSpPr>
            <p:nvPr/>
          </p:nvSpPr>
          <p:spPr bwMode="auto">
            <a:xfrm>
              <a:off x="6004176" y="2586328"/>
              <a:ext cx="133486" cy="133486"/>
            </a:xfrm>
            <a:custGeom>
              <a:avLst/>
              <a:gdLst>
                <a:gd name="T0" fmla="*/ 81 w 167"/>
                <a:gd name="T1" fmla="*/ 169 h 169"/>
                <a:gd name="T2" fmla="*/ 59 w 167"/>
                <a:gd name="T3" fmla="*/ 166 h 169"/>
                <a:gd name="T4" fmla="*/ 12 w 167"/>
                <a:gd name="T5" fmla="*/ 75 h 169"/>
                <a:gd name="T6" fmla="*/ 17 w 167"/>
                <a:gd name="T7" fmla="*/ 60 h 169"/>
                <a:gd name="T8" fmla="*/ 108 w 167"/>
                <a:gd name="T9" fmla="*/ 12 h 169"/>
                <a:gd name="T10" fmla="*/ 155 w 167"/>
                <a:gd name="T11" fmla="*/ 103 h 169"/>
                <a:gd name="T12" fmla="*/ 150 w 167"/>
                <a:gd name="T13" fmla="*/ 118 h 169"/>
                <a:gd name="T14" fmla="*/ 81 w 167"/>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69">
                  <a:moveTo>
                    <a:pt x="81" y="169"/>
                  </a:moveTo>
                  <a:cubicBezTo>
                    <a:pt x="74" y="169"/>
                    <a:pt x="67" y="168"/>
                    <a:pt x="59" y="166"/>
                  </a:cubicBezTo>
                  <a:cubicBezTo>
                    <a:pt x="21" y="154"/>
                    <a:pt x="0" y="113"/>
                    <a:pt x="12" y="75"/>
                  </a:cubicBezTo>
                  <a:lnTo>
                    <a:pt x="17" y="60"/>
                  </a:lnTo>
                  <a:cubicBezTo>
                    <a:pt x="29" y="21"/>
                    <a:pt x="69" y="0"/>
                    <a:pt x="108" y="12"/>
                  </a:cubicBezTo>
                  <a:cubicBezTo>
                    <a:pt x="146" y="24"/>
                    <a:pt x="167" y="65"/>
                    <a:pt x="155" y="103"/>
                  </a:cubicBezTo>
                  <a:lnTo>
                    <a:pt x="150" y="118"/>
                  </a:lnTo>
                  <a:cubicBezTo>
                    <a:pt x="140" y="149"/>
                    <a:pt x="112" y="169"/>
                    <a:pt x="81" y="16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98">
              <a:extLst>
                <a:ext uri="{FF2B5EF4-FFF2-40B4-BE49-F238E27FC236}">
                  <a16:creationId xmlns:a16="http://schemas.microsoft.com/office/drawing/2014/main" id="{EAA0E7F7-FA8B-F63A-1AAE-C5B1F846B057}"/>
                </a:ext>
              </a:extLst>
            </p:cNvPr>
            <p:cNvSpPr>
              <a:spLocks/>
            </p:cNvSpPr>
            <p:nvPr/>
          </p:nvSpPr>
          <p:spPr bwMode="auto">
            <a:xfrm>
              <a:off x="6652535" y="1690066"/>
              <a:ext cx="390926" cy="562551"/>
            </a:xfrm>
            <a:custGeom>
              <a:avLst/>
              <a:gdLst>
                <a:gd name="T0" fmla="*/ 197 w 510"/>
                <a:gd name="T1" fmla="*/ 738 h 738"/>
                <a:gd name="T2" fmla="*/ 156 w 510"/>
                <a:gd name="T3" fmla="*/ 726 h 738"/>
                <a:gd name="T4" fmla="*/ 137 w 510"/>
                <a:gd name="T5" fmla="*/ 625 h 738"/>
                <a:gd name="T6" fmla="*/ 334 w 510"/>
                <a:gd name="T7" fmla="*/ 336 h 738"/>
                <a:gd name="T8" fmla="*/ 42 w 510"/>
                <a:gd name="T9" fmla="*/ 143 h 738"/>
                <a:gd name="T10" fmla="*/ 22 w 510"/>
                <a:gd name="T11" fmla="*/ 42 h 738"/>
                <a:gd name="T12" fmla="*/ 123 w 510"/>
                <a:gd name="T13" fmla="*/ 22 h 738"/>
                <a:gd name="T14" fmla="*/ 476 w 510"/>
                <a:gd name="T15" fmla="*/ 256 h 738"/>
                <a:gd name="T16" fmla="*/ 507 w 510"/>
                <a:gd name="T17" fmla="*/ 303 h 738"/>
                <a:gd name="T18" fmla="*/ 495 w 510"/>
                <a:gd name="T19" fmla="*/ 358 h 738"/>
                <a:gd name="T20" fmla="*/ 257 w 510"/>
                <a:gd name="T21" fmla="*/ 707 h 738"/>
                <a:gd name="T22" fmla="*/ 197 w 510"/>
                <a:gd name="T23" fmla="*/ 73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738">
                  <a:moveTo>
                    <a:pt x="197" y="738"/>
                  </a:moveTo>
                  <a:cubicBezTo>
                    <a:pt x="183" y="738"/>
                    <a:pt x="169" y="734"/>
                    <a:pt x="156" y="726"/>
                  </a:cubicBezTo>
                  <a:cubicBezTo>
                    <a:pt x="123" y="703"/>
                    <a:pt x="115" y="658"/>
                    <a:pt x="137" y="625"/>
                  </a:cubicBezTo>
                  <a:lnTo>
                    <a:pt x="334" y="336"/>
                  </a:lnTo>
                  <a:lnTo>
                    <a:pt x="42" y="143"/>
                  </a:lnTo>
                  <a:cubicBezTo>
                    <a:pt x="9" y="120"/>
                    <a:pt x="0" y="75"/>
                    <a:pt x="22" y="42"/>
                  </a:cubicBezTo>
                  <a:cubicBezTo>
                    <a:pt x="44" y="9"/>
                    <a:pt x="89" y="0"/>
                    <a:pt x="123" y="22"/>
                  </a:cubicBezTo>
                  <a:lnTo>
                    <a:pt x="476" y="256"/>
                  </a:lnTo>
                  <a:cubicBezTo>
                    <a:pt x="492" y="267"/>
                    <a:pt x="503" y="284"/>
                    <a:pt x="507" y="303"/>
                  </a:cubicBezTo>
                  <a:cubicBezTo>
                    <a:pt x="510" y="322"/>
                    <a:pt x="506" y="342"/>
                    <a:pt x="495" y="358"/>
                  </a:cubicBezTo>
                  <a:lnTo>
                    <a:pt x="257" y="707"/>
                  </a:lnTo>
                  <a:cubicBezTo>
                    <a:pt x="243" y="727"/>
                    <a:pt x="220" y="738"/>
                    <a:pt x="197" y="73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2" name="Analytics22" descr="{&quot;Key&quot;:&quot;POWER_USER_SHAPE_ICON&quot;,&quot;Value&quot;:&quot;POWER_USER_SHAPE_ICON_STYLE_1&quot;}">
            <a:extLst>
              <a:ext uri="{FF2B5EF4-FFF2-40B4-BE49-F238E27FC236}">
                <a16:creationId xmlns:a16="http://schemas.microsoft.com/office/drawing/2014/main" id="{A90C6704-7300-EC75-4A14-D3599C8B321E}"/>
              </a:ext>
            </a:extLst>
          </p:cNvPr>
          <p:cNvGrpSpPr>
            <a:grpSpLocks noChangeAspect="1"/>
          </p:cNvGrpSpPr>
          <p:nvPr/>
        </p:nvGrpSpPr>
        <p:grpSpPr>
          <a:xfrm>
            <a:off x="835665" y="3938028"/>
            <a:ext cx="549923" cy="535634"/>
            <a:chOff x="4287838" y="1695450"/>
            <a:chExt cx="896938" cy="731838"/>
          </a:xfrm>
        </p:grpSpPr>
        <p:sp>
          <p:nvSpPr>
            <p:cNvPr id="153" name="Oval 291">
              <a:extLst>
                <a:ext uri="{FF2B5EF4-FFF2-40B4-BE49-F238E27FC236}">
                  <a16:creationId xmlns:a16="http://schemas.microsoft.com/office/drawing/2014/main" id="{1EC039CC-2914-92F6-08A7-A5E41E0362A0}"/>
                </a:ext>
              </a:extLst>
            </p:cNvPr>
            <p:cNvSpPr>
              <a:spLocks noChangeArrowheads="1"/>
            </p:cNvSpPr>
            <p:nvPr/>
          </p:nvSpPr>
          <p:spPr bwMode="auto">
            <a:xfrm>
              <a:off x="4621213" y="1754188"/>
              <a:ext cx="257175" cy="257175"/>
            </a:xfrm>
            <a:prstGeom prst="ellipse">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Line 292">
              <a:extLst>
                <a:ext uri="{FF2B5EF4-FFF2-40B4-BE49-F238E27FC236}">
                  <a16:creationId xmlns:a16="http://schemas.microsoft.com/office/drawing/2014/main" id="{AC6C89C6-2D7F-93E3-6797-CEC3FEF30397}"/>
                </a:ext>
              </a:extLst>
            </p:cNvPr>
            <p:cNvSpPr>
              <a:spLocks noChangeShapeType="1"/>
            </p:cNvSpPr>
            <p:nvPr/>
          </p:nvSpPr>
          <p:spPr bwMode="auto">
            <a:xfrm>
              <a:off x="4921250" y="2290763"/>
              <a:ext cx="95250" cy="0"/>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Line 293">
              <a:extLst>
                <a:ext uri="{FF2B5EF4-FFF2-40B4-BE49-F238E27FC236}">
                  <a16:creationId xmlns:a16="http://schemas.microsoft.com/office/drawing/2014/main" id="{4081FA7B-A4D3-D10D-436F-57561D10BC45}"/>
                </a:ext>
              </a:extLst>
            </p:cNvPr>
            <p:cNvSpPr>
              <a:spLocks noChangeShapeType="1"/>
            </p:cNvSpPr>
            <p:nvPr/>
          </p:nvSpPr>
          <p:spPr bwMode="auto">
            <a:xfrm>
              <a:off x="4484688" y="2290763"/>
              <a:ext cx="92075" cy="0"/>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Freeform 294">
              <a:extLst>
                <a:ext uri="{FF2B5EF4-FFF2-40B4-BE49-F238E27FC236}">
                  <a16:creationId xmlns:a16="http://schemas.microsoft.com/office/drawing/2014/main" id="{8F621FD6-D6D1-961F-7193-87C5689A0CEB}"/>
                </a:ext>
              </a:extLst>
            </p:cNvPr>
            <p:cNvSpPr>
              <a:spLocks/>
            </p:cNvSpPr>
            <p:nvPr/>
          </p:nvSpPr>
          <p:spPr bwMode="auto">
            <a:xfrm>
              <a:off x="4525963" y="2352675"/>
              <a:ext cx="447675" cy="74613"/>
            </a:xfrm>
            <a:custGeom>
              <a:avLst/>
              <a:gdLst>
                <a:gd name="T0" fmla="*/ 527 w 596"/>
                <a:gd name="T1" fmla="*/ 0 h 100"/>
                <a:gd name="T2" fmla="*/ 583 w 596"/>
                <a:gd name="T3" fmla="*/ 0 h 100"/>
                <a:gd name="T4" fmla="*/ 592 w 596"/>
                <a:gd name="T5" fmla="*/ 16 h 100"/>
                <a:gd name="T6" fmla="*/ 534 w 596"/>
                <a:gd name="T7" fmla="*/ 91 h 100"/>
                <a:gd name="T8" fmla="*/ 514 w 596"/>
                <a:gd name="T9" fmla="*/ 98 h 100"/>
                <a:gd name="T10" fmla="*/ 82 w 596"/>
                <a:gd name="T11" fmla="*/ 98 h 100"/>
                <a:gd name="T12" fmla="*/ 66 w 596"/>
                <a:gd name="T13" fmla="*/ 92 h 100"/>
                <a:gd name="T14" fmla="*/ 4 w 596"/>
                <a:gd name="T15" fmla="*/ 16 h 100"/>
                <a:gd name="T16" fmla="*/ 13 w 596"/>
                <a:gd name="T17" fmla="*/ 0 h 100"/>
                <a:gd name="T18" fmla="*/ 68 w 59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6" h="100">
                  <a:moveTo>
                    <a:pt x="527" y="0"/>
                  </a:moveTo>
                  <a:lnTo>
                    <a:pt x="583" y="0"/>
                  </a:lnTo>
                  <a:cubicBezTo>
                    <a:pt x="592" y="0"/>
                    <a:pt x="596" y="7"/>
                    <a:pt x="592" y="16"/>
                  </a:cubicBezTo>
                  <a:lnTo>
                    <a:pt x="534" y="91"/>
                  </a:lnTo>
                  <a:cubicBezTo>
                    <a:pt x="527" y="100"/>
                    <a:pt x="521" y="98"/>
                    <a:pt x="514" y="98"/>
                  </a:cubicBezTo>
                  <a:lnTo>
                    <a:pt x="82" y="98"/>
                  </a:lnTo>
                  <a:cubicBezTo>
                    <a:pt x="74" y="98"/>
                    <a:pt x="71" y="100"/>
                    <a:pt x="66" y="92"/>
                  </a:cubicBezTo>
                  <a:lnTo>
                    <a:pt x="4" y="16"/>
                  </a:lnTo>
                  <a:cubicBezTo>
                    <a:pt x="0" y="7"/>
                    <a:pt x="4" y="0"/>
                    <a:pt x="13" y="0"/>
                  </a:cubicBezTo>
                  <a:lnTo>
                    <a:pt x="68" y="0"/>
                  </a:lnTo>
                </a:path>
              </a:pathLst>
            </a:cu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7" name="Freeform 295">
              <a:extLst>
                <a:ext uri="{FF2B5EF4-FFF2-40B4-BE49-F238E27FC236}">
                  <a16:creationId xmlns:a16="http://schemas.microsoft.com/office/drawing/2014/main" id="{5F5F4C8D-24D4-2BDE-1C0C-2A40B7C764FB}"/>
                </a:ext>
              </a:extLst>
            </p:cNvPr>
            <p:cNvSpPr>
              <a:spLocks/>
            </p:cNvSpPr>
            <p:nvPr/>
          </p:nvSpPr>
          <p:spPr bwMode="auto">
            <a:xfrm>
              <a:off x="4576763" y="2182813"/>
              <a:ext cx="344488" cy="242888"/>
            </a:xfrm>
            <a:custGeom>
              <a:avLst/>
              <a:gdLst>
                <a:gd name="T0" fmla="*/ 0 w 459"/>
                <a:gd name="T1" fmla="*/ 320 h 322"/>
                <a:gd name="T2" fmla="*/ 0 w 459"/>
                <a:gd name="T3" fmla="*/ 13 h 322"/>
                <a:gd name="T4" fmla="*/ 14 w 459"/>
                <a:gd name="T5" fmla="*/ 0 h 322"/>
                <a:gd name="T6" fmla="*/ 446 w 459"/>
                <a:gd name="T7" fmla="*/ 0 h 322"/>
                <a:gd name="T8" fmla="*/ 459 w 459"/>
                <a:gd name="T9" fmla="*/ 13 h 322"/>
                <a:gd name="T10" fmla="*/ 459 w 459"/>
                <a:gd name="T11" fmla="*/ 322 h 322"/>
              </a:gdLst>
              <a:ahLst/>
              <a:cxnLst>
                <a:cxn ang="0">
                  <a:pos x="T0" y="T1"/>
                </a:cxn>
                <a:cxn ang="0">
                  <a:pos x="T2" y="T3"/>
                </a:cxn>
                <a:cxn ang="0">
                  <a:pos x="T4" y="T5"/>
                </a:cxn>
                <a:cxn ang="0">
                  <a:pos x="T6" y="T7"/>
                </a:cxn>
                <a:cxn ang="0">
                  <a:pos x="T8" y="T9"/>
                </a:cxn>
                <a:cxn ang="0">
                  <a:pos x="T10" y="T11"/>
                </a:cxn>
              </a:cxnLst>
              <a:rect l="0" t="0" r="r" b="b"/>
              <a:pathLst>
                <a:path w="459" h="322">
                  <a:moveTo>
                    <a:pt x="0" y="320"/>
                  </a:moveTo>
                  <a:lnTo>
                    <a:pt x="0" y="13"/>
                  </a:lnTo>
                  <a:cubicBezTo>
                    <a:pt x="0" y="6"/>
                    <a:pt x="6" y="0"/>
                    <a:pt x="14" y="0"/>
                  </a:cubicBezTo>
                  <a:lnTo>
                    <a:pt x="446" y="0"/>
                  </a:lnTo>
                  <a:cubicBezTo>
                    <a:pt x="453" y="0"/>
                    <a:pt x="459" y="6"/>
                    <a:pt x="459" y="13"/>
                  </a:cubicBezTo>
                  <a:lnTo>
                    <a:pt x="459" y="322"/>
                  </a:lnTo>
                </a:path>
              </a:pathLst>
            </a:cu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Line 296">
              <a:extLst>
                <a:ext uri="{FF2B5EF4-FFF2-40B4-BE49-F238E27FC236}">
                  <a16:creationId xmlns:a16="http://schemas.microsoft.com/office/drawing/2014/main" id="{E30A0E55-E8B5-084E-A954-F3A59C2ED985}"/>
                </a:ext>
              </a:extLst>
            </p:cNvPr>
            <p:cNvSpPr>
              <a:spLocks noChangeShapeType="1"/>
            </p:cNvSpPr>
            <p:nvPr/>
          </p:nvSpPr>
          <p:spPr bwMode="auto">
            <a:xfrm>
              <a:off x="4746625" y="2303463"/>
              <a:ext cx="6350" cy="0"/>
            </a:xfrm>
            <a:prstGeom prst="line">
              <a:avLst/>
            </a:prstGeom>
            <a:noFill/>
            <a:ln w="19050" cap="rnd">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Line 297">
              <a:extLst>
                <a:ext uri="{FF2B5EF4-FFF2-40B4-BE49-F238E27FC236}">
                  <a16:creationId xmlns:a16="http://schemas.microsoft.com/office/drawing/2014/main" id="{B8CDAAE1-BCC3-FB3B-ECA4-A2C40EC2E8D5}"/>
                </a:ext>
              </a:extLst>
            </p:cNvPr>
            <p:cNvSpPr>
              <a:spLocks noChangeShapeType="1"/>
            </p:cNvSpPr>
            <p:nvPr/>
          </p:nvSpPr>
          <p:spPr bwMode="auto">
            <a:xfrm>
              <a:off x="4397375" y="1766888"/>
              <a:ext cx="0" cy="119063"/>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Line 298">
              <a:extLst>
                <a:ext uri="{FF2B5EF4-FFF2-40B4-BE49-F238E27FC236}">
                  <a16:creationId xmlns:a16="http://schemas.microsoft.com/office/drawing/2014/main" id="{1AA25D8D-C77C-631E-34E3-6D8C275341AC}"/>
                </a:ext>
              </a:extLst>
            </p:cNvPr>
            <p:cNvSpPr>
              <a:spLocks noChangeShapeType="1"/>
            </p:cNvSpPr>
            <p:nvPr/>
          </p:nvSpPr>
          <p:spPr bwMode="auto">
            <a:xfrm>
              <a:off x="4549775" y="1739900"/>
              <a:ext cx="0" cy="146050"/>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Line 299">
              <a:extLst>
                <a:ext uri="{FF2B5EF4-FFF2-40B4-BE49-F238E27FC236}">
                  <a16:creationId xmlns:a16="http://schemas.microsoft.com/office/drawing/2014/main" id="{FC386175-2275-64AF-2892-1E1CAE9F365F}"/>
                </a:ext>
              </a:extLst>
            </p:cNvPr>
            <p:cNvSpPr>
              <a:spLocks noChangeShapeType="1"/>
            </p:cNvSpPr>
            <p:nvPr/>
          </p:nvSpPr>
          <p:spPr bwMode="auto">
            <a:xfrm>
              <a:off x="4473575" y="1695450"/>
              <a:ext cx="0" cy="190500"/>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Oval 300">
              <a:extLst>
                <a:ext uri="{FF2B5EF4-FFF2-40B4-BE49-F238E27FC236}">
                  <a16:creationId xmlns:a16="http://schemas.microsoft.com/office/drawing/2014/main" id="{48290163-209E-487A-6D12-2883A7F91CAC}"/>
                </a:ext>
              </a:extLst>
            </p:cNvPr>
            <p:cNvSpPr>
              <a:spLocks noChangeArrowheads="1"/>
            </p:cNvSpPr>
            <p:nvPr/>
          </p:nvSpPr>
          <p:spPr bwMode="auto">
            <a:xfrm>
              <a:off x="4454525" y="2025650"/>
              <a:ext cx="55563" cy="57150"/>
            </a:xfrm>
            <a:prstGeom prst="ellipse">
              <a:avLst/>
            </a:pr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Oval 301">
              <a:extLst>
                <a:ext uri="{FF2B5EF4-FFF2-40B4-BE49-F238E27FC236}">
                  <a16:creationId xmlns:a16="http://schemas.microsoft.com/office/drawing/2014/main" id="{5224D224-CE07-9212-47C9-7C9C180EE4DE}"/>
                </a:ext>
              </a:extLst>
            </p:cNvPr>
            <p:cNvSpPr>
              <a:spLocks noChangeArrowheads="1"/>
            </p:cNvSpPr>
            <p:nvPr/>
          </p:nvSpPr>
          <p:spPr bwMode="auto">
            <a:xfrm>
              <a:off x="4525963" y="1941513"/>
              <a:ext cx="57150" cy="55563"/>
            </a:xfrm>
            <a:prstGeom prst="ellipse">
              <a:avLst/>
            </a:pr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Oval 302">
              <a:extLst>
                <a:ext uri="{FF2B5EF4-FFF2-40B4-BE49-F238E27FC236}">
                  <a16:creationId xmlns:a16="http://schemas.microsoft.com/office/drawing/2014/main" id="{F94F4C2D-D483-966A-A401-D0CEDEC5CAE4}"/>
                </a:ext>
              </a:extLst>
            </p:cNvPr>
            <p:cNvSpPr>
              <a:spLocks noChangeArrowheads="1"/>
            </p:cNvSpPr>
            <p:nvPr/>
          </p:nvSpPr>
          <p:spPr bwMode="auto">
            <a:xfrm>
              <a:off x="4287838" y="2054225"/>
              <a:ext cx="57150" cy="55563"/>
            </a:xfrm>
            <a:prstGeom prst="ellipse">
              <a:avLst/>
            </a:pr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Oval 303">
              <a:extLst>
                <a:ext uri="{FF2B5EF4-FFF2-40B4-BE49-F238E27FC236}">
                  <a16:creationId xmlns:a16="http://schemas.microsoft.com/office/drawing/2014/main" id="{857D3D65-A271-DE48-2D76-9301B9D89283}"/>
                </a:ext>
              </a:extLst>
            </p:cNvPr>
            <p:cNvSpPr>
              <a:spLocks noChangeArrowheads="1"/>
            </p:cNvSpPr>
            <p:nvPr/>
          </p:nvSpPr>
          <p:spPr bwMode="auto">
            <a:xfrm>
              <a:off x="4359275" y="1968500"/>
              <a:ext cx="57150" cy="57150"/>
            </a:xfrm>
            <a:prstGeom prst="ellipse">
              <a:avLst/>
            </a:pr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Line 304">
              <a:extLst>
                <a:ext uri="{FF2B5EF4-FFF2-40B4-BE49-F238E27FC236}">
                  <a16:creationId xmlns:a16="http://schemas.microsoft.com/office/drawing/2014/main" id="{958F396F-67E3-5DD4-598D-0DC0231391E5}"/>
                </a:ext>
              </a:extLst>
            </p:cNvPr>
            <p:cNvSpPr>
              <a:spLocks noChangeShapeType="1"/>
            </p:cNvSpPr>
            <p:nvPr/>
          </p:nvSpPr>
          <p:spPr bwMode="auto">
            <a:xfrm flipV="1">
              <a:off x="4335463" y="2019300"/>
              <a:ext cx="33338" cy="41275"/>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Line 305">
              <a:extLst>
                <a:ext uri="{FF2B5EF4-FFF2-40B4-BE49-F238E27FC236}">
                  <a16:creationId xmlns:a16="http://schemas.microsoft.com/office/drawing/2014/main" id="{139D3161-06E7-D90F-B6AB-226F2330EC77}"/>
                </a:ext>
              </a:extLst>
            </p:cNvPr>
            <p:cNvSpPr>
              <a:spLocks noChangeShapeType="1"/>
            </p:cNvSpPr>
            <p:nvPr/>
          </p:nvSpPr>
          <p:spPr bwMode="auto">
            <a:xfrm>
              <a:off x="4411663" y="2012950"/>
              <a:ext cx="47625" cy="26988"/>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Line 306">
              <a:extLst>
                <a:ext uri="{FF2B5EF4-FFF2-40B4-BE49-F238E27FC236}">
                  <a16:creationId xmlns:a16="http://schemas.microsoft.com/office/drawing/2014/main" id="{418A08F4-BAE7-B517-5D23-84D98D8AA8B3}"/>
                </a:ext>
              </a:extLst>
            </p:cNvPr>
            <p:cNvSpPr>
              <a:spLocks noChangeShapeType="1"/>
            </p:cNvSpPr>
            <p:nvPr/>
          </p:nvSpPr>
          <p:spPr bwMode="auto">
            <a:xfrm flipV="1">
              <a:off x="4500563" y="1992313"/>
              <a:ext cx="36513" cy="39688"/>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Freeform 307">
              <a:extLst>
                <a:ext uri="{FF2B5EF4-FFF2-40B4-BE49-F238E27FC236}">
                  <a16:creationId xmlns:a16="http://schemas.microsoft.com/office/drawing/2014/main" id="{BD4D85A1-613D-259C-0A6C-1251219AF4FE}"/>
                </a:ext>
              </a:extLst>
            </p:cNvPr>
            <p:cNvSpPr>
              <a:spLocks/>
            </p:cNvSpPr>
            <p:nvPr/>
          </p:nvSpPr>
          <p:spPr bwMode="auto">
            <a:xfrm>
              <a:off x="4919663" y="1792288"/>
              <a:ext cx="139700" cy="207963"/>
            </a:xfrm>
            <a:custGeom>
              <a:avLst/>
              <a:gdLst>
                <a:gd name="T0" fmla="*/ 187 w 187"/>
                <a:gd name="T1" fmla="*/ 168 h 278"/>
                <a:gd name="T2" fmla="*/ 60 w 187"/>
                <a:gd name="T3" fmla="*/ 278 h 278"/>
                <a:gd name="T4" fmla="*/ 77 w 187"/>
                <a:gd name="T5" fmla="*/ 41 h 278"/>
                <a:gd name="T6" fmla="*/ 187 w 187"/>
                <a:gd name="T7" fmla="*/ 0 h 278"/>
                <a:gd name="T8" fmla="*/ 187 w 187"/>
                <a:gd name="T9" fmla="*/ 168 h 278"/>
              </a:gdLst>
              <a:ahLst/>
              <a:cxnLst>
                <a:cxn ang="0">
                  <a:pos x="T0" y="T1"/>
                </a:cxn>
                <a:cxn ang="0">
                  <a:pos x="T2" y="T3"/>
                </a:cxn>
                <a:cxn ang="0">
                  <a:pos x="T4" y="T5"/>
                </a:cxn>
                <a:cxn ang="0">
                  <a:pos x="T6" y="T7"/>
                </a:cxn>
                <a:cxn ang="0">
                  <a:pos x="T8" y="T9"/>
                </a:cxn>
              </a:cxnLst>
              <a:rect l="0" t="0" r="r" b="b"/>
              <a:pathLst>
                <a:path w="187" h="278">
                  <a:moveTo>
                    <a:pt x="187" y="168"/>
                  </a:moveTo>
                  <a:lnTo>
                    <a:pt x="60" y="278"/>
                  </a:lnTo>
                  <a:cubicBezTo>
                    <a:pt x="0" y="208"/>
                    <a:pt x="7" y="102"/>
                    <a:pt x="77" y="41"/>
                  </a:cubicBezTo>
                  <a:cubicBezTo>
                    <a:pt x="109" y="13"/>
                    <a:pt x="145" y="0"/>
                    <a:pt x="187" y="0"/>
                  </a:cubicBezTo>
                  <a:lnTo>
                    <a:pt x="187" y="168"/>
                  </a:lnTo>
                  <a:close/>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308">
              <a:extLst>
                <a:ext uri="{FF2B5EF4-FFF2-40B4-BE49-F238E27FC236}">
                  <a16:creationId xmlns:a16="http://schemas.microsoft.com/office/drawing/2014/main" id="{EB1D58E4-AF95-A8A5-2F4B-9C62257ADD66}"/>
                </a:ext>
              </a:extLst>
            </p:cNvPr>
            <p:cNvSpPr>
              <a:spLocks/>
            </p:cNvSpPr>
            <p:nvPr/>
          </p:nvSpPr>
          <p:spPr bwMode="auto">
            <a:xfrm>
              <a:off x="4964113" y="1917700"/>
              <a:ext cx="220663" cy="134938"/>
            </a:xfrm>
            <a:custGeom>
              <a:avLst/>
              <a:gdLst>
                <a:gd name="T0" fmla="*/ 127 w 294"/>
                <a:gd name="T1" fmla="*/ 0 h 179"/>
                <a:gd name="T2" fmla="*/ 294 w 294"/>
                <a:gd name="T3" fmla="*/ 23 h 179"/>
                <a:gd name="T4" fmla="*/ 104 w 294"/>
                <a:gd name="T5" fmla="*/ 166 h 179"/>
                <a:gd name="T6" fmla="*/ 0 w 294"/>
                <a:gd name="T7" fmla="*/ 110 h 179"/>
                <a:gd name="T8" fmla="*/ 127 w 294"/>
                <a:gd name="T9" fmla="*/ 0 h 179"/>
              </a:gdLst>
              <a:ahLst/>
              <a:cxnLst>
                <a:cxn ang="0">
                  <a:pos x="T0" y="T1"/>
                </a:cxn>
                <a:cxn ang="0">
                  <a:pos x="T2" y="T3"/>
                </a:cxn>
                <a:cxn ang="0">
                  <a:pos x="T4" y="T5"/>
                </a:cxn>
                <a:cxn ang="0">
                  <a:pos x="T6" y="T7"/>
                </a:cxn>
                <a:cxn ang="0">
                  <a:pos x="T8" y="T9"/>
                </a:cxn>
              </a:cxnLst>
              <a:rect l="0" t="0" r="r" b="b"/>
              <a:pathLst>
                <a:path w="294" h="179">
                  <a:moveTo>
                    <a:pt x="127" y="0"/>
                  </a:moveTo>
                  <a:lnTo>
                    <a:pt x="294" y="23"/>
                  </a:lnTo>
                  <a:cubicBezTo>
                    <a:pt x="281" y="115"/>
                    <a:pt x="196" y="179"/>
                    <a:pt x="104" y="166"/>
                  </a:cubicBezTo>
                  <a:cubicBezTo>
                    <a:pt x="62" y="160"/>
                    <a:pt x="28" y="142"/>
                    <a:pt x="0" y="110"/>
                  </a:cubicBezTo>
                  <a:lnTo>
                    <a:pt x="127" y="0"/>
                  </a:lnTo>
                  <a:close/>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309">
              <a:extLst>
                <a:ext uri="{FF2B5EF4-FFF2-40B4-BE49-F238E27FC236}">
                  <a16:creationId xmlns:a16="http://schemas.microsoft.com/office/drawing/2014/main" id="{44E0B9C3-4E07-732E-E743-B55A5941A1D5}"/>
                </a:ext>
              </a:extLst>
            </p:cNvPr>
            <p:cNvSpPr>
              <a:spLocks/>
            </p:cNvSpPr>
            <p:nvPr/>
          </p:nvSpPr>
          <p:spPr bwMode="auto">
            <a:xfrm>
              <a:off x="5059363" y="1792288"/>
              <a:ext cx="125413" cy="142875"/>
            </a:xfrm>
            <a:custGeom>
              <a:avLst/>
              <a:gdLst>
                <a:gd name="T0" fmla="*/ 0 w 168"/>
                <a:gd name="T1" fmla="*/ 168 h 191"/>
                <a:gd name="T2" fmla="*/ 0 w 168"/>
                <a:gd name="T3" fmla="*/ 0 h 191"/>
                <a:gd name="T4" fmla="*/ 168 w 168"/>
                <a:gd name="T5" fmla="*/ 168 h 191"/>
                <a:gd name="T6" fmla="*/ 167 w 168"/>
                <a:gd name="T7" fmla="*/ 191 h 191"/>
                <a:gd name="T8" fmla="*/ 0 w 168"/>
                <a:gd name="T9" fmla="*/ 168 h 191"/>
              </a:gdLst>
              <a:ahLst/>
              <a:cxnLst>
                <a:cxn ang="0">
                  <a:pos x="T0" y="T1"/>
                </a:cxn>
                <a:cxn ang="0">
                  <a:pos x="T2" y="T3"/>
                </a:cxn>
                <a:cxn ang="0">
                  <a:pos x="T4" y="T5"/>
                </a:cxn>
                <a:cxn ang="0">
                  <a:pos x="T6" y="T7"/>
                </a:cxn>
                <a:cxn ang="0">
                  <a:pos x="T8" y="T9"/>
                </a:cxn>
              </a:cxnLst>
              <a:rect l="0" t="0" r="r" b="b"/>
              <a:pathLst>
                <a:path w="168" h="191">
                  <a:moveTo>
                    <a:pt x="0" y="168"/>
                  </a:moveTo>
                  <a:lnTo>
                    <a:pt x="0" y="0"/>
                  </a:lnTo>
                  <a:cubicBezTo>
                    <a:pt x="93" y="0"/>
                    <a:pt x="168" y="75"/>
                    <a:pt x="168" y="168"/>
                  </a:cubicBezTo>
                  <a:cubicBezTo>
                    <a:pt x="168" y="176"/>
                    <a:pt x="168" y="183"/>
                    <a:pt x="167" y="191"/>
                  </a:cubicBezTo>
                  <a:lnTo>
                    <a:pt x="0" y="168"/>
                  </a:lnTo>
                  <a:close/>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310">
              <a:extLst>
                <a:ext uri="{FF2B5EF4-FFF2-40B4-BE49-F238E27FC236}">
                  <a16:creationId xmlns:a16="http://schemas.microsoft.com/office/drawing/2014/main" id="{E28DC2C1-7EDA-1C9A-4681-72CF1CAFC376}"/>
                </a:ext>
              </a:extLst>
            </p:cNvPr>
            <p:cNvSpPr>
              <a:spLocks/>
            </p:cNvSpPr>
            <p:nvPr/>
          </p:nvSpPr>
          <p:spPr bwMode="auto">
            <a:xfrm>
              <a:off x="4524375" y="2055813"/>
              <a:ext cx="450850" cy="234950"/>
            </a:xfrm>
            <a:custGeom>
              <a:avLst/>
              <a:gdLst>
                <a:gd name="T0" fmla="*/ 601 w 601"/>
                <a:gd name="T1" fmla="*/ 312 h 312"/>
                <a:gd name="T2" fmla="*/ 601 w 601"/>
                <a:gd name="T3" fmla="*/ 205 h 312"/>
                <a:gd name="T4" fmla="*/ 412 w 601"/>
                <a:gd name="T5" fmla="*/ 1 h 312"/>
                <a:gd name="T6" fmla="*/ 301 w 601"/>
                <a:gd name="T7" fmla="*/ 85 h 312"/>
                <a:gd name="T8" fmla="*/ 189 w 601"/>
                <a:gd name="T9" fmla="*/ 0 h 312"/>
                <a:gd name="T10" fmla="*/ 0 w 601"/>
                <a:gd name="T11" fmla="*/ 205 h 312"/>
                <a:gd name="T12" fmla="*/ 0 w 601"/>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601" h="312">
                  <a:moveTo>
                    <a:pt x="601" y="312"/>
                  </a:moveTo>
                  <a:lnTo>
                    <a:pt x="601" y="205"/>
                  </a:lnTo>
                  <a:cubicBezTo>
                    <a:pt x="601" y="119"/>
                    <a:pt x="535" y="33"/>
                    <a:pt x="412" y="1"/>
                  </a:cubicBezTo>
                  <a:lnTo>
                    <a:pt x="301" y="85"/>
                  </a:lnTo>
                  <a:lnTo>
                    <a:pt x="189" y="0"/>
                  </a:lnTo>
                  <a:cubicBezTo>
                    <a:pt x="67" y="30"/>
                    <a:pt x="0" y="110"/>
                    <a:pt x="0" y="205"/>
                  </a:cubicBezTo>
                  <a:lnTo>
                    <a:pt x="0" y="312"/>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73" name="Astronomy" descr="{&quot;Key&quot;:&quot;POWER_USER_SHAPE_ICON&quot;,&quot;Value&quot;:&quot;POWER_USER_SHAPE_ICON_STYLE_1&quot;}">
            <a:extLst>
              <a:ext uri="{FF2B5EF4-FFF2-40B4-BE49-F238E27FC236}">
                <a16:creationId xmlns:a16="http://schemas.microsoft.com/office/drawing/2014/main" id="{2ED4F682-B9FB-E312-651E-5B59FCD44836}"/>
              </a:ext>
            </a:extLst>
          </p:cNvPr>
          <p:cNvGrpSpPr>
            <a:grpSpLocks noChangeAspect="1"/>
          </p:cNvGrpSpPr>
          <p:nvPr/>
        </p:nvGrpSpPr>
        <p:grpSpPr>
          <a:xfrm>
            <a:off x="852533" y="2735707"/>
            <a:ext cx="580605" cy="500534"/>
            <a:chOff x="7031038" y="1733550"/>
            <a:chExt cx="852487" cy="658813"/>
          </a:xfrm>
        </p:grpSpPr>
        <p:sp>
          <p:nvSpPr>
            <p:cNvPr id="174" name="Freeform 178">
              <a:extLst>
                <a:ext uri="{FF2B5EF4-FFF2-40B4-BE49-F238E27FC236}">
                  <a16:creationId xmlns:a16="http://schemas.microsoft.com/office/drawing/2014/main" id="{5B8D394D-85A8-EF9E-778F-43DF6B227D0D}"/>
                </a:ext>
              </a:extLst>
            </p:cNvPr>
            <p:cNvSpPr>
              <a:spLocks/>
            </p:cNvSpPr>
            <p:nvPr/>
          </p:nvSpPr>
          <p:spPr bwMode="auto">
            <a:xfrm>
              <a:off x="7826375" y="1865313"/>
              <a:ext cx="57150" cy="155575"/>
            </a:xfrm>
            <a:custGeom>
              <a:avLst/>
              <a:gdLst>
                <a:gd name="T0" fmla="*/ 70 w 76"/>
                <a:gd name="T1" fmla="*/ 203 h 207"/>
                <a:gd name="T2" fmla="*/ 76 w 76"/>
                <a:gd name="T3" fmla="*/ 190 h 207"/>
                <a:gd name="T4" fmla="*/ 76 w 76"/>
                <a:gd name="T5" fmla="*/ 16 h 207"/>
                <a:gd name="T6" fmla="*/ 70 w 76"/>
                <a:gd name="T7" fmla="*/ 4 h 207"/>
                <a:gd name="T8" fmla="*/ 58 w 76"/>
                <a:gd name="T9" fmla="*/ 0 h 207"/>
                <a:gd name="T10" fmla="*/ 0 w 76"/>
                <a:gd name="T11" fmla="*/ 6 h 207"/>
                <a:gd name="T12" fmla="*/ 0 w 76"/>
                <a:gd name="T13" fmla="*/ 204 h 207"/>
                <a:gd name="T14" fmla="*/ 59 w 76"/>
                <a:gd name="T15" fmla="*/ 207 h 207"/>
                <a:gd name="T16" fmla="*/ 70 w 76"/>
                <a:gd name="T17" fmla="*/ 2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207">
                  <a:moveTo>
                    <a:pt x="70" y="203"/>
                  </a:moveTo>
                  <a:cubicBezTo>
                    <a:pt x="74" y="199"/>
                    <a:pt x="76" y="195"/>
                    <a:pt x="76" y="190"/>
                  </a:cubicBezTo>
                  <a:lnTo>
                    <a:pt x="76" y="16"/>
                  </a:lnTo>
                  <a:cubicBezTo>
                    <a:pt x="76" y="12"/>
                    <a:pt x="74" y="7"/>
                    <a:pt x="70" y="4"/>
                  </a:cubicBezTo>
                  <a:cubicBezTo>
                    <a:pt x="67" y="1"/>
                    <a:pt x="62" y="0"/>
                    <a:pt x="58" y="0"/>
                  </a:cubicBezTo>
                  <a:lnTo>
                    <a:pt x="0" y="6"/>
                  </a:lnTo>
                  <a:lnTo>
                    <a:pt x="0" y="204"/>
                  </a:lnTo>
                  <a:lnTo>
                    <a:pt x="59" y="207"/>
                  </a:lnTo>
                  <a:cubicBezTo>
                    <a:pt x="63" y="207"/>
                    <a:pt x="67" y="205"/>
                    <a:pt x="70" y="203"/>
                  </a:cubicBezTo>
                  <a:close/>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Freeform 179">
              <a:extLst>
                <a:ext uri="{FF2B5EF4-FFF2-40B4-BE49-F238E27FC236}">
                  <a16:creationId xmlns:a16="http://schemas.microsoft.com/office/drawing/2014/main" id="{8A42DF59-B543-8518-403D-F760498B2093}"/>
                </a:ext>
              </a:extLst>
            </p:cNvPr>
            <p:cNvSpPr>
              <a:spLocks/>
            </p:cNvSpPr>
            <p:nvPr/>
          </p:nvSpPr>
          <p:spPr bwMode="auto">
            <a:xfrm>
              <a:off x="7515225" y="1922463"/>
              <a:ext cx="311150" cy="96838"/>
            </a:xfrm>
            <a:custGeom>
              <a:avLst/>
              <a:gdLst>
                <a:gd name="T0" fmla="*/ 0 w 414"/>
                <a:gd name="T1" fmla="*/ 0 h 129"/>
                <a:gd name="T2" fmla="*/ 36 w 414"/>
                <a:gd name="T3" fmla="*/ 0 h 129"/>
                <a:gd name="T4" fmla="*/ 47 w 414"/>
                <a:gd name="T5" fmla="*/ 47 h 129"/>
                <a:gd name="T6" fmla="*/ 107 w 414"/>
                <a:gd name="T7" fmla="*/ 95 h 129"/>
                <a:gd name="T8" fmla="*/ 414 w 414"/>
                <a:gd name="T9" fmla="*/ 129 h 129"/>
              </a:gdLst>
              <a:ahLst/>
              <a:cxnLst>
                <a:cxn ang="0">
                  <a:pos x="T0" y="T1"/>
                </a:cxn>
                <a:cxn ang="0">
                  <a:pos x="T2" y="T3"/>
                </a:cxn>
                <a:cxn ang="0">
                  <a:pos x="T4" y="T5"/>
                </a:cxn>
                <a:cxn ang="0">
                  <a:pos x="T6" y="T7"/>
                </a:cxn>
                <a:cxn ang="0">
                  <a:pos x="T8" y="T9"/>
                </a:cxn>
              </a:cxnLst>
              <a:rect l="0" t="0" r="r" b="b"/>
              <a:pathLst>
                <a:path w="414" h="129">
                  <a:moveTo>
                    <a:pt x="0" y="0"/>
                  </a:moveTo>
                  <a:lnTo>
                    <a:pt x="36" y="0"/>
                  </a:lnTo>
                  <a:cubicBezTo>
                    <a:pt x="39" y="14"/>
                    <a:pt x="43" y="35"/>
                    <a:pt x="47" y="47"/>
                  </a:cubicBezTo>
                  <a:cubicBezTo>
                    <a:pt x="54" y="68"/>
                    <a:pt x="76" y="89"/>
                    <a:pt x="107" y="95"/>
                  </a:cubicBezTo>
                  <a:cubicBezTo>
                    <a:pt x="165" y="104"/>
                    <a:pt x="414" y="129"/>
                    <a:pt x="414" y="129"/>
                  </a:cubicBez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reeform 180">
              <a:extLst>
                <a:ext uri="{FF2B5EF4-FFF2-40B4-BE49-F238E27FC236}">
                  <a16:creationId xmlns:a16="http://schemas.microsoft.com/office/drawing/2014/main" id="{AD6906C9-70E2-5743-CD51-97A00199E14D}"/>
                </a:ext>
              </a:extLst>
            </p:cNvPr>
            <p:cNvSpPr>
              <a:spLocks/>
            </p:cNvSpPr>
            <p:nvPr/>
          </p:nvSpPr>
          <p:spPr bwMode="auto">
            <a:xfrm>
              <a:off x="7515225" y="1843088"/>
              <a:ext cx="311150" cy="46038"/>
            </a:xfrm>
            <a:custGeom>
              <a:avLst/>
              <a:gdLst>
                <a:gd name="T0" fmla="*/ 414 w 414"/>
                <a:gd name="T1" fmla="*/ 35 h 60"/>
                <a:gd name="T2" fmla="*/ 187 w 414"/>
                <a:gd name="T3" fmla="*/ 60 h 60"/>
                <a:gd name="T4" fmla="*/ 180 w 414"/>
                <a:gd name="T5" fmla="*/ 45 h 60"/>
                <a:gd name="T6" fmla="*/ 109 w 414"/>
                <a:gd name="T7" fmla="*/ 0 h 60"/>
                <a:gd name="T8" fmla="*/ 0 w 414"/>
                <a:gd name="T9" fmla="*/ 0 h 60"/>
              </a:gdLst>
              <a:ahLst/>
              <a:cxnLst>
                <a:cxn ang="0">
                  <a:pos x="T0" y="T1"/>
                </a:cxn>
                <a:cxn ang="0">
                  <a:pos x="T2" y="T3"/>
                </a:cxn>
                <a:cxn ang="0">
                  <a:pos x="T4" y="T5"/>
                </a:cxn>
                <a:cxn ang="0">
                  <a:pos x="T6" y="T7"/>
                </a:cxn>
                <a:cxn ang="0">
                  <a:pos x="T8" y="T9"/>
                </a:cxn>
              </a:cxnLst>
              <a:rect l="0" t="0" r="r" b="b"/>
              <a:pathLst>
                <a:path w="414" h="60">
                  <a:moveTo>
                    <a:pt x="414" y="35"/>
                  </a:moveTo>
                  <a:lnTo>
                    <a:pt x="187" y="60"/>
                  </a:lnTo>
                  <a:lnTo>
                    <a:pt x="180" y="45"/>
                  </a:lnTo>
                  <a:cubicBezTo>
                    <a:pt x="164" y="13"/>
                    <a:pt x="144" y="0"/>
                    <a:pt x="109" y="0"/>
                  </a:cubicBezTo>
                  <a:lnTo>
                    <a:pt x="0" y="0"/>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Oval 181">
              <a:extLst>
                <a:ext uri="{FF2B5EF4-FFF2-40B4-BE49-F238E27FC236}">
                  <a16:creationId xmlns:a16="http://schemas.microsoft.com/office/drawing/2014/main" id="{F24298CE-5EC6-9A88-22D1-2D51EF6A8A5E}"/>
                </a:ext>
              </a:extLst>
            </p:cNvPr>
            <p:cNvSpPr>
              <a:spLocks noChangeArrowheads="1"/>
            </p:cNvSpPr>
            <p:nvPr/>
          </p:nvSpPr>
          <p:spPr bwMode="auto">
            <a:xfrm>
              <a:off x="7129463" y="1733550"/>
              <a:ext cx="296863" cy="296863"/>
            </a:xfrm>
            <a:prstGeom prst="ellipse">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182">
              <a:extLst>
                <a:ext uri="{FF2B5EF4-FFF2-40B4-BE49-F238E27FC236}">
                  <a16:creationId xmlns:a16="http://schemas.microsoft.com/office/drawing/2014/main" id="{778BFE70-D31D-93A3-F6D2-CF1220FD3788}"/>
                </a:ext>
              </a:extLst>
            </p:cNvPr>
            <p:cNvSpPr>
              <a:spLocks/>
            </p:cNvSpPr>
            <p:nvPr/>
          </p:nvSpPr>
          <p:spPr bwMode="auto">
            <a:xfrm>
              <a:off x="7031038" y="2068513"/>
              <a:ext cx="347663" cy="323850"/>
            </a:xfrm>
            <a:custGeom>
              <a:avLst/>
              <a:gdLst>
                <a:gd name="T0" fmla="*/ 463 w 463"/>
                <a:gd name="T1" fmla="*/ 431 h 431"/>
                <a:gd name="T2" fmla="*/ 463 w 463"/>
                <a:gd name="T3" fmla="*/ 230 h 431"/>
                <a:gd name="T4" fmla="*/ 228 w 463"/>
                <a:gd name="T5" fmla="*/ 0 h 431"/>
                <a:gd name="T6" fmla="*/ 0 w 463"/>
                <a:gd name="T7" fmla="*/ 228 h 431"/>
                <a:gd name="T8" fmla="*/ 0 w 463"/>
                <a:gd name="T9" fmla="*/ 431 h 431"/>
              </a:gdLst>
              <a:ahLst/>
              <a:cxnLst>
                <a:cxn ang="0">
                  <a:pos x="T0" y="T1"/>
                </a:cxn>
                <a:cxn ang="0">
                  <a:pos x="T2" y="T3"/>
                </a:cxn>
                <a:cxn ang="0">
                  <a:pos x="T4" y="T5"/>
                </a:cxn>
                <a:cxn ang="0">
                  <a:pos x="T6" y="T7"/>
                </a:cxn>
                <a:cxn ang="0">
                  <a:pos x="T8" y="T9"/>
                </a:cxn>
              </a:cxnLst>
              <a:rect l="0" t="0" r="r" b="b"/>
              <a:pathLst>
                <a:path w="463" h="431">
                  <a:moveTo>
                    <a:pt x="463" y="431"/>
                  </a:moveTo>
                  <a:lnTo>
                    <a:pt x="463" y="230"/>
                  </a:lnTo>
                  <a:cubicBezTo>
                    <a:pt x="463" y="160"/>
                    <a:pt x="411" y="0"/>
                    <a:pt x="228" y="0"/>
                  </a:cubicBezTo>
                  <a:cubicBezTo>
                    <a:pt x="102" y="0"/>
                    <a:pt x="0" y="102"/>
                    <a:pt x="0" y="228"/>
                  </a:cubicBezTo>
                  <a:lnTo>
                    <a:pt x="0" y="431"/>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Freeform 183">
              <a:extLst>
                <a:ext uri="{FF2B5EF4-FFF2-40B4-BE49-F238E27FC236}">
                  <a16:creationId xmlns:a16="http://schemas.microsoft.com/office/drawing/2014/main" id="{4342972F-A874-D533-48F6-A6BB2F2DBA40}"/>
                </a:ext>
              </a:extLst>
            </p:cNvPr>
            <p:cNvSpPr>
              <a:spLocks/>
            </p:cNvSpPr>
            <p:nvPr/>
          </p:nvSpPr>
          <p:spPr bwMode="auto">
            <a:xfrm>
              <a:off x="7262813" y="2255838"/>
              <a:ext cx="12700" cy="136525"/>
            </a:xfrm>
            <a:custGeom>
              <a:avLst/>
              <a:gdLst>
                <a:gd name="T0" fmla="*/ 17 w 17"/>
                <a:gd name="T1" fmla="*/ 0 h 180"/>
                <a:gd name="T2" fmla="*/ 0 w 17"/>
                <a:gd name="T3" fmla="*/ 99 h 180"/>
                <a:gd name="T4" fmla="*/ 0 w 17"/>
                <a:gd name="T5" fmla="*/ 180 h 180"/>
              </a:gdLst>
              <a:ahLst/>
              <a:cxnLst>
                <a:cxn ang="0">
                  <a:pos x="T0" y="T1"/>
                </a:cxn>
                <a:cxn ang="0">
                  <a:pos x="T2" y="T3"/>
                </a:cxn>
                <a:cxn ang="0">
                  <a:pos x="T4" y="T5"/>
                </a:cxn>
              </a:cxnLst>
              <a:rect l="0" t="0" r="r" b="b"/>
              <a:pathLst>
                <a:path w="17" h="180">
                  <a:moveTo>
                    <a:pt x="17" y="0"/>
                  </a:moveTo>
                  <a:cubicBezTo>
                    <a:pt x="5" y="26"/>
                    <a:pt x="0" y="63"/>
                    <a:pt x="0" y="99"/>
                  </a:cubicBezTo>
                  <a:lnTo>
                    <a:pt x="0" y="180"/>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Freeform 184">
              <a:extLst>
                <a:ext uri="{FF2B5EF4-FFF2-40B4-BE49-F238E27FC236}">
                  <a16:creationId xmlns:a16="http://schemas.microsoft.com/office/drawing/2014/main" id="{FD8B62DB-E1D2-BCDA-508E-5F7945F8E05B}"/>
                </a:ext>
              </a:extLst>
            </p:cNvPr>
            <p:cNvSpPr>
              <a:spLocks/>
            </p:cNvSpPr>
            <p:nvPr/>
          </p:nvSpPr>
          <p:spPr bwMode="auto">
            <a:xfrm>
              <a:off x="7104063" y="2257425"/>
              <a:ext cx="14288" cy="134938"/>
            </a:xfrm>
            <a:custGeom>
              <a:avLst/>
              <a:gdLst>
                <a:gd name="T0" fmla="*/ 0 w 20"/>
                <a:gd name="T1" fmla="*/ 0 h 179"/>
                <a:gd name="T2" fmla="*/ 20 w 20"/>
                <a:gd name="T3" fmla="*/ 96 h 179"/>
                <a:gd name="T4" fmla="*/ 20 w 20"/>
                <a:gd name="T5" fmla="*/ 179 h 179"/>
              </a:gdLst>
              <a:ahLst/>
              <a:cxnLst>
                <a:cxn ang="0">
                  <a:pos x="T0" y="T1"/>
                </a:cxn>
                <a:cxn ang="0">
                  <a:pos x="T2" y="T3"/>
                </a:cxn>
                <a:cxn ang="0">
                  <a:pos x="T4" y="T5"/>
                </a:cxn>
              </a:cxnLst>
              <a:rect l="0" t="0" r="r" b="b"/>
              <a:pathLst>
                <a:path w="20" h="179">
                  <a:moveTo>
                    <a:pt x="0" y="0"/>
                  </a:moveTo>
                  <a:cubicBezTo>
                    <a:pt x="12" y="19"/>
                    <a:pt x="20" y="63"/>
                    <a:pt x="20" y="96"/>
                  </a:cubicBezTo>
                  <a:lnTo>
                    <a:pt x="20" y="179"/>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 name="Rectangle 185">
              <a:extLst>
                <a:ext uri="{FF2B5EF4-FFF2-40B4-BE49-F238E27FC236}">
                  <a16:creationId xmlns:a16="http://schemas.microsoft.com/office/drawing/2014/main" id="{589AB9B9-E970-A149-A48B-F035D3243682}"/>
                </a:ext>
              </a:extLst>
            </p:cNvPr>
            <p:cNvSpPr>
              <a:spLocks noChangeArrowheads="1"/>
            </p:cNvSpPr>
            <p:nvPr/>
          </p:nvSpPr>
          <p:spPr bwMode="auto">
            <a:xfrm>
              <a:off x="7572375" y="2043113"/>
              <a:ext cx="79375" cy="42863"/>
            </a:xfrm>
            <a:prstGeom prst="rect">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Line 186">
              <a:extLst>
                <a:ext uri="{FF2B5EF4-FFF2-40B4-BE49-F238E27FC236}">
                  <a16:creationId xmlns:a16="http://schemas.microsoft.com/office/drawing/2014/main" id="{DEB50369-4C06-8FF4-EE93-2848E7CF5520}"/>
                </a:ext>
              </a:extLst>
            </p:cNvPr>
            <p:cNvSpPr>
              <a:spLocks noChangeShapeType="1"/>
            </p:cNvSpPr>
            <p:nvPr/>
          </p:nvSpPr>
          <p:spPr bwMode="auto">
            <a:xfrm flipH="1">
              <a:off x="7488238" y="2085975"/>
              <a:ext cx="84138" cy="306388"/>
            </a:xfrm>
            <a:prstGeom prst="line">
              <a:avLst/>
            </a:prstGeom>
            <a:noFill/>
            <a:ln w="19050" cap="flat">
              <a:solidFill>
                <a:schemeClr val="l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3" name="Line 187">
              <a:extLst>
                <a:ext uri="{FF2B5EF4-FFF2-40B4-BE49-F238E27FC236}">
                  <a16:creationId xmlns:a16="http://schemas.microsoft.com/office/drawing/2014/main" id="{91B4D3B3-2D9A-66F3-A489-F6B57E682966}"/>
                </a:ext>
              </a:extLst>
            </p:cNvPr>
            <p:cNvSpPr>
              <a:spLocks noChangeShapeType="1"/>
            </p:cNvSpPr>
            <p:nvPr/>
          </p:nvSpPr>
          <p:spPr bwMode="auto">
            <a:xfrm>
              <a:off x="7651750" y="2085975"/>
              <a:ext cx="82550" cy="306388"/>
            </a:xfrm>
            <a:prstGeom prst="line">
              <a:avLst/>
            </a:prstGeom>
            <a:noFill/>
            <a:ln w="19050" cap="flat">
              <a:solidFill>
                <a:schemeClr val="l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4" name="Line 188">
              <a:extLst>
                <a:ext uri="{FF2B5EF4-FFF2-40B4-BE49-F238E27FC236}">
                  <a16:creationId xmlns:a16="http://schemas.microsoft.com/office/drawing/2014/main" id="{54FDDAB9-2DCE-07DD-70F3-33C10F3199C6}"/>
                </a:ext>
              </a:extLst>
            </p:cNvPr>
            <p:cNvSpPr>
              <a:spLocks noChangeShapeType="1"/>
            </p:cNvSpPr>
            <p:nvPr/>
          </p:nvSpPr>
          <p:spPr bwMode="auto">
            <a:xfrm>
              <a:off x="7612063" y="2085975"/>
              <a:ext cx="0" cy="306388"/>
            </a:xfrm>
            <a:prstGeom prst="line">
              <a:avLst/>
            </a:prstGeom>
            <a:noFill/>
            <a:ln w="19050" cap="flat">
              <a:solidFill>
                <a:schemeClr val="l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Line 189">
              <a:extLst>
                <a:ext uri="{FF2B5EF4-FFF2-40B4-BE49-F238E27FC236}">
                  <a16:creationId xmlns:a16="http://schemas.microsoft.com/office/drawing/2014/main" id="{5E7FA91A-B3D0-B8FF-DC34-5CECBE9EFE64}"/>
                </a:ext>
              </a:extLst>
            </p:cNvPr>
            <p:cNvSpPr>
              <a:spLocks noChangeShapeType="1"/>
            </p:cNvSpPr>
            <p:nvPr/>
          </p:nvSpPr>
          <p:spPr bwMode="auto">
            <a:xfrm>
              <a:off x="7612063" y="1993900"/>
              <a:ext cx="0" cy="49213"/>
            </a:xfrm>
            <a:prstGeom prst="line">
              <a:avLst/>
            </a:prstGeom>
            <a:noFill/>
            <a:ln w="19050" cap="flat">
              <a:solidFill>
                <a:schemeClr val="l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Rectangle 190">
              <a:extLst>
                <a:ext uri="{FF2B5EF4-FFF2-40B4-BE49-F238E27FC236}">
                  <a16:creationId xmlns:a16="http://schemas.microsoft.com/office/drawing/2014/main" id="{5D199E3E-915D-D5C2-3441-61FA78616E72}"/>
                </a:ext>
              </a:extLst>
            </p:cNvPr>
            <p:cNvSpPr>
              <a:spLocks noChangeArrowheads="1"/>
            </p:cNvSpPr>
            <p:nvPr/>
          </p:nvSpPr>
          <p:spPr bwMode="auto">
            <a:xfrm>
              <a:off x="7472363" y="1843088"/>
              <a:ext cx="42863" cy="79375"/>
            </a:xfrm>
            <a:prstGeom prst="rect">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87" name="Automation3" descr="{&quot;Key&quot;:&quot;POWER_USER_SHAPE_ICON&quot;,&quot;Value&quot;:&quot;POWER_USER_SHAPE_ICON_STYLE_1&quot;}">
            <a:extLst>
              <a:ext uri="{FF2B5EF4-FFF2-40B4-BE49-F238E27FC236}">
                <a16:creationId xmlns:a16="http://schemas.microsoft.com/office/drawing/2014/main" id="{0534723D-D42A-D05C-B603-8B942D83B96B}"/>
              </a:ext>
            </a:extLst>
          </p:cNvPr>
          <p:cNvGrpSpPr>
            <a:grpSpLocks noChangeAspect="1"/>
          </p:cNvGrpSpPr>
          <p:nvPr>
            <p:custDataLst>
              <p:tags r:id="rId2"/>
            </p:custDataLst>
          </p:nvPr>
        </p:nvGrpSpPr>
        <p:grpSpPr>
          <a:xfrm>
            <a:off x="942839" y="1561904"/>
            <a:ext cx="357814" cy="651036"/>
            <a:chOff x="6967538" y="5295900"/>
            <a:chExt cx="523875" cy="820738"/>
          </a:xfrm>
          <a:solidFill>
            <a:schemeClr val="lt1"/>
          </a:solidFill>
        </p:grpSpPr>
        <p:sp>
          <p:nvSpPr>
            <p:cNvPr id="188" name="Freeform 107">
              <a:extLst>
                <a:ext uri="{FF2B5EF4-FFF2-40B4-BE49-F238E27FC236}">
                  <a16:creationId xmlns:a16="http://schemas.microsoft.com/office/drawing/2014/main" id="{F29AD2DE-2E59-C746-8A88-09946CE216CB}"/>
                </a:ext>
              </a:extLst>
            </p:cNvPr>
            <p:cNvSpPr>
              <a:spLocks noEditPoints="1"/>
            </p:cNvSpPr>
            <p:nvPr/>
          </p:nvSpPr>
          <p:spPr bwMode="auto">
            <a:xfrm>
              <a:off x="6972301" y="6038850"/>
              <a:ext cx="422275" cy="77788"/>
            </a:xfrm>
            <a:custGeom>
              <a:avLst/>
              <a:gdLst>
                <a:gd name="T0" fmla="*/ 16 w 308"/>
                <a:gd name="T1" fmla="*/ 40 h 57"/>
                <a:gd name="T2" fmla="*/ 291 w 308"/>
                <a:gd name="T3" fmla="*/ 40 h 57"/>
                <a:gd name="T4" fmla="*/ 291 w 308"/>
                <a:gd name="T5" fmla="*/ 26 h 57"/>
                <a:gd name="T6" fmla="*/ 282 w 308"/>
                <a:gd name="T7" fmla="*/ 17 h 57"/>
                <a:gd name="T8" fmla="*/ 25 w 308"/>
                <a:gd name="T9" fmla="*/ 17 h 57"/>
                <a:gd name="T10" fmla="*/ 16 w 308"/>
                <a:gd name="T11" fmla="*/ 26 h 57"/>
                <a:gd name="T12" fmla="*/ 16 w 308"/>
                <a:gd name="T13" fmla="*/ 40 h 57"/>
                <a:gd name="T14" fmla="*/ 308 w 308"/>
                <a:gd name="T15" fmla="*/ 57 h 57"/>
                <a:gd name="T16" fmla="*/ 0 w 308"/>
                <a:gd name="T17" fmla="*/ 57 h 57"/>
                <a:gd name="T18" fmla="*/ 0 w 308"/>
                <a:gd name="T19" fmla="*/ 26 h 57"/>
                <a:gd name="T20" fmla="*/ 25 w 308"/>
                <a:gd name="T21" fmla="*/ 0 h 57"/>
                <a:gd name="T22" fmla="*/ 282 w 308"/>
                <a:gd name="T23" fmla="*/ 0 h 57"/>
                <a:gd name="T24" fmla="*/ 308 w 308"/>
                <a:gd name="T25" fmla="*/ 26 h 57"/>
                <a:gd name="T26" fmla="*/ 308 w 308"/>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 h="57">
                  <a:moveTo>
                    <a:pt x="16" y="40"/>
                  </a:moveTo>
                  <a:lnTo>
                    <a:pt x="291" y="40"/>
                  </a:lnTo>
                  <a:lnTo>
                    <a:pt x="291" y="26"/>
                  </a:lnTo>
                  <a:cubicBezTo>
                    <a:pt x="291" y="21"/>
                    <a:pt x="287" y="17"/>
                    <a:pt x="282" y="17"/>
                  </a:cubicBezTo>
                  <a:lnTo>
                    <a:pt x="25" y="17"/>
                  </a:lnTo>
                  <a:cubicBezTo>
                    <a:pt x="20" y="17"/>
                    <a:pt x="16" y="21"/>
                    <a:pt x="16" y="26"/>
                  </a:cubicBezTo>
                  <a:lnTo>
                    <a:pt x="16" y="40"/>
                  </a:lnTo>
                  <a:close/>
                  <a:moveTo>
                    <a:pt x="308" y="57"/>
                  </a:moveTo>
                  <a:lnTo>
                    <a:pt x="0" y="57"/>
                  </a:lnTo>
                  <a:lnTo>
                    <a:pt x="0" y="26"/>
                  </a:lnTo>
                  <a:cubicBezTo>
                    <a:pt x="0" y="12"/>
                    <a:pt x="11" y="0"/>
                    <a:pt x="25" y="0"/>
                  </a:cubicBezTo>
                  <a:lnTo>
                    <a:pt x="282" y="0"/>
                  </a:lnTo>
                  <a:cubicBezTo>
                    <a:pt x="296" y="0"/>
                    <a:pt x="308" y="12"/>
                    <a:pt x="308" y="26"/>
                  </a:cubicBezTo>
                  <a:lnTo>
                    <a:pt x="30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 name="Freeform 108">
              <a:extLst>
                <a:ext uri="{FF2B5EF4-FFF2-40B4-BE49-F238E27FC236}">
                  <a16:creationId xmlns:a16="http://schemas.microsoft.com/office/drawing/2014/main" id="{2380CA63-8887-C3BC-AFA4-45A2FC435071}"/>
                </a:ext>
              </a:extLst>
            </p:cNvPr>
            <p:cNvSpPr>
              <a:spLocks noEditPoints="1"/>
            </p:cNvSpPr>
            <p:nvPr/>
          </p:nvSpPr>
          <p:spPr bwMode="auto">
            <a:xfrm>
              <a:off x="7013576" y="5994400"/>
              <a:ext cx="339725" cy="66675"/>
            </a:xfrm>
            <a:custGeom>
              <a:avLst/>
              <a:gdLst>
                <a:gd name="T0" fmla="*/ 16 w 248"/>
                <a:gd name="T1" fmla="*/ 32 h 49"/>
                <a:gd name="T2" fmla="*/ 231 w 248"/>
                <a:gd name="T3" fmla="*/ 32 h 49"/>
                <a:gd name="T4" fmla="*/ 231 w 248"/>
                <a:gd name="T5" fmla="*/ 16 h 49"/>
                <a:gd name="T6" fmla="*/ 16 w 248"/>
                <a:gd name="T7" fmla="*/ 16 h 49"/>
                <a:gd name="T8" fmla="*/ 16 w 248"/>
                <a:gd name="T9" fmla="*/ 32 h 49"/>
                <a:gd name="T10" fmla="*/ 248 w 248"/>
                <a:gd name="T11" fmla="*/ 49 h 49"/>
                <a:gd name="T12" fmla="*/ 0 w 248"/>
                <a:gd name="T13" fmla="*/ 49 h 49"/>
                <a:gd name="T14" fmla="*/ 0 w 248"/>
                <a:gd name="T15" fmla="*/ 16 h 49"/>
                <a:gd name="T16" fmla="*/ 16 w 248"/>
                <a:gd name="T17" fmla="*/ 0 h 49"/>
                <a:gd name="T18" fmla="*/ 231 w 248"/>
                <a:gd name="T19" fmla="*/ 0 h 49"/>
                <a:gd name="T20" fmla="*/ 248 w 248"/>
                <a:gd name="T21" fmla="*/ 16 h 49"/>
                <a:gd name="T22" fmla="*/ 248 w 248"/>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49">
                  <a:moveTo>
                    <a:pt x="16" y="32"/>
                  </a:moveTo>
                  <a:lnTo>
                    <a:pt x="231" y="32"/>
                  </a:lnTo>
                  <a:lnTo>
                    <a:pt x="231" y="16"/>
                  </a:lnTo>
                  <a:lnTo>
                    <a:pt x="16" y="16"/>
                  </a:lnTo>
                  <a:lnTo>
                    <a:pt x="16" y="32"/>
                  </a:lnTo>
                  <a:close/>
                  <a:moveTo>
                    <a:pt x="248" y="49"/>
                  </a:moveTo>
                  <a:lnTo>
                    <a:pt x="0" y="49"/>
                  </a:lnTo>
                  <a:lnTo>
                    <a:pt x="0" y="16"/>
                  </a:lnTo>
                  <a:cubicBezTo>
                    <a:pt x="0" y="7"/>
                    <a:pt x="7" y="0"/>
                    <a:pt x="16" y="0"/>
                  </a:cubicBezTo>
                  <a:lnTo>
                    <a:pt x="231" y="0"/>
                  </a:lnTo>
                  <a:cubicBezTo>
                    <a:pt x="240" y="0"/>
                    <a:pt x="248" y="7"/>
                    <a:pt x="248" y="16"/>
                  </a:cubicBezTo>
                  <a:lnTo>
                    <a:pt x="248"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9">
              <a:extLst>
                <a:ext uri="{FF2B5EF4-FFF2-40B4-BE49-F238E27FC236}">
                  <a16:creationId xmlns:a16="http://schemas.microsoft.com/office/drawing/2014/main" id="{0A2BA2D6-5C65-15CD-41A6-97DB8C029B00}"/>
                </a:ext>
              </a:extLst>
            </p:cNvPr>
            <p:cNvSpPr>
              <a:spLocks noEditPoints="1"/>
            </p:cNvSpPr>
            <p:nvPr/>
          </p:nvSpPr>
          <p:spPr bwMode="auto">
            <a:xfrm>
              <a:off x="7096126" y="5727700"/>
              <a:ext cx="174625" cy="288925"/>
            </a:xfrm>
            <a:custGeom>
              <a:avLst/>
              <a:gdLst>
                <a:gd name="T0" fmla="*/ 16 w 128"/>
                <a:gd name="T1" fmla="*/ 195 h 211"/>
                <a:gd name="T2" fmla="*/ 111 w 128"/>
                <a:gd name="T3" fmla="*/ 195 h 211"/>
                <a:gd name="T4" fmla="*/ 111 w 128"/>
                <a:gd name="T5" fmla="*/ 61 h 211"/>
                <a:gd name="T6" fmla="*/ 67 w 128"/>
                <a:gd name="T7" fmla="*/ 17 h 211"/>
                <a:gd name="T8" fmla="*/ 61 w 128"/>
                <a:gd name="T9" fmla="*/ 17 h 211"/>
                <a:gd name="T10" fmla="*/ 16 w 128"/>
                <a:gd name="T11" fmla="*/ 61 h 211"/>
                <a:gd name="T12" fmla="*/ 16 w 128"/>
                <a:gd name="T13" fmla="*/ 195 h 211"/>
                <a:gd name="T14" fmla="*/ 128 w 128"/>
                <a:gd name="T15" fmla="*/ 211 h 211"/>
                <a:gd name="T16" fmla="*/ 0 w 128"/>
                <a:gd name="T17" fmla="*/ 211 h 211"/>
                <a:gd name="T18" fmla="*/ 0 w 128"/>
                <a:gd name="T19" fmla="*/ 61 h 211"/>
                <a:gd name="T20" fmla="*/ 61 w 128"/>
                <a:gd name="T21" fmla="*/ 0 h 211"/>
                <a:gd name="T22" fmla="*/ 67 w 128"/>
                <a:gd name="T23" fmla="*/ 0 h 211"/>
                <a:gd name="T24" fmla="*/ 128 w 128"/>
                <a:gd name="T25" fmla="*/ 61 h 211"/>
                <a:gd name="T26" fmla="*/ 128 w 128"/>
                <a:gd name="T2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211">
                  <a:moveTo>
                    <a:pt x="16" y="195"/>
                  </a:moveTo>
                  <a:lnTo>
                    <a:pt x="111" y="195"/>
                  </a:lnTo>
                  <a:lnTo>
                    <a:pt x="111" y="61"/>
                  </a:lnTo>
                  <a:cubicBezTo>
                    <a:pt x="111" y="36"/>
                    <a:pt x="91" y="17"/>
                    <a:pt x="67" y="17"/>
                  </a:cubicBezTo>
                  <a:lnTo>
                    <a:pt x="61" y="17"/>
                  </a:lnTo>
                  <a:cubicBezTo>
                    <a:pt x="36" y="17"/>
                    <a:pt x="16" y="36"/>
                    <a:pt x="16" y="61"/>
                  </a:cubicBezTo>
                  <a:lnTo>
                    <a:pt x="16" y="195"/>
                  </a:lnTo>
                  <a:close/>
                  <a:moveTo>
                    <a:pt x="128" y="211"/>
                  </a:moveTo>
                  <a:lnTo>
                    <a:pt x="0" y="211"/>
                  </a:lnTo>
                  <a:lnTo>
                    <a:pt x="0" y="61"/>
                  </a:lnTo>
                  <a:cubicBezTo>
                    <a:pt x="0" y="27"/>
                    <a:pt x="27" y="0"/>
                    <a:pt x="61" y="0"/>
                  </a:cubicBezTo>
                  <a:lnTo>
                    <a:pt x="67" y="0"/>
                  </a:lnTo>
                  <a:cubicBezTo>
                    <a:pt x="100" y="0"/>
                    <a:pt x="128" y="27"/>
                    <a:pt x="128" y="61"/>
                  </a:cubicBezTo>
                  <a:lnTo>
                    <a:pt x="128" y="21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Freeform 110">
              <a:extLst>
                <a:ext uri="{FF2B5EF4-FFF2-40B4-BE49-F238E27FC236}">
                  <a16:creationId xmlns:a16="http://schemas.microsoft.com/office/drawing/2014/main" id="{ADF5A599-FBFC-66B2-1A00-A69A568A5A94}"/>
                </a:ext>
              </a:extLst>
            </p:cNvPr>
            <p:cNvSpPr>
              <a:spLocks/>
            </p:cNvSpPr>
            <p:nvPr/>
          </p:nvSpPr>
          <p:spPr bwMode="auto">
            <a:xfrm>
              <a:off x="6967538" y="5597525"/>
              <a:ext cx="212725" cy="211138"/>
            </a:xfrm>
            <a:custGeom>
              <a:avLst/>
              <a:gdLst>
                <a:gd name="T0" fmla="*/ 104 w 155"/>
                <a:gd name="T1" fmla="*/ 154 h 154"/>
                <a:gd name="T2" fmla="*/ 98 w 155"/>
                <a:gd name="T3" fmla="*/ 152 h 154"/>
                <a:gd name="T4" fmla="*/ 14 w 155"/>
                <a:gd name="T5" fmla="*/ 68 h 154"/>
                <a:gd name="T6" fmla="*/ 14 w 155"/>
                <a:gd name="T7" fmla="*/ 14 h 154"/>
                <a:gd name="T8" fmla="*/ 68 w 155"/>
                <a:gd name="T9" fmla="*/ 14 h 154"/>
                <a:gd name="T10" fmla="*/ 152 w 155"/>
                <a:gd name="T11" fmla="*/ 99 h 154"/>
                <a:gd name="T12" fmla="*/ 151 w 155"/>
                <a:gd name="T13" fmla="*/ 110 h 154"/>
                <a:gd name="T14" fmla="*/ 140 w 155"/>
                <a:gd name="T15" fmla="*/ 110 h 154"/>
                <a:gd name="T16" fmla="*/ 56 w 155"/>
                <a:gd name="T17" fmla="*/ 26 h 154"/>
                <a:gd name="T18" fmla="*/ 26 w 155"/>
                <a:gd name="T19" fmla="*/ 26 h 154"/>
                <a:gd name="T20" fmla="*/ 26 w 155"/>
                <a:gd name="T21" fmla="*/ 56 h 154"/>
                <a:gd name="T22" fmla="*/ 110 w 155"/>
                <a:gd name="T23" fmla="*/ 140 h 154"/>
                <a:gd name="T24" fmla="*/ 110 w 155"/>
                <a:gd name="T25" fmla="*/ 152 h 154"/>
                <a:gd name="T26" fmla="*/ 104 w 155"/>
                <a:gd name="T2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54">
                  <a:moveTo>
                    <a:pt x="104" y="154"/>
                  </a:moveTo>
                  <a:cubicBezTo>
                    <a:pt x="102" y="154"/>
                    <a:pt x="99" y="153"/>
                    <a:pt x="98" y="152"/>
                  </a:cubicBezTo>
                  <a:lnTo>
                    <a:pt x="14" y="68"/>
                  </a:lnTo>
                  <a:cubicBezTo>
                    <a:pt x="0" y="53"/>
                    <a:pt x="0" y="29"/>
                    <a:pt x="14" y="14"/>
                  </a:cubicBezTo>
                  <a:cubicBezTo>
                    <a:pt x="29" y="0"/>
                    <a:pt x="53" y="0"/>
                    <a:pt x="68" y="14"/>
                  </a:cubicBezTo>
                  <a:lnTo>
                    <a:pt x="152" y="99"/>
                  </a:lnTo>
                  <a:cubicBezTo>
                    <a:pt x="155" y="102"/>
                    <a:pt x="155" y="107"/>
                    <a:pt x="151" y="110"/>
                  </a:cubicBezTo>
                  <a:cubicBezTo>
                    <a:pt x="148" y="114"/>
                    <a:pt x="143" y="114"/>
                    <a:pt x="140" y="110"/>
                  </a:cubicBezTo>
                  <a:lnTo>
                    <a:pt x="56" y="26"/>
                  </a:lnTo>
                  <a:cubicBezTo>
                    <a:pt x="48" y="18"/>
                    <a:pt x="34" y="18"/>
                    <a:pt x="26" y="26"/>
                  </a:cubicBezTo>
                  <a:cubicBezTo>
                    <a:pt x="18" y="34"/>
                    <a:pt x="18" y="48"/>
                    <a:pt x="26" y="56"/>
                  </a:cubicBezTo>
                  <a:lnTo>
                    <a:pt x="110" y="140"/>
                  </a:lnTo>
                  <a:cubicBezTo>
                    <a:pt x="113" y="143"/>
                    <a:pt x="113" y="148"/>
                    <a:pt x="110" y="152"/>
                  </a:cubicBezTo>
                  <a:cubicBezTo>
                    <a:pt x="108" y="153"/>
                    <a:pt x="106" y="154"/>
                    <a:pt x="104" y="1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 name="Freeform 111">
              <a:extLst>
                <a:ext uri="{FF2B5EF4-FFF2-40B4-BE49-F238E27FC236}">
                  <a16:creationId xmlns:a16="http://schemas.microsoft.com/office/drawing/2014/main" id="{23002AB5-65C1-1C06-82E9-42C237C238EA}"/>
                </a:ext>
              </a:extLst>
            </p:cNvPr>
            <p:cNvSpPr>
              <a:spLocks/>
            </p:cNvSpPr>
            <p:nvPr/>
          </p:nvSpPr>
          <p:spPr bwMode="auto">
            <a:xfrm>
              <a:off x="6978651" y="5402263"/>
              <a:ext cx="211138" cy="249238"/>
            </a:xfrm>
            <a:custGeom>
              <a:avLst/>
              <a:gdLst>
                <a:gd name="T0" fmla="*/ 67 w 154"/>
                <a:gd name="T1" fmla="*/ 182 h 182"/>
                <a:gd name="T2" fmla="*/ 63 w 154"/>
                <a:gd name="T3" fmla="*/ 181 h 182"/>
                <a:gd name="T4" fmla="*/ 60 w 154"/>
                <a:gd name="T5" fmla="*/ 169 h 182"/>
                <a:gd name="T6" fmla="*/ 134 w 154"/>
                <a:gd name="T7" fmla="*/ 42 h 182"/>
                <a:gd name="T8" fmla="*/ 128 w 154"/>
                <a:gd name="T9" fmla="*/ 20 h 182"/>
                <a:gd name="T10" fmla="*/ 106 w 154"/>
                <a:gd name="T11" fmla="*/ 26 h 182"/>
                <a:gd name="T12" fmla="*/ 16 w 154"/>
                <a:gd name="T13" fmla="*/ 172 h 182"/>
                <a:gd name="T14" fmla="*/ 5 w 154"/>
                <a:gd name="T15" fmla="*/ 174 h 182"/>
                <a:gd name="T16" fmla="*/ 2 w 154"/>
                <a:gd name="T17" fmla="*/ 163 h 182"/>
                <a:gd name="T18" fmla="*/ 91 w 154"/>
                <a:gd name="T19" fmla="*/ 17 h 182"/>
                <a:gd name="T20" fmla="*/ 111 w 154"/>
                <a:gd name="T21" fmla="*/ 2 h 182"/>
                <a:gd name="T22" fmla="*/ 136 w 154"/>
                <a:gd name="T23" fmla="*/ 5 h 182"/>
                <a:gd name="T24" fmla="*/ 151 w 154"/>
                <a:gd name="T25" fmla="*/ 25 h 182"/>
                <a:gd name="T26" fmla="*/ 148 w 154"/>
                <a:gd name="T27" fmla="*/ 50 h 182"/>
                <a:gd name="T28" fmla="*/ 74 w 154"/>
                <a:gd name="T29" fmla="*/ 178 h 182"/>
                <a:gd name="T30" fmla="*/ 67 w 154"/>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82">
                  <a:moveTo>
                    <a:pt x="67" y="182"/>
                  </a:moveTo>
                  <a:cubicBezTo>
                    <a:pt x="66" y="182"/>
                    <a:pt x="64" y="181"/>
                    <a:pt x="63" y="181"/>
                  </a:cubicBezTo>
                  <a:cubicBezTo>
                    <a:pt x="59" y="178"/>
                    <a:pt x="58" y="173"/>
                    <a:pt x="60" y="169"/>
                  </a:cubicBezTo>
                  <a:lnTo>
                    <a:pt x="134" y="42"/>
                  </a:lnTo>
                  <a:cubicBezTo>
                    <a:pt x="138" y="34"/>
                    <a:pt x="135" y="24"/>
                    <a:pt x="128" y="20"/>
                  </a:cubicBezTo>
                  <a:cubicBezTo>
                    <a:pt x="120" y="15"/>
                    <a:pt x="110" y="18"/>
                    <a:pt x="106" y="26"/>
                  </a:cubicBezTo>
                  <a:lnTo>
                    <a:pt x="16" y="172"/>
                  </a:lnTo>
                  <a:cubicBezTo>
                    <a:pt x="14" y="175"/>
                    <a:pt x="9" y="177"/>
                    <a:pt x="5" y="174"/>
                  </a:cubicBezTo>
                  <a:cubicBezTo>
                    <a:pt x="1" y="172"/>
                    <a:pt x="0" y="167"/>
                    <a:pt x="2" y="163"/>
                  </a:cubicBezTo>
                  <a:lnTo>
                    <a:pt x="91" y="17"/>
                  </a:lnTo>
                  <a:cubicBezTo>
                    <a:pt x="95" y="10"/>
                    <a:pt x="103" y="4"/>
                    <a:pt x="111" y="2"/>
                  </a:cubicBezTo>
                  <a:cubicBezTo>
                    <a:pt x="120" y="0"/>
                    <a:pt x="128" y="1"/>
                    <a:pt x="136" y="5"/>
                  </a:cubicBezTo>
                  <a:cubicBezTo>
                    <a:pt x="144" y="10"/>
                    <a:pt x="149" y="17"/>
                    <a:pt x="151" y="25"/>
                  </a:cubicBezTo>
                  <a:cubicBezTo>
                    <a:pt x="154" y="34"/>
                    <a:pt x="152" y="43"/>
                    <a:pt x="148" y="50"/>
                  </a:cubicBezTo>
                  <a:lnTo>
                    <a:pt x="74" y="178"/>
                  </a:lnTo>
                  <a:cubicBezTo>
                    <a:pt x="73" y="180"/>
                    <a:pt x="70" y="182"/>
                    <a:pt x="67"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Freeform 112">
              <a:extLst>
                <a:ext uri="{FF2B5EF4-FFF2-40B4-BE49-F238E27FC236}">
                  <a16:creationId xmlns:a16="http://schemas.microsoft.com/office/drawing/2014/main" id="{2361D4F5-FA26-71D3-594A-6A21AF70A932}"/>
                </a:ext>
              </a:extLst>
            </p:cNvPr>
            <p:cNvSpPr>
              <a:spLocks/>
            </p:cNvSpPr>
            <p:nvPr/>
          </p:nvSpPr>
          <p:spPr bwMode="auto">
            <a:xfrm>
              <a:off x="7132638" y="5402263"/>
              <a:ext cx="146050" cy="82550"/>
            </a:xfrm>
            <a:custGeom>
              <a:avLst/>
              <a:gdLst>
                <a:gd name="T0" fmla="*/ 77 w 107"/>
                <a:gd name="T1" fmla="*/ 60 h 60"/>
                <a:gd name="T2" fmla="*/ 24 w 107"/>
                <a:gd name="T3" fmla="*/ 60 h 60"/>
                <a:gd name="T4" fmla="*/ 16 w 107"/>
                <a:gd name="T5" fmla="*/ 52 h 60"/>
                <a:gd name="T6" fmla="*/ 24 w 107"/>
                <a:gd name="T7" fmla="*/ 43 h 60"/>
                <a:gd name="T8" fmla="*/ 77 w 107"/>
                <a:gd name="T9" fmla="*/ 43 h 60"/>
                <a:gd name="T10" fmla="*/ 91 w 107"/>
                <a:gd name="T11" fmla="*/ 30 h 60"/>
                <a:gd name="T12" fmla="*/ 77 w 107"/>
                <a:gd name="T13" fmla="*/ 17 h 60"/>
                <a:gd name="T14" fmla="*/ 8 w 107"/>
                <a:gd name="T15" fmla="*/ 17 h 60"/>
                <a:gd name="T16" fmla="*/ 0 w 107"/>
                <a:gd name="T17" fmla="*/ 8 h 60"/>
                <a:gd name="T18" fmla="*/ 8 w 107"/>
                <a:gd name="T19" fmla="*/ 0 h 60"/>
                <a:gd name="T20" fmla="*/ 77 w 107"/>
                <a:gd name="T21" fmla="*/ 0 h 60"/>
                <a:gd name="T22" fmla="*/ 107 w 107"/>
                <a:gd name="T23" fmla="*/ 30 h 60"/>
                <a:gd name="T24" fmla="*/ 77 w 107"/>
                <a:gd name="T2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60">
                  <a:moveTo>
                    <a:pt x="77" y="60"/>
                  </a:moveTo>
                  <a:lnTo>
                    <a:pt x="24" y="60"/>
                  </a:lnTo>
                  <a:cubicBezTo>
                    <a:pt x="19" y="60"/>
                    <a:pt x="16" y="56"/>
                    <a:pt x="16" y="52"/>
                  </a:cubicBezTo>
                  <a:cubicBezTo>
                    <a:pt x="16" y="47"/>
                    <a:pt x="19" y="43"/>
                    <a:pt x="24" y="43"/>
                  </a:cubicBezTo>
                  <a:lnTo>
                    <a:pt x="77" y="43"/>
                  </a:lnTo>
                  <a:cubicBezTo>
                    <a:pt x="85" y="43"/>
                    <a:pt x="91" y="37"/>
                    <a:pt x="91" y="30"/>
                  </a:cubicBezTo>
                  <a:cubicBezTo>
                    <a:pt x="91" y="23"/>
                    <a:pt x="85" y="17"/>
                    <a:pt x="77" y="17"/>
                  </a:cubicBezTo>
                  <a:lnTo>
                    <a:pt x="8" y="17"/>
                  </a:lnTo>
                  <a:cubicBezTo>
                    <a:pt x="4" y="17"/>
                    <a:pt x="0" y="13"/>
                    <a:pt x="0" y="8"/>
                  </a:cubicBezTo>
                  <a:cubicBezTo>
                    <a:pt x="0" y="4"/>
                    <a:pt x="4" y="0"/>
                    <a:pt x="8" y="0"/>
                  </a:cubicBezTo>
                  <a:lnTo>
                    <a:pt x="77" y="0"/>
                  </a:lnTo>
                  <a:cubicBezTo>
                    <a:pt x="94" y="0"/>
                    <a:pt x="107" y="13"/>
                    <a:pt x="107" y="30"/>
                  </a:cubicBezTo>
                  <a:cubicBezTo>
                    <a:pt x="107" y="46"/>
                    <a:pt x="94" y="60"/>
                    <a:pt x="7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Freeform 113">
              <a:extLst>
                <a:ext uri="{FF2B5EF4-FFF2-40B4-BE49-F238E27FC236}">
                  <a16:creationId xmlns:a16="http://schemas.microsoft.com/office/drawing/2014/main" id="{625FC2C0-3AAD-896C-AF9E-6D1CB198BCAB}"/>
                </a:ext>
              </a:extLst>
            </p:cNvPr>
            <p:cNvSpPr>
              <a:spLocks/>
            </p:cNvSpPr>
            <p:nvPr/>
          </p:nvSpPr>
          <p:spPr bwMode="auto">
            <a:xfrm>
              <a:off x="7253288" y="5416550"/>
              <a:ext cx="104775" cy="52388"/>
            </a:xfrm>
            <a:custGeom>
              <a:avLst/>
              <a:gdLst>
                <a:gd name="T0" fmla="*/ 58 w 77"/>
                <a:gd name="T1" fmla="*/ 38 h 38"/>
                <a:gd name="T2" fmla="*/ 9 w 77"/>
                <a:gd name="T3" fmla="*/ 38 h 38"/>
                <a:gd name="T4" fmla="*/ 0 w 77"/>
                <a:gd name="T5" fmla="*/ 30 h 38"/>
                <a:gd name="T6" fmla="*/ 9 w 77"/>
                <a:gd name="T7" fmla="*/ 22 h 38"/>
                <a:gd name="T8" fmla="*/ 58 w 77"/>
                <a:gd name="T9" fmla="*/ 22 h 38"/>
                <a:gd name="T10" fmla="*/ 60 w 77"/>
                <a:gd name="T11" fmla="*/ 19 h 38"/>
                <a:gd name="T12" fmla="*/ 58 w 77"/>
                <a:gd name="T13" fmla="*/ 17 h 38"/>
                <a:gd name="T14" fmla="*/ 9 w 77"/>
                <a:gd name="T15" fmla="*/ 17 h 38"/>
                <a:gd name="T16" fmla="*/ 0 w 77"/>
                <a:gd name="T17" fmla="*/ 9 h 38"/>
                <a:gd name="T18" fmla="*/ 9 w 77"/>
                <a:gd name="T19" fmla="*/ 0 h 38"/>
                <a:gd name="T20" fmla="*/ 58 w 77"/>
                <a:gd name="T21" fmla="*/ 0 h 38"/>
                <a:gd name="T22" fmla="*/ 77 w 77"/>
                <a:gd name="T23" fmla="*/ 19 h 38"/>
                <a:gd name="T24" fmla="*/ 58 w 7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38">
                  <a:moveTo>
                    <a:pt x="58" y="38"/>
                  </a:moveTo>
                  <a:lnTo>
                    <a:pt x="9" y="38"/>
                  </a:lnTo>
                  <a:cubicBezTo>
                    <a:pt x="4" y="38"/>
                    <a:pt x="0" y="35"/>
                    <a:pt x="0" y="30"/>
                  </a:cubicBezTo>
                  <a:cubicBezTo>
                    <a:pt x="0" y="25"/>
                    <a:pt x="4" y="22"/>
                    <a:pt x="9" y="22"/>
                  </a:cubicBezTo>
                  <a:lnTo>
                    <a:pt x="58" y="22"/>
                  </a:lnTo>
                  <a:cubicBezTo>
                    <a:pt x="59" y="22"/>
                    <a:pt x="60" y="21"/>
                    <a:pt x="60" y="19"/>
                  </a:cubicBezTo>
                  <a:cubicBezTo>
                    <a:pt x="60" y="18"/>
                    <a:pt x="59" y="17"/>
                    <a:pt x="58" y="17"/>
                  </a:cubicBezTo>
                  <a:lnTo>
                    <a:pt x="9" y="17"/>
                  </a:lnTo>
                  <a:cubicBezTo>
                    <a:pt x="4" y="17"/>
                    <a:pt x="0" y="13"/>
                    <a:pt x="0" y="9"/>
                  </a:cubicBezTo>
                  <a:cubicBezTo>
                    <a:pt x="0" y="4"/>
                    <a:pt x="4" y="0"/>
                    <a:pt x="9" y="0"/>
                  </a:cubicBezTo>
                  <a:lnTo>
                    <a:pt x="58" y="0"/>
                  </a:lnTo>
                  <a:cubicBezTo>
                    <a:pt x="68" y="0"/>
                    <a:pt x="77" y="9"/>
                    <a:pt x="77" y="19"/>
                  </a:cubicBezTo>
                  <a:cubicBezTo>
                    <a:pt x="77" y="30"/>
                    <a:pt x="68" y="38"/>
                    <a:pt x="5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Freeform 114">
              <a:extLst>
                <a:ext uri="{FF2B5EF4-FFF2-40B4-BE49-F238E27FC236}">
                  <a16:creationId xmlns:a16="http://schemas.microsoft.com/office/drawing/2014/main" id="{B718E06C-87E2-D3E5-4573-B3AFF5FBA734}"/>
                </a:ext>
              </a:extLst>
            </p:cNvPr>
            <p:cNvSpPr>
              <a:spLocks/>
            </p:cNvSpPr>
            <p:nvPr/>
          </p:nvSpPr>
          <p:spPr bwMode="auto">
            <a:xfrm>
              <a:off x="7278688" y="5443538"/>
              <a:ext cx="212725" cy="147638"/>
            </a:xfrm>
            <a:custGeom>
              <a:avLst/>
              <a:gdLst>
                <a:gd name="T0" fmla="*/ 63 w 155"/>
                <a:gd name="T1" fmla="*/ 108 h 108"/>
                <a:gd name="T2" fmla="*/ 0 w 155"/>
                <a:gd name="T3" fmla="*/ 43 h 108"/>
                <a:gd name="T4" fmla="*/ 8 w 155"/>
                <a:gd name="T5" fmla="*/ 9 h 108"/>
                <a:gd name="T6" fmla="*/ 18 w 155"/>
                <a:gd name="T7" fmla="*/ 3 h 108"/>
                <a:gd name="T8" fmla="*/ 24 w 155"/>
                <a:gd name="T9" fmla="*/ 13 h 108"/>
                <a:gd name="T10" fmla="*/ 18 w 155"/>
                <a:gd name="T11" fmla="*/ 38 h 108"/>
                <a:gd name="T12" fmla="*/ 68 w 155"/>
                <a:gd name="T13" fmla="*/ 89 h 108"/>
                <a:gd name="T14" fmla="*/ 135 w 155"/>
                <a:gd name="T15" fmla="*/ 70 h 108"/>
                <a:gd name="T16" fmla="*/ 70 w 155"/>
                <a:gd name="T17" fmla="*/ 70 h 108"/>
                <a:gd name="T18" fmla="*/ 34 w 155"/>
                <a:gd name="T19" fmla="*/ 33 h 108"/>
                <a:gd name="T20" fmla="*/ 37 w 155"/>
                <a:gd name="T21" fmla="*/ 8 h 108"/>
                <a:gd name="T22" fmla="*/ 46 w 155"/>
                <a:gd name="T23" fmla="*/ 0 h 108"/>
                <a:gd name="T24" fmla="*/ 54 w 155"/>
                <a:gd name="T25" fmla="*/ 10 h 108"/>
                <a:gd name="T26" fmla="*/ 51 w 155"/>
                <a:gd name="T27" fmla="*/ 27 h 108"/>
                <a:gd name="T28" fmla="*/ 77 w 155"/>
                <a:gd name="T29" fmla="*/ 53 h 108"/>
                <a:gd name="T30" fmla="*/ 155 w 155"/>
                <a:gd name="T31" fmla="*/ 53 h 108"/>
                <a:gd name="T32" fmla="*/ 150 w 155"/>
                <a:gd name="T33" fmla="*/ 83 h 108"/>
                <a:gd name="T34" fmla="*/ 63 w 155"/>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08">
                  <a:moveTo>
                    <a:pt x="63" y="108"/>
                  </a:moveTo>
                  <a:lnTo>
                    <a:pt x="0" y="43"/>
                  </a:lnTo>
                  <a:lnTo>
                    <a:pt x="8" y="9"/>
                  </a:lnTo>
                  <a:cubicBezTo>
                    <a:pt x="9" y="5"/>
                    <a:pt x="14" y="2"/>
                    <a:pt x="18" y="3"/>
                  </a:cubicBezTo>
                  <a:cubicBezTo>
                    <a:pt x="23" y="4"/>
                    <a:pt x="25" y="9"/>
                    <a:pt x="24" y="13"/>
                  </a:cubicBezTo>
                  <a:lnTo>
                    <a:pt x="18" y="38"/>
                  </a:lnTo>
                  <a:lnTo>
                    <a:pt x="68" y="89"/>
                  </a:lnTo>
                  <a:lnTo>
                    <a:pt x="135" y="70"/>
                  </a:lnTo>
                  <a:lnTo>
                    <a:pt x="70" y="70"/>
                  </a:lnTo>
                  <a:lnTo>
                    <a:pt x="34" y="33"/>
                  </a:lnTo>
                  <a:lnTo>
                    <a:pt x="37" y="8"/>
                  </a:lnTo>
                  <a:cubicBezTo>
                    <a:pt x="38" y="3"/>
                    <a:pt x="42" y="0"/>
                    <a:pt x="46" y="0"/>
                  </a:cubicBezTo>
                  <a:cubicBezTo>
                    <a:pt x="51" y="1"/>
                    <a:pt x="54" y="5"/>
                    <a:pt x="54" y="10"/>
                  </a:cubicBezTo>
                  <a:lnTo>
                    <a:pt x="51" y="27"/>
                  </a:lnTo>
                  <a:lnTo>
                    <a:pt x="77" y="53"/>
                  </a:lnTo>
                  <a:lnTo>
                    <a:pt x="155" y="53"/>
                  </a:lnTo>
                  <a:lnTo>
                    <a:pt x="150" y="83"/>
                  </a:lnTo>
                  <a:lnTo>
                    <a:pt x="63" y="10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Freeform 115">
              <a:extLst>
                <a:ext uri="{FF2B5EF4-FFF2-40B4-BE49-F238E27FC236}">
                  <a16:creationId xmlns:a16="http://schemas.microsoft.com/office/drawing/2014/main" id="{963E6509-CCB2-0B79-F2F3-394EDC24FD09}"/>
                </a:ext>
              </a:extLst>
            </p:cNvPr>
            <p:cNvSpPr>
              <a:spLocks/>
            </p:cNvSpPr>
            <p:nvPr/>
          </p:nvSpPr>
          <p:spPr bwMode="auto">
            <a:xfrm>
              <a:off x="7278688" y="5295900"/>
              <a:ext cx="212725" cy="147638"/>
            </a:xfrm>
            <a:custGeom>
              <a:avLst/>
              <a:gdLst>
                <a:gd name="T0" fmla="*/ 44 w 155"/>
                <a:gd name="T1" fmla="*/ 107 h 107"/>
                <a:gd name="T2" fmla="*/ 36 w 155"/>
                <a:gd name="T3" fmla="*/ 99 h 107"/>
                <a:gd name="T4" fmla="*/ 34 w 155"/>
                <a:gd name="T5" fmla="*/ 74 h 107"/>
                <a:gd name="T6" fmla="*/ 70 w 155"/>
                <a:gd name="T7" fmla="*/ 38 h 107"/>
                <a:gd name="T8" fmla="*/ 135 w 155"/>
                <a:gd name="T9" fmla="*/ 38 h 107"/>
                <a:gd name="T10" fmla="*/ 68 w 155"/>
                <a:gd name="T11" fmla="*/ 18 h 107"/>
                <a:gd name="T12" fmla="*/ 18 w 155"/>
                <a:gd name="T13" fmla="*/ 69 h 107"/>
                <a:gd name="T14" fmla="*/ 24 w 155"/>
                <a:gd name="T15" fmla="*/ 95 h 107"/>
                <a:gd name="T16" fmla="*/ 18 w 155"/>
                <a:gd name="T17" fmla="*/ 105 h 107"/>
                <a:gd name="T18" fmla="*/ 8 w 155"/>
                <a:gd name="T19" fmla="*/ 99 h 107"/>
                <a:gd name="T20" fmla="*/ 0 w 155"/>
                <a:gd name="T21" fmla="*/ 64 h 107"/>
                <a:gd name="T22" fmla="*/ 63 w 155"/>
                <a:gd name="T23" fmla="*/ 0 h 107"/>
                <a:gd name="T24" fmla="*/ 150 w 155"/>
                <a:gd name="T25" fmla="*/ 24 h 107"/>
                <a:gd name="T26" fmla="*/ 155 w 155"/>
                <a:gd name="T27" fmla="*/ 54 h 107"/>
                <a:gd name="T28" fmla="*/ 77 w 155"/>
                <a:gd name="T29" fmla="*/ 54 h 107"/>
                <a:gd name="T30" fmla="*/ 51 w 155"/>
                <a:gd name="T31" fmla="*/ 81 h 107"/>
                <a:gd name="T32" fmla="*/ 53 w 155"/>
                <a:gd name="T33" fmla="*/ 98 h 107"/>
                <a:gd name="T34" fmla="*/ 45 w 155"/>
                <a:gd name="T35" fmla="*/ 107 h 107"/>
                <a:gd name="T36" fmla="*/ 44 w 155"/>
                <a:gd name="T3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07">
                  <a:moveTo>
                    <a:pt x="44" y="107"/>
                  </a:moveTo>
                  <a:cubicBezTo>
                    <a:pt x="40" y="107"/>
                    <a:pt x="37" y="104"/>
                    <a:pt x="36" y="99"/>
                  </a:cubicBezTo>
                  <a:lnTo>
                    <a:pt x="34" y="74"/>
                  </a:lnTo>
                  <a:lnTo>
                    <a:pt x="70" y="38"/>
                  </a:lnTo>
                  <a:lnTo>
                    <a:pt x="135" y="38"/>
                  </a:lnTo>
                  <a:lnTo>
                    <a:pt x="68" y="18"/>
                  </a:lnTo>
                  <a:lnTo>
                    <a:pt x="18" y="69"/>
                  </a:lnTo>
                  <a:lnTo>
                    <a:pt x="24" y="95"/>
                  </a:lnTo>
                  <a:cubicBezTo>
                    <a:pt x="25" y="99"/>
                    <a:pt x="23" y="104"/>
                    <a:pt x="18" y="105"/>
                  </a:cubicBezTo>
                  <a:cubicBezTo>
                    <a:pt x="14" y="106"/>
                    <a:pt x="9" y="103"/>
                    <a:pt x="8" y="99"/>
                  </a:cubicBezTo>
                  <a:lnTo>
                    <a:pt x="0" y="64"/>
                  </a:lnTo>
                  <a:lnTo>
                    <a:pt x="63" y="0"/>
                  </a:lnTo>
                  <a:lnTo>
                    <a:pt x="150" y="24"/>
                  </a:lnTo>
                  <a:lnTo>
                    <a:pt x="155" y="54"/>
                  </a:lnTo>
                  <a:lnTo>
                    <a:pt x="77" y="54"/>
                  </a:lnTo>
                  <a:lnTo>
                    <a:pt x="51" y="81"/>
                  </a:lnTo>
                  <a:lnTo>
                    <a:pt x="53" y="98"/>
                  </a:lnTo>
                  <a:cubicBezTo>
                    <a:pt x="53" y="102"/>
                    <a:pt x="50" y="106"/>
                    <a:pt x="45" y="107"/>
                  </a:cubicBezTo>
                  <a:cubicBezTo>
                    <a:pt x="45" y="107"/>
                    <a:pt x="45" y="107"/>
                    <a:pt x="4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Freeform 116">
              <a:extLst>
                <a:ext uri="{FF2B5EF4-FFF2-40B4-BE49-F238E27FC236}">
                  <a16:creationId xmlns:a16="http://schemas.microsoft.com/office/drawing/2014/main" id="{04D781CE-1A2B-A891-6449-5C1D29AFBF3C}"/>
                </a:ext>
              </a:extLst>
            </p:cNvPr>
            <p:cNvSpPr>
              <a:spLocks noEditPoints="1"/>
            </p:cNvSpPr>
            <p:nvPr/>
          </p:nvSpPr>
          <p:spPr bwMode="auto">
            <a:xfrm>
              <a:off x="7127876" y="5762625"/>
              <a:ext cx="111125" cy="111125"/>
            </a:xfrm>
            <a:custGeom>
              <a:avLst/>
              <a:gdLst>
                <a:gd name="T0" fmla="*/ 41 w 81"/>
                <a:gd name="T1" fmla="*/ 17 h 81"/>
                <a:gd name="T2" fmla="*/ 17 w 81"/>
                <a:gd name="T3" fmla="*/ 41 h 81"/>
                <a:gd name="T4" fmla="*/ 41 w 81"/>
                <a:gd name="T5" fmla="*/ 65 h 81"/>
                <a:gd name="T6" fmla="*/ 65 w 81"/>
                <a:gd name="T7" fmla="*/ 41 h 81"/>
                <a:gd name="T8" fmla="*/ 41 w 81"/>
                <a:gd name="T9" fmla="*/ 17 h 81"/>
                <a:gd name="T10" fmla="*/ 41 w 81"/>
                <a:gd name="T11" fmla="*/ 81 h 81"/>
                <a:gd name="T12" fmla="*/ 0 w 81"/>
                <a:gd name="T13" fmla="*/ 41 h 81"/>
                <a:gd name="T14" fmla="*/ 41 w 81"/>
                <a:gd name="T15" fmla="*/ 0 h 81"/>
                <a:gd name="T16" fmla="*/ 81 w 81"/>
                <a:gd name="T17" fmla="*/ 41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17"/>
                  </a:moveTo>
                  <a:cubicBezTo>
                    <a:pt x="28" y="17"/>
                    <a:pt x="17" y="28"/>
                    <a:pt x="17" y="41"/>
                  </a:cubicBezTo>
                  <a:cubicBezTo>
                    <a:pt x="17" y="54"/>
                    <a:pt x="28" y="65"/>
                    <a:pt x="41" y="65"/>
                  </a:cubicBezTo>
                  <a:cubicBezTo>
                    <a:pt x="54" y="65"/>
                    <a:pt x="65" y="54"/>
                    <a:pt x="65" y="41"/>
                  </a:cubicBezTo>
                  <a:cubicBezTo>
                    <a:pt x="65" y="28"/>
                    <a:pt x="54" y="17"/>
                    <a:pt x="41" y="17"/>
                  </a:cubicBezTo>
                  <a:close/>
                  <a:moveTo>
                    <a:pt x="41" y="81"/>
                  </a:moveTo>
                  <a:cubicBezTo>
                    <a:pt x="18" y="81"/>
                    <a:pt x="0" y="63"/>
                    <a:pt x="0" y="41"/>
                  </a:cubicBezTo>
                  <a:cubicBezTo>
                    <a:pt x="0" y="19"/>
                    <a:pt x="18" y="0"/>
                    <a:pt x="41" y="0"/>
                  </a:cubicBezTo>
                  <a:cubicBezTo>
                    <a:pt x="63" y="0"/>
                    <a:pt x="81" y="19"/>
                    <a:pt x="81" y="41"/>
                  </a:cubicBezTo>
                  <a:cubicBezTo>
                    <a:pt x="81" y="63"/>
                    <a:pt x="63" y="81"/>
                    <a:pt x="4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Freeform 117">
              <a:extLst>
                <a:ext uri="{FF2B5EF4-FFF2-40B4-BE49-F238E27FC236}">
                  <a16:creationId xmlns:a16="http://schemas.microsoft.com/office/drawing/2014/main" id="{4290297F-8FD3-F839-A2CC-B2F2409A2876}"/>
                </a:ext>
              </a:extLst>
            </p:cNvPr>
            <p:cNvSpPr>
              <a:spLocks/>
            </p:cNvSpPr>
            <p:nvPr/>
          </p:nvSpPr>
          <p:spPr bwMode="auto">
            <a:xfrm>
              <a:off x="7010401" y="5640388"/>
              <a:ext cx="23813" cy="25400"/>
            </a:xfrm>
            <a:custGeom>
              <a:avLst/>
              <a:gdLst>
                <a:gd name="T0" fmla="*/ 10 w 15"/>
                <a:gd name="T1" fmla="*/ 16 h 16"/>
                <a:gd name="T2" fmla="*/ 0 w 15"/>
                <a:gd name="T3" fmla="*/ 7 h 16"/>
                <a:gd name="T4" fmla="*/ 5 w 15"/>
                <a:gd name="T5" fmla="*/ 0 h 16"/>
                <a:gd name="T6" fmla="*/ 15 w 15"/>
                <a:gd name="T7" fmla="*/ 10 h 16"/>
                <a:gd name="T8" fmla="*/ 10 w 15"/>
                <a:gd name="T9" fmla="*/ 16 h 16"/>
              </a:gdLst>
              <a:ahLst/>
              <a:cxnLst>
                <a:cxn ang="0">
                  <a:pos x="T0" y="T1"/>
                </a:cxn>
                <a:cxn ang="0">
                  <a:pos x="T2" y="T3"/>
                </a:cxn>
                <a:cxn ang="0">
                  <a:pos x="T4" y="T5"/>
                </a:cxn>
                <a:cxn ang="0">
                  <a:pos x="T6" y="T7"/>
                </a:cxn>
                <a:cxn ang="0">
                  <a:pos x="T8" y="T9"/>
                </a:cxn>
              </a:cxnLst>
              <a:rect l="0" t="0" r="r" b="b"/>
              <a:pathLst>
                <a:path w="15" h="16">
                  <a:moveTo>
                    <a:pt x="10" y="16"/>
                  </a:moveTo>
                  <a:lnTo>
                    <a:pt x="0" y="7"/>
                  </a:lnTo>
                  <a:lnTo>
                    <a:pt x="5" y="0"/>
                  </a:lnTo>
                  <a:lnTo>
                    <a:pt x="15" y="10"/>
                  </a:lnTo>
                  <a:lnTo>
                    <a:pt x="1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 name="Freeform 118">
              <a:extLst>
                <a:ext uri="{FF2B5EF4-FFF2-40B4-BE49-F238E27FC236}">
                  <a16:creationId xmlns:a16="http://schemas.microsoft.com/office/drawing/2014/main" id="{22A03E50-C02A-0C73-734A-F0A349993C3D}"/>
                </a:ext>
              </a:extLst>
            </p:cNvPr>
            <p:cNvSpPr>
              <a:spLocks/>
            </p:cNvSpPr>
            <p:nvPr/>
          </p:nvSpPr>
          <p:spPr bwMode="auto">
            <a:xfrm>
              <a:off x="7124701" y="5438775"/>
              <a:ext cx="25400" cy="26988"/>
            </a:xfrm>
            <a:custGeom>
              <a:avLst/>
              <a:gdLst>
                <a:gd name="T0" fmla="*/ 8 w 16"/>
                <a:gd name="T1" fmla="*/ 17 h 17"/>
                <a:gd name="T2" fmla="*/ 0 w 16"/>
                <a:gd name="T3" fmla="*/ 12 h 17"/>
                <a:gd name="T4" fmla="*/ 9 w 16"/>
                <a:gd name="T5" fmla="*/ 0 h 17"/>
                <a:gd name="T6" fmla="*/ 16 w 16"/>
                <a:gd name="T7" fmla="*/ 5 h 17"/>
                <a:gd name="T8" fmla="*/ 8 w 16"/>
                <a:gd name="T9" fmla="*/ 17 h 17"/>
              </a:gdLst>
              <a:ahLst/>
              <a:cxnLst>
                <a:cxn ang="0">
                  <a:pos x="T0" y="T1"/>
                </a:cxn>
                <a:cxn ang="0">
                  <a:pos x="T2" y="T3"/>
                </a:cxn>
                <a:cxn ang="0">
                  <a:pos x="T4" y="T5"/>
                </a:cxn>
                <a:cxn ang="0">
                  <a:pos x="T6" y="T7"/>
                </a:cxn>
                <a:cxn ang="0">
                  <a:pos x="T8" y="T9"/>
                </a:cxn>
              </a:cxnLst>
              <a:rect l="0" t="0" r="r" b="b"/>
              <a:pathLst>
                <a:path w="16" h="17">
                  <a:moveTo>
                    <a:pt x="8" y="17"/>
                  </a:moveTo>
                  <a:lnTo>
                    <a:pt x="0" y="12"/>
                  </a:lnTo>
                  <a:lnTo>
                    <a:pt x="9" y="0"/>
                  </a:lnTo>
                  <a:lnTo>
                    <a:pt x="16" y="5"/>
                  </a:ln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 name="Rectangle 119">
              <a:extLst>
                <a:ext uri="{FF2B5EF4-FFF2-40B4-BE49-F238E27FC236}">
                  <a16:creationId xmlns:a16="http://schemas.microsoft.com/office/drawing/2014/main" id="{9341E4C8-F346-4364-127E-DE0E78AEAC12}"/>
                </a:ext>
              </a:extLst>
            </p:cNvPr>
            <p:cNvSpPr>
              <a:spLocks noChangeArrowheads="1"/>
            </p:cNvSpPr>
            <p:nvPr/>
          </p:nvSpPr>
          <p:spPr bwMode="auto">
            <a:xfrm>
              <a:off x="7219951" y="5435600"/>
              <a:ext cx="222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01" name="Title 13">
            <a:extLst>
              <a:ext uri="{FF2B5EF4-FFF2-40B4-BE49-F238E27FC236}">
                <a16:creationId xmlns:a16="http://schemas.microsoft.com/office/drawing/2014/main" id="{AAC05C06-9CB4-496C-B374-E3A4078D48D7}"/>
              </a:ext>
            </a:extLst>
          </p:cNvPr>
          <p:cNvSpPr>
            <a:spLocks noGrp="1"/>
          </p:cNvSpPr>
          <p:nvPr>
            <p:ph type="title"/>
          </p:nvPr>
        </p:nvSpPr>
        <p:spPr>
          <a:xfrm>
            <a:off x="638714" y="99281"/>
            <a:ext cx="11259244" cy="865601"/>
          </a:xfrm>
        </p:spPr>
        <p:txBody>
          <a:bodyPr/>
          <a:lstStyle/>
          <a:p>
            <a:r>
              <a:rPr lang="en-US" dirty="0"/>
              <a:t>Data Understanding</a:t>
            </a:r>
          </a:p>
        </p:txBody>
      </p:sp>
      <p:sp>
        <p:nvSpPr>
          <p:cNvPr id="7" name="TextBox 6">
            <a:extLst>
              <a:ext uri="{FF2B5EF4-FFF2-40B4-BE49-F238E27FC236}">
                <a16:creationId xmlns:a16="http://schemas.microsoft.com/office/drawing/2014/main" id="{291D1473-605E-4580-A6E9-F8DC95E616C7}"/>
              </a:ext>
            </a:extLst>
          </p:cNvPr>
          <p:cNvSpPr txBox="1"/>
          <p:nvPr/>
        </p:nvSpPr>
        <p:spPr>
          <a:xfrm>
            <a:off x="1685786" y="5178985"/>
            <a:ext cx="10112037" cy="784830"/>
          </a:xfrm>
          <a:prstGeom prst="rect">
            <a:avLst/>
          </a:prstGeom>
          <a:noFill/>
        </p:spPr>
        <p:txBody>
          <a:bodyPr wrap="square" rtlCol="0">
            <a:spAutoFit/>
          </a:bodyPr>
          <a:lstStyle/>
          <a:p>
            <a:pPr fontAlgn="base">
              <a:lnSpc>
                <a:spcPct val="90000"/>
              </a:lnSpc>
              <a:defRPr/>
            </a:pPr>
            <a:r>
              <a:rPr lang="en-GB" sz="1500" kern="0" dirty="0">
                <a:cs typeface="Arial" pitchFamily="34" charset="0"/>
              </a:rPr>
              <a:t>The third set of predictor variables measure the number of </a:t>
            </a:r>
            <a:r>
              <a:rPr lang="en-GB" sz="1500" b="1" kern="0" dirty="0">
                <a:cs typeface="Arial" pitchFamily="34" charset="0"/>
              </a:rPr>
              <a:t>contractions in the mother’s uterus </a:t>
            </a:r>
            <a:r>
              <a:rPr lang="en-GB" sz="1500" kern="0" dirty="0">
                <a:cs typeface="Arial" pitchFamily="34" charset="0"/>
              </a:rPr>
              <a:t>per second.</a:t>
            </a:r>
          </a:p>
          <a:p>
            <a:pPr fontAlgn="base">
              <a:lnSpc>
                <a:spcPct val="90000"/>
              </a:lnSpc>
              <a:defRPr/>
            </a:pPr>
            <a:r>
              <a:rPr lang="en-GB" sz="1500" kern="0" dirty="0">
                <a:cs typeface="Arial" pitchFamily="34" charset="0"/>
              </a:rPr>
              <a:t>Abnormal contractions are undesirable as they may affect fetal oxygen supply.</a:t>
            </a:r>
          </a:p>
          <a:p>
            <a:endParaRPr lang="en-KE" dirty="0"/>
          </a:p>
        </p:txBody>
      </p:sp>
      <p:pic>
        <p:nvPicPr>
          <p:cNvPr id="2" name="Google Shape;173;g28d02c729e4_3_679">
            <a:extLst>
              <a:ext uri="{FF2B5EF4-FFF2-40B4-BE49-F238E27FC236}">
                <a16:creationId xmlns:a16="http://schemas.microsoft.com/office/drawing/2014/main" id="{A6F83F37-6492-5643-2E9E-D5A8B358BAE0}"/>
              </a:ext>
            </a:extLst>
          </p:cNvPr>
          <p:cNvPicPr preferRelativeResize="0"/>
          <p:nvPr/>
        </p:nvPicPr>
        <p:blipFill>
          <a:blip r:embed="rId5">
            <a:alphaModFix/>
          </a:blip>
          <a:stretch>
            <a:fillRect/>
          </a:stretch>
        </p:blipFill>
        <p:spPr>
          <a:xfrm>
            <a:off x="10643025" y="39606"/>
            <a:ext cx="1377525" cy="1409530"/>
          </a:xfrm>
          <a:prstGeom prst="rect">
            <a:avLst/>
          </a:prstGeom>
          <a:noFill/>
          <a:ln>
            <a:noFill/>
          </a:ln>
        </p:spPr>
      </p:pic>
    </p:spTree>
    <p:custDataLst>
      <p:tags r:id="rId1"/>
    </p:custDataLst>
    <p:extLst>
      <p:ext uri="{BB962C8B-B14F-4D97-AF65-F5344CB8AC3E}">
        <p14:creationId xmlns:p14="http://schemas.microsoft.com/office/powerpoint/2010/main" val="114592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6">
            <a:extLst>
              <a:ext uri="{FF2B5EF4-FFF2-40B4-BE49-F238E27FC236}">
                <a16:creationId xmlns:a16="http://schemas.microsoft.com/office/drawing/2014/main" id="{491A3627-A085-06B7-4EFF-3EE6835FBF03}"/>
              </a:ext>
            </a:extLst>
          </p:cNvPr>
          <p:cNvSpPr/>
          <p:nvPr/>
        </p:nvSpPr>
        <p:spPr>
          <a:xfrm>
            <a:off x="209502" y="1442541"/>
            <a:ext cx="2091777" cy="1942978"/>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Freeform: Shape 7">
            <a:extLst>
              <a:ext uri="{FF2B5EF4-FFF2-40B4-BE49-F238E27FC236}">
                <a16:creationId xmlns:a16="http://schemas.microsoft.com/office/drawing/2014/main" id="{1C04246B-FB4C-B987-4D04-43A35BD9235C}"/>
              </a:ext>
            </a:extLst>
          </p:cNvPr>
          <p:cNvSpPr/>
          <p:nvPr/>
        </p:nvSpPr>
        <p:spPr>
          <a:xfrm>
            <a:off x="2532207" y="1442541"/>
            <a:ext cx="2091777" cy="1942978"/>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gradFill>
            <a:gsLst>
              <a:gs pos="0">
                <a:schemeClr val="accent2"/>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Freeform: Shape 8">
            <a:extLst>
              <a:ext uri="{FF2B5EF4-FFF2-40B4-BE49-F238E27FC236}">
                <a16:creationId xmlns:a16="http://schemas.microsoft.com/office/drawing/2014/main" id="{B898C426-D482-91E4-89D0-AADF26FB7BEE}"/>
              </a:ext>
            </a:extLst>
          </p:cNvPr>
          <p:cNvSpPr/>
          <p:nvPr/>
        </p:nvSpPr>
        <p:spPr>
          <a:xfrm>
            <a:off x="7184886" y="1442540"/>
            <a:ext cx="2091777" cy="1942978"/>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31">
            <a:extLst>
              <a:ext uri="{FF2B5EF4-FFF2-40B4-BE49-F238E27FC236}">
                <a16:creationId xmlns:a16="http://schemas.microsoft.com/office/drawing/2014/main" id="{78326EBA-D61C-A2CE-5893-D974B3CB846B}"/>
              </a:ext>
            </a:extLst>
          </p:cNvPr>
          <p:cNvSpPr/>
          <p:nvPr/>
        </p:nvSpPr>
        <p:spPr>
          <a:xfrm rot="10800000" flipV="1">
            <a:off x="9540226" y="1356619"/>
            <a:ext cx="1663486" cy="1942978"/>
          </a:xfrm>
          <a:custGeom>
            <a:avLst/>
            <a:gdLst>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38059 w 1985964"/>
              <a:gd name="connsiteY50" fmla="*/ 1715757 h 2364509"/>
              <a:gd name="connsiteX51" fmla="*/ 1834276 w 1985964"/>
              <a:gd name="connsiteY51" fmla="*/ 1725393 h 2364509"/>
              <a:gd name="connsiteX52" fmla="*/ 1842311 w 1985964"/>
              <a:gd name="connsiteY52" fmla="*/ 1725393 h 2364509"/>
              <a:gd name="connsiteX53" fmla="*/ 1842311 w 1985964"/>
              <a:gd name="connsiteY53" fmla="*/ 1984395 h 2364509"/>
              <a:gd name="connsiteX54" fmla="*/ 1838060 w 1985964"/>
              <a:gd name="connsiteY54" fmla="*/ 2026564 h 2364509"/>
              <a:gd name="connsiteX55" fmla="*/ 1838058 w 1985964"/>
              <a:gd name="connsiteY55" fmla="*/ 2026570 h 2364509"/>
              <a:gd name="connsiteX56" fmla="*/ 1818140 w 1985964"/>
              <a:gd name="connsiteY56" fmla="*/ 2077302 h 2364509"/>
              <a:gd name="connsiteX57" fmla="*/ 1792175 w 1985964"/>
              <a:gd name="connsiteY57" fmla="*/ 2115814 h 2364509"/>
              <a:gd name="connsiteX58" fmla="*/ 1773416 w 1985964"/>
              <a:gd name="connsiteY58" fmla="*/ 2137481 h 2364509"/>
              <a:gd name="connsiteX59" fmla="*/ 1731490 w 1985964"/>
              <a:gd name="connsiteY59" fmla="*/ 2165749 h 2364509"/>
              <a:gd name="connsiteX60" fmla="*/ 1709927 w 1985964"/>
              <a:gd name="connsiteY60" fmla="*/ 2178120 h 2364509"/>
              <a:gd name="connsiteX61" fmla="*/ 1633141 w 1985964"/>
              <a:gd name="connsiteY61" fmla="*/ 2193622 h 2364509"/>
              <a:gd name="connsiteX62" fmla="*/ 1633070 w 1985964"/>
              <a:gd name="connsiteY62" fmla="*/ 2193635 h 2364509"/>
              <a:gd name="connsiteX63" fmla="*/ 352749 w 1985964"/>
              <a:gd name="connsiteY63" fmla="*/ 2193635 h 2364509"/>
              <a:gd name="connsiteX64" fmla="*/ 143507 w 1985964"/>
              <a:gd name="connsiteY64" fmla="*/ 1984393 h 2364509"/>
              <a:gd name="connsiteX65" fmla="*/ 143507 w 1985964"/>
              <a:gd name="connsiteY65" fmla="*/ 380114 h 2364509"/>
              <a:gd name="connsiteX66" fmla="*/ 147758 w 1985964"/>
              <a:gd name="connsiteY66" fmla="*/ 337945 h 2364509"/>
              <a:gd name="connsiteX67" fmla="*/ 159950 w 1985964"/>
              <a:gd name="connsiteY67" fmla="*/ 298669 h 2364509"/>
              <a:gd name="connsiteX68" fmla="*/ 204792 w 1985964"/>
              <a:gd name="connsiteY68" fmla="*/ 232160 h 2364509"/>
              <a:gd name="connsiteX69" fmla="*/ 352748 w 1985964"/>
              <a:gd name="connsiteY69" fmla="*/ 170874 h 2364509"/>
              <a:gd name="connsiteX70" fmla="*/ 1633069 w 1985964"/>
              <a:gd name="connsiteY70" fmla="*/ 170874 h 2364509"/>
              <a:gd name="connsiteX71" fmla="*/ 1842311 w 1985964"/>
              <a:gd name="connsiteY71" fmla="*/ 380116 h 2364509"/>
              <a:gd name="connsiteX72" fmla="*/ 1842311 w 1985964"/>
              <a:gd name="connsiteY72" fmla="*/ 390533 h 2364509"/>
              <a:gd name="connsiteX73" fmla="*/ 1842312 w 1985964"/>
              <a:gd name="connsiteY73" fmla="*/ 390533 h 2364509"/>
              <a:gd name="connsiteX74" fmla="*/ 1842312 w 1985964"/>
              <a:gd name="connsiteY74" fmla="*/ 657949 h 2364509"/>
              <a:gd name="connsiteX75" fmla="*/ 1844327 w 1985964"/>
              <a:gd name="connsiteY75" fmla="*/ 657949 h 2364509"/>
              <a:gd name="connsiteX76" fmla="*/ 1848702 w 1985964"/>
              <a:gd name="connsiteY76" fmla="*/ 679620 h 2364509"/>
              <a:gd name="connsiteX77" fmla="*/ 1914526 w 1985964"/>
              <a:gd name="connsiteY77" fmla="*/ 723251 h 2364509"/>
              <a:gd name="connsiteX78" fmla="*/ 1980350 w 1985964"/>
              <a:gd name="connsiteY78" fmla="*/ 679620 h 2364509"/>
              <a:gd name="connsiteX79" fmla="*/ 1984725 w 1985964"/>
              <a:gd name="connsiteY79" fmla="*/ 657949 h 2364509"/>
              <a:gd name="connsiteX80" fmla="*/ 1985819 w 1985964"/>
              <a:gd name="connsiteY80" fmla="*/ 657949 h 2364509"/>
              <a:gd name="connsiteX81" fmla="*/ 1985819 w 1985964"/>
              <a:gd name="connsiteY81" fmla="*/ 652531 h 2364509"/>
              <a:gd name="connsiteX82" fmla="*/ 1985964 w 1985964"/>
              <a:gd name="connsiteY82" fmla="*/ 651813 h 2364509"/>
              <a:gd name="connsiteX83" fmla="*/ 1985964 w 1985964"/>
              <a:gd name="connsiteY83" fmla="*/ 320606 h 2364509"/>
              <a:gd name="connsiteX84" fmla="*/ 1979095 w 1985964"/>
              <a:gd name="connsiteY84" fmla="*/ 264273 h 2364509"/>
              <a:gd name="connsiteX85" fmla="*/ 1962862 w 1985964"/>
              <a:gd name="connsiteY85" fmla="*/ 209616 h 2364509"/>
              <a:gd name="connsiteX86" fmla="*/ 1960902 w 1985964"/>
              <a:gd name="connsiteY86" fmla="*/ 205670 h 2364509"/>
              <a:gd name="connsiteX87" fmla="*/ 1959808 w 1985964"/>
              <a:gd name="connsiteY87" fmla="*/ 202145 h 2364509"/>
              <a:gd name="connsiteX88" fmla="*/ 1952102 w 1985964"/>
              <a:gd name="connsiteY88" fmla="*/ 187947 h 2364509"/>
              <a:gd name="connsiteX89" fmla="*/ 1937903 w 1985964"/>
              <a:gd name="connsiteY89" fmla="*/ 159353 h 2364509"/>
              <a:gd name="connsiteX90" fmla="*/ 1932732 w 1985964"/>
              <a:gd name="connsiteY90" fmla="*/ 152262 h 2364509"/>
              <a:gd name="connsiteX91" fmla="*/ 1929292 w 1985964"/>
              <a:gd name="connsiteY91" fmla="*/ 145924 h 2364509"/>
              <a:gd name="connsiteX92" fmla="*/ 1919138 w 1985964"/>
              <a:gd name="connsiteY92" fmla="*/ 133617 h 2364509"/>
              <a:gd name="connsiteX93" fmla="*/ 1905110 w 1985964"/>
              <a:gd name="connsiteY93" fmla="*/ 114377 h 2364509"/>
              <a:gd name="connsiteX94" fmla="*/ 1895612 w 1985964"/>
              <a:gd name="connsiteY94" fmla="*/ 105103 h 2364509"/>
              <a:gd name="connsiteX95" fmla="*/ 1888877 w 1985964"/>
              <a:gd name="connsiteY95" fmla="*/ 96941 h 2364509"/>
              <a:gd name="connsiteX96" fmla="*/ 1878393 w 1985964"/>
              <a:gd name="connsiteY96" fmla="*/ 88290 h 2364509"/>
              <a:gd name="connsiteX97" fmla="*/ 1865375 w 1985964"/>
              <a:gd name="connsiteY97" fmla="*/ 75579 h 2364509"/>
              <a:gd name="connsiteX98" fmla="*/ 1857537 w 1985964"/>
              <a:gd name="connsiteY98" fmla="*/ 71082 h 2364509"/>
              <a:gd name="connsiteX99" fmla="*/ 1839894 w 1985964"/>
              <a:gd name="connsiteY99" fmla="*/ 56526 h 2364509"/>
              <a:gd name="connsiteX100" fmla="*/ 1783673 w 1985964"/>
              <a:gd name="connsiteY100" fmla="*/ 26010 h 2364509"/>
              <a:gd name="connsiteX101" fmla="*/ 1773433 w 1985964"/>
              <a:gd name="connsiteY101" fmla="*/ 22831 h 2364509"/>
              <a:gd name="connsiteX102" fmla="*/ 1768644 w 1985964"/>
              <a:gd name="connsiteY102" fmla="*/ 20084 h 2364509"/>
              <a:gd name="connsiteX103" fmla="*/ 1737353 w 1985964"/>
              <a:gd name="connsiteY103" fmla="*/ 11631 h 2364509"/>
              <a:gd name="connsiteX104" fmla="*/ 1721545 w 1985964"/>
              <a:gd name="connsiteY104" fmla="*/ 6724 h 2364509"/>
              <a:gd name="connsiteX105" fmla="*/ 1717783 w 1985964"/>
              <a:gd name="connsiteY105" fmla="*/ 6345 h 2364509"/>
              <a:gd name="connsiteX106" fmla="*/ 1713431 w 1985964"/>
              <a:gd name="connsiteY106" fmla="*/ 5170 h 2364509"/>
              <a:gd name="connsiteX107" fmla="*/ 1654843 w 1985964"/>
              <a:gd name="connsiteY107"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38059 w 1985964"/>
              <a:gd name="connsiteY50" fmla="*/ 1715757 h 2364509"/>
              <a:gd name="connsiteX51" fmla="*/ 1834276 w 1985964"/>
              <a:gd name="connsiteY51" fmla="*/ 1725393 h 2364509"/>
              <a:gd name="connsiteX52" fmla="*/ 1842311 w 1985964"/>
              <a:gd name="connsiteY52" fmla="*/ 1984395 h 2364509"/>
              <a:gd name="connsiteX53" fmla="*/ 1838060 w 1985964"/>
              <a:gd name="connsiteY53" fmla="*/ 2026564 h 2364509"/>
              <a:gd name="connsiteX54" fmla="*/ 1838058 w 1985964"/>
              <a:gd name="connsiteY54" fmla="*/ 2026570 h 2364509"/>
              <a:gd name="connsiteX55" fmla="*/ 1818140 w 1985964"/>
              <a:gd name="connsiteY55" fmla="*/ 2077302 h 2364509"/>
              <a:gd name="connsiteX56" fmla="*/ 1792175 w 1985964"/>
              <a:gd name="connsiteY56" fmla="*/ 2115814 h 2364509"/>
              <a:gd name="connsiteX57" fmla="*/ 1773416 w 1985964"/>
              <a:gd name="connsiteY57" fmla="*/ 2137481 h 2364509"/>
              <a:gd name="connsiteX58" fmla="*/ 1731490 w 1985964"/>
              <a:gd name="connsiteY58" fmla="*/ 2165749 h 2364509"/>
              <a:gd name="connsiteX59" fmla="*/ 1709927 w 1985964"/>
              <a:gd name="connsiteY59" fmla="*/ 2178120 h 2364509"/>
              <a:gd name="connsiteX60" fmla="*/ 1633141 w 1985964"/>
              <a:gd name="connsiteY60" fmla="*/ 2193622 h 2364509"/>
              <a:gd name="connsiteX61" fmla="*/ 1633070 w 1985964"/>
              <a:gd name="connsiteY61" fmla="*/ 2193635 h 2364509"/>
              <a:gd name="connsiteX62" fmla="*/ 352749 w 1985964"/>
              <a:gd name="connsiteY62" fmla="*/ 2193635 h 2364509"/>
              <a:gd name="connsiteX63" fmla="*/ 143507 w 1985964"/>
              <a:gd name="connsiteY63" fmla="*/ 1984393 h 2364509"/>
              <a:gd name="connsiteX64" fmla="*/ 143507 w 1985964"/>
              <a:gd name="connsiteY64" fmla="*/ 380114 h 2364509"/>
              <a:gd name="connsiteX65" fmla="*/ 147758 w 1985964"/>
              <a:gd name="connsiteY65" fmla="*/ 337945 h 2364509"/>
              <a:gd name="connsiteX66" fmla="*/ 159950 w 1985964"/>
              <a:gd name="connsiteY66" fmla="*/ 298669 h 2364509"/>
              <a:gd name="connsiteX67" fmla="*/ 204792 w 1985964"/>
              <a:gd name="connsiteY67" fmla="*/ 232160 h 2364509"/>
              <a:gd name="connsiteX68" fmla="*/ 352748 w 1985964"/>
              <a:gd name="connsiteY68" fmla="*/ 170874 h 2364509"/>
              <a:gd name="connsiteX69" fmla="*/ 1633069 w 1985964"/>
              <a:gd name="connsiteY69" fmla="*/ 170874 h 2364509"/>
              <a:gd name="connsiteX70" fmla="*/ 1842311 w 1985964"/>
              <a:gd name="connsiteY70" fmla="*/ 380116 h 2364509"/>
              <a:gd name="connsiteX71" fmla="*/ 1842311 w 1985964"/>
              <a:gd name="connsiteY71" fmla="*/ 390533 h 2364509"/>
              <a:gd name="connsiteX72" fmla="*/ 1842312 w 1985964"/>
              <a:gd name="connsiteY72" fmla="*/ 390533 h 2364509"/>
              <a:gd name="connsiteX73" fmla="*/ 1842312 w 1985964"/>
              <a:gd name="connsiteY73" fmla="*/ 657949 h 2364509"/>
              <a:gd name="connsiteX74" fmla="*/ 1844327 w 1985964"/>
              <a:gd name="connsiteY74" fmla="*/ 657949 h 2364509"/>
              <a:gd name="connsiteX75" fmla="*/ 1848702 w 1985964"/>
              <a:gd name="connsiteY75" fmla="*/ 679620 h 2364509"/>
              <a:gd name="connsiteX76" fmla="*/ 1914526 w 1985964"/>
              <a:gd name="connsiteY76" fmla="*/ 723251 h 2364509"/>
              <a:gd name="connsiteX77" fmla="*/ 1980350 w 1985964"/>
              <a:gd name="connsiteY77" fmla="*/ 679620 h 2364509"/>
              <a:gd name="connsiteX78" fmla="*/ 1984725 w 1985964"/>
              <a:gd name="connsiteY78" fmla="*/ 657949 h 2364509"/>
              <a:gd name="connsiteX79" fmla="*/ 1985819 w 1985964"/>
              <a:gd name="connsiteY79" fmla="*/ 657949 h 2364509"/>
              <a:gd name="connsiteX80" fmla="*/ 1985819 w 1985964"/>
              <a:gd name="connsiteY80" fmla="*/ 652531 h 2364509"/>
              <a:gd name="connsiteX81" fmla="*/ 1985964 w 1985964"/>
              <a:gd name="connsiteY81" fmla="*/ 651813 h 2364509"/>
              <a:gd name="connsiteX82" fmla="*/ 1985964 w 1985964"/>
              <a:gd name="connsiteY82" fmla="*/ 320606 h 2364509"/>
              <a:gd name="connsiteX83" fmla="*/ 1979095 w 1985964"/>
              <a:gd name="connsiteY83" fmla="*/ 264273 h 2364509"/>
              <a:gd name="connsiteX84" fmla="*/ 1962862 w 1985964"/>
              <a:gd name="connsiteY84" fmla="*/ 209616 h 2364509"/>
              <a:gd name="connsiteX85" fmla="*/ 1960902 w 1985964"/>
              <a:gd name="connsiteY85" fmla="*/ 205670 h 2364509"/>
              <a:gd name="connsiteX86" fmla="*/ 1959808 w 1985964"/>
              <a:gd name="connsiteY86" fmla="*/ 202145 h 2364509"/>
              <a:gd name="connsiteX87" fmla="*/ 1952102 w 1985964"/>
              <a:gd name="connsiteY87" fmla="*/ 187947 h 2364509"/>
              <a:gd name="connsiteX88" fmla="*/ 1937903 w 1985964"/>
              <a:gd name="connsiteY88" fmla="*/ 159353 h 2364509"/>
              <a:gd name="connsiteX89" fmla="*/ 1932732 w 1985964"/>
              <a:gd name="connsiteY89" fmla="*/ 152262 h 2364509"/>
              <a:gd name="connsiteX90" fmla="*/ 1929292 w 1985964"/>
              <a:gd name="connsiteY90" fmla="*/ 145924 h 2364509"/>
              <a:gd name="connsiteX91" fmla="*/ 1919138 w 1985964"/>
              <a:gd name="connsiteY91" fmla="*/ 133617 h 2364509"/>
              <a:gd name="connsiteX92" fmla="*/ 1905110 w 1985964"/>
              <a:gd name="connsiteY92" fmla="*/ 114377 h 2364509"/>
              <a:gd name="connsiteX93" fmla="*/ 1895612 w 1985964"/>
              <a:gd name="connsiteY93" fmla="*/ 105103 h 2364509"/>
              <a:gd name="connsiteX94" fmla="*/ 1888877 w 1985964"/>
              <a:gd name="connsiteY94" fmla="*/ 96941 h 2364509"/>
              <a:gd name="connsiteX95" fmla="*/ 1878393 w 1985964"/>
              <a:gd name="connsiteY95" fmla="*/ 88290 h 2364509"/>
              <a:gd name="connsiteX96" fmla="*/ 1865375 w 1985964"/>
              <a:gd name="connsiteY96" fmla="*/ 75579 h 2364509"/>
              <a:gd name="connsiteX97" fmla="*/ 1857537 w 1985964"/>
              <a:gd name="connsiteY97" fmla="*/ 71082 h 2364509"/>
              <a:gd name="connsiteX98" fmla="*/ 1839894 w 1985964"/>
              <a:gd name="connsiteY98" fmla="*/ 56526 h 2364509"/>
              <a:gd name="connsiteX99" fmla="*/ 1783673 w 1985964"/>
              <a:gd name="connsiteY99" fmla="*/ 26010 h 2364509"/>
              <a:gd name="connsiteX100" fmla="*/ 1773433 w 1985964"/>
              <a:gd name="connsiteY100" fmla="*/ 22831 h 2364509"/>
              <a:gd name="connsiteX101" fmla="*/ 1768644 w 1985964"/>
              <a:gd name="connsiteY101" fmla="*/ 20084 h 2364509"/>
              <a:gd name="connsiteX102" fmla="*/ 1737353 w 1985964"/>
              <a:gd name="connsiteY102" fmla="*/ 11631 h 2364509"/>
              <a:gd name="connsiteX103" fmla="*/ 1721545 w 1985964"/>
              <a:gd name="connsiteY103" fmla="*/ 6724 h 2364509"/>
              <a:gd name="connsiteX104" fmla="*/ 1717783 w 1985964"/>
              <a:gd name="connsiteY104" fmla="*/ 6345 h 2364509"/>
              <a:gd name="connsiteX105" fmla="*/ 1713431 w 1985964"/>
              <a:gd name="connsiteY105" fmla="*/ 5170 h 2364509"/>
              <a:gd name="connsiteX106" fmla="*/ 1654843 w 1985964"/>
              <a:gd name="connsiteY106"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38059 w 1985964"/>
              <a:gd name="connsiteY50" fmla="*/ 1715757 h 2364509"/>
              <a:gd name="connsiteX51" fmla="*/ 1842311 w 1985964"/>
              <a:gd name="connsiteY51" fmla="*/ 1984395 h 2364509"/>
              <a:gd name="connsiteX52" fmla="*/ 1838060 w 1985964"/>
              <a:gd name="connsiteY52" fmla="*/ 2026564 h 2364509"/>
              <a:gd name="connsiteX53" fmla="*/ 1838058 w 1985964"/>
              <a:gd name="connsiteY53" fmla="*/ 2026570 h 2364509"/>
              <a:gd name="connsiteX54" fmla="*/ 1818140 w 1985964"/>
              <a:gd name="connsiteY54" fmla="*/ 2077302 h 2364509"/>
              <a:gd name="connsiteX55" fmla="*/ 1792175 w 1985964"/>
              <a:gd name="connsiteY55" fmla="*/ 2115814 h 2364509"/>
              <a:gd name="connsiteX56" fmla="*/ 1773416 w 1985964"/>
              <a:gd name="connsiteY56" fmla="*/ 2137481 h 2364509"/>
              <a:gd name="connsiteX57" fmla="*/ 1731490 w 1985964"/>
              <a:gd name="connsiteY57" fmla="*/ 2165749 h 2364509"/>
              <a:gd name="connsiteX58" fmla="*/ 1709927 w 1985964"/>
              <a:gd name="connsiteY58" fmla="*/ 2178120 h 2364509"/>
              <a:gd name="connsiteX59" fmla="*/ 1633141 w 1985964"/>
              <a:gd name="connsiteY59" fmla="*/ 2193622 h 2364509"/>
              <a:gd name="connsiteX60" fmla="*/ 1633070 w 1985964"/>
              <a:gd name="connsiteY60" fmla="*/ 2193635 h 2364509"/>
              <a:gd name="connsiteX61" fmla="*/ 352749 w 1985964"/>
              <a:gd name="connsiteY61" fmla="*/ 2193635 h 2364509"/>
              <a:gd name="connsiteX62" fmla="*/ 143507 w 1985964"/>
              <a:gd name="connsiteY62" fmla="*/ 1984393 h 2364509"/>
              <a:gd name="connsiteX63" fmla="*/ 143507 w 1985964"/>
              <a:gd name="connsiteY63" fmla="*/ 380114 h 2364509"/>
              <a:gd name="connsiteX64" fmla="*/ 147758 w 1985964"/>
              <a:gd name="connsiteY64" fmla="*/ 337945 h 2364509"/>
              <a:gd name="connsiteX65" fmla="*/ 159950 w 1985964"/>
              <a:gd name="connsiteY65" fmla="*/ 298669 h 2364509"/>
              <a:gd name="connsiteX66" fmla="*/ 204792 w 1985964"/>
              <a:gd name="connsiteY66" fmla="*/ 232160 h 2364509"/>
              <a:gd name="connsiteX67" fmla="*/ 352748 w 1985964"/>
              <a:gd name="connsiteY67" fmla="*/ 170874 h 2364509"/>
              <a:gd name="connsiteX68" fmla="*/ 1633069 w 1985964"/>
              <a:gd name="connsiteY68" fmla="*/ 170874 h 2364509"/>
              <a:gd name="connsiteX69" fmla="*/ 1842311 w 1985964"/>
              <a:gd name="connsiteY69" fmla="*/ 380116 h 2364509"/>
              <a:gd name="connsiteX70" fmla="*/ 1842311 w 1985964"/>
              <a:gd name="connsiteY70" fmla="*/ 390533 h 2364509"/>
              <a:gd name="connsiteX71" fmla="*/ 1842312 w 1985964"/>
              <a:gd name="connsiteY71" fmla="*/ 390533 h 2364509"/>
              <a:gd name="connsiteX72" fmla="*/ 1842312 w 1985964"/>
              <a:gd name="connsiteY72" fmla="*/ 657949 h 2364509"/>
              <a:gd name="connsiteX73" fmla="*/ 1844327 w 1985964"/>
              <a:gd name="connsiteY73" fmla="*/ 657949 h 2364509"/>
              <a:gd name="connsiteX74" fmla="*/ 1848702 w 1985964"/>
              <a:gd name="connsiteY74" fmla="*/ 679620 h 2364509"/>
              <a:gd name="connsiteX75" fmla="*/ 1914526 w 1985964"/>
              <a:gd name="connsiteY75" fmla="*/ 723251 h 2364509"/>
              <a:gd name="connsiteX76" fmla="*/ 1980350 w 1985964"/>
              <a:gd name="connsiteY76" fmla="*/ 679620 h 2364509"/>
              <a:gd name="connsiteX77" fmla="*/ 1984725 w 1985964"/>
              <a:gd name="connsiteY77" fmla="*/ 657949 h 2364509"/>
              <a:gd name="connsiteX78" fmla="*/ 1985819 w 1985964"/>
              <a:gd name="connsiteY78" fmla="*/ 657949 h 2364509"/>
              <a:gd name="connsiteX79" fmla="*/ 1985819 w 1985964"/>
              <a:gd name="connsiteY79" fmla="*/ 652531 h 2364509"/>
              <a:gd name="connsiteX80" fmla="*/ 1985964 w 1985964"/>
              <a:gd name="connsiteY80" fmla="*/ 651813 h 2364509"/>
              <a:gd name="connsiteX81" fmla="*/ 1985964 w 1985964"/>
              <a:gd name="connsiteY81" fmla="*/ 320606 h 2364509"/>
              <a:gd name="connsiteX82" fmla="*/ 1979095 w 1985964"/>
              <a:gd name="connsiteY82" fmla="*/ 264273 h 2364509"/>
              <a:gd name="connsiteX83" fmla="*/ 1962862 w 1985964"/>
              <a:gd name="connsiteY83" fmla="*/ 209616 h 2364509"/>
              <a:gd name="connsiteX84" fmla="*/ 1960902 w 1985964"/>
              <a:gd name="connsiteY84" fmla="*/ 205670 h 2364509"/>
              <a:gd name="connsiteX85" fmla="*/ 1959808 w 1985964"/>
              <a:gd name="connsiteY85" fmla="*/ 202145 h 2364509"/>
              <a:gd name="connsiteX86" fmla="*/ 1952102 w 1985964"/>
              <a:gd name="connsiteY86" fmla="*/ 187947 h 2364509"/>
              <a:gd name="connsiteX87" fmla="*/ 1937903 w 1985964"/>
              <a:gd name="connsiteY87" fmla="*/ 159353 h 2364509"/>
              <a:gd name="connsiteX88" fmla="*/ 1932732 w 1985964"/>
              <a:gd name="connsiteY88" fmla="*/ 152262 h 2364509"/>
              <a:gd name="connsiteX89" fmla="*/ 1929292 w 1985964"/>
              <a:gd name="connsiteY89" fmla="*/ 145924 h 2364509"/>
              <a:gd name="connsiteX90" fmla="*/ 1919138 w 1985964"/>
              <a:gd name="connsiteY90" fmla="*/ 133617 h 2364509"/>
              <a:gd name="connsiteX91" fmla="*/ 1905110 w 1985964"/>
              <a:gd name="connsiteY91" fmla="*/ 114377 h 2364509"/>
              <a:gd name="connsiteX92" fmla="*/ 1895612 w 1985964"/>
              <a:gd name="connsiteY92" fmla="*/ 105103 h 2364509"/>
              <a:gd name="connsiteX93" fmla="*/ 1888877 w 1985964"/>
              <a:gd name="connsiteY93" fmla="*/ 96941 h 2364509"/>
              <a:gd name="connsiteX94" fmla="*/ 1878393 w 1985964"/>
              <a:gd name="connsiteY94" fmla="*/ 88290 h 2364509"/>
              <a:gd name="connsiteX95" fmla="*/ 1865375 w 1985964"/>
              <a:gd name="connsiteY95" fmla="*/ 75579 h 2364509"/>
              <a:gd name="connsiteX96" fmla="*/ 1857537 w 1985964"/>
              <a:gd name="connsiteY96" fmla="*/ 71082 h 2364509"/>
              <a:gd name="connsiteX97" fmla="*/ 1839894 w 1985964"/>
              <a:gd name="connsiteY97" fmla="*/ 56526 h 2364509"/>
              <a:gd name="connsiteX98" fmla="*/ 1783673 w 1985964"/>
              <a:gd name="connsiteY98" fmla="*/ 26010 h 2364509"/>
              <a:gd name="connsiteX99" fmla="*/ 1773433 w 1985964"/>
              <a:gd name="connsiteY99" fmla="*/ 22831 h 2364509"/>
              <a:gd name="connsiteX100" fmla="*/ 1768644 w 1985964"/>
              <a:gd name="connsiteY100" fmla="*/ 20084 h 2364509"/>
              <a:gd name="connsiteX101" fmla="*/ 1737353 w 1985964"/>
              <a:gd name="connsiteY101" fmla="*/ 11631 h 2364509"/>
              <a:gd name="connsiteX102" fmla="*/ 1721545 w 1985964"/>
              <a:gd name="connsiteY102" fmla="*/ 6724 h 2364509"/>
              <a:gd name="connsiteX103" fmla="*/ 1717783 w 1985964"/>
              <a:gd name="connsiteY103" fmla="*/ 6345 h 2364509"/>
              <a:gd name="connsiteX104" fmla="*/ 1713431 w 1985964"/>
              <a:gd name="connsiteY104" fmla="*/ 5170 h 2364509"/>
              <a:gd name="connsiteX105" fmla="*/ 1654843 w 1985964"/>
              <a:gd name="connsiteY105"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42311 w 1985964"/>
              <a:gd name="connsiteY50" fmla="*/ 1984395 h 2364509"/>
              <a:gd name="connsiteX51" fmla="*/ 1838060 w 1985964"/>
              <a:gd name="connsiteY51" fmla="*/ 2026564 h 2364509"/>
              <a:gd name="connsiteX52" fmla="*/ 1838058 w 1985964"/>
              <a:gd name="connsiteY52" fmla="*/ 2026570 h 2364509"/>
              <a:gd name="connsiteX53" fmla="*/ 1818140 w 1985964"/>
              <a:gd name="connsiteY53" fmla="*/ 2077302 h 2364509"/>
              <a:gd name="connsiteX54" fmla="*/ 1792175 w 1985964"/>
              <a:gd name="connsiteY54" fmla="*/ 2115814 h 2364509"/>
              <a:gd name="connsiteX55" fmla="*/ 1773416 w 1985964"/>
              <a:gd name="connsiteY55" fmla="*/ 2137481 h 2364509"/>
              <a:gd name="connsiteX56" fmla="*/ 1731490 w 1985964"/>
              <a:gd name="connsiteY56" fmla="*/ 2165749 h 2364509"/>
              <a:gd name="connsiteX57" fmla="*/ 1709927 w 1985964"/>
              <a:gd name="connsiteY57" fmla="*/ 2178120 h 2364509"/>
              <a:gd name="connsiteX58" fmla="*/ 1633141 w 1985964"/>
              <a:gd name="connsiteY58" fmla="*/ 2193622 h 2364509"/>
              <a:gd name="connsiteX59" fmla="*/ 1633070 w 1985964"/>
              <a:gd name="connsiteY59" fmla="*/ 2193635 h 2364509"/>
              <a:gd name="connsiteX60" fmla="*/ 352749 w 1985964"/>
              <a:gd name="connsiteY60" fmla="*/ 2193635 h 2364509"/>
              <a:gd name="connsiteX61" fmla="*/ 143507 w 1985964"/>
              <a:gd name="connsiteY61" fmla="*/ 1984393 h 2364509"/>
              <a:gd name="connsiteX62" fmla="*/ 143507 w 1985964"/>
              <a:gd name="connsiteY62" fmla="*/ 380114 h 2364509"/>
              <a:gd name="connsiteX63" fmla="*/ 147758 w 1985964"/>
              <a:gd name="connsiteY63" fmla="*/ 337945 h 2364509"/>
              <a:gd name="connsiteX64" fmla="*/ 159950 w 1985964"/>
              <a:gd name="connsiteY64" fmla="*/ 298669 h 2364509"/>
              <a:gd name="connsiteX65" fmla="*/ 204792 w 1985964"/>
              <a:gd name="connsiteY65" fmla="*/ 232160 h 2364509"/>
              <a:gd name="connsiteX66" fmla="*/ 352748 w 1985964"/>
              <a:gd name="connsiteY66" fmla="*/ 170874 h 2364509"/>
              <a:gd name="connsiteX67" fmla="*/ 1633069 w 1985964"/>
              <a:gd name="connsiteY67" fmla="*/ 170874 h 2364509"/>
              <a:gd name="connsiteX68" fmla="*/ 1842311 w 1985964"/>
              <a:gd name="connsiteY68" fmla="*/ 380116 h 2364509"/>
              <a:gd name="connsiteX69" fmla="*/ 1842311 w 1985964"/>
              <a:gd name="connsiteY69" fmla="*/ 390533 h 2364509"/>
              <a:gd name="connsiteX70" fmla="*/ 1842312 w 1985964"/>
              <a:gd name="connsiteY70" fmla="*/ 390533 h 2364509"/>
              <a:gd name="connsiteX71" fmla="*/ 1842312 w 1985964"/>
              <a:gd name="connsiteY71" fmla="*/ 657949 h 2364509"/>
              <a:gd name="connsiteX72" fmla="*/ 1844327 w 1985964"/>
              <a:gd name="connsiteY72" fmla="*/ 657949 h 2364509"/>
              <a:gd name="connsiteX73" fmla="*/ 1848702 w 1985964"/>
              <a:gd name="connsiteY73" fmla="*/ 679620 h 2364509"/>
              <a:gd name="connsiteX74" fmla="*/ 1914526 w 1985964"/>
              <a:gd name="connsiteY74" fmla="*/ 723251 h 2364509"/>
              <a:gd name="connsiteX75" fmla="*/ 1980350 w 1985964"/>
              <a:gd name="connsiteY75" fmla="*/ 679620 h 2364509"/>
              <a:gd name="connsiteX76" fmla="*/ 1984725 w 1985964"/>
              <a:gd name="connsiteY76" fmla="*/ 657949 h 2364509"/>
              <a:gd name="connsiteX77" fmla="*/ 1985819 w 1985964"/>
              <a:gd name="connsiteY77" fmla="*/ 657949 h 2364509"/>
              <a:gd name="connsiteX78" fmla="*/ 1985819 w 1985964"/>
              <a:gd name="connsiteY78" fmla="*/ 652531 h 2364509"/>
              <a:gd name="connsiteX79" fmla="*/ 1985964 w 1985964"/>
              <a:gd name="connsiteY79" fmla="*/ 651813 h 2364509"/>
              <a:gd name="connsiteX80" fmla="*/ 1985964 w 1985964"/>
              <a:gd name="connsiteY80" fmla="*/ 320606 h 2364509"/>
              <a:gd name="connsiteX81" fmla="*/ 1979095 w 1985964"/>
              <a:gd name="connsiteY81" fmla="*/ 264273 h 2364509"/>
              <a:gd name="connsiteX82" fmla="*/ 1962862 w 1985964"/>
              <a:gd name="connsiteY82" fmla="*/ 209616 h 2364509"/>
              <a:gd name="connsiteX83" fmla="*/ 1960902 w 1985964"/>
              <a:gd name="connsiteY83" fmla="*/ 205670 h 2364509"/>
              <a:gd name="connsiteX84" fmla="*/ 1959808 w 1985964"/>
              <a:gd name="connsiteY84" fmla="*/ 202145 h 2364509"/>
              <a:gd name="connsiteX85" fmla="*/ 1952102 w 1985964"/>
              <a:gd name="connsiteY85" fmla="*/ 187947 h 2364509"/>
              <a:gd name="connsiteX86" fmla="*/ 1937903 w 1985964"/>
              <a:gd name="connsiteY86" fmla="*/ 159353 h 2364509"/>
              <a:gd name="connsiteX87" fmla="*/ 1932732 w 1985964"/>
              <a:gd name="connsiteY87" fmla="*/ 152262 h 2364509"/>
              <a:gd name="connsiteX88" fmla="*/ 1929292 w 1985964"/>
              <a:gd name="connsiteY88" fmla="*/ 145924 h 2364509"/>
              <a:gd name="connsiteX89" fmla="*/ 1919138 w 1985964"/>
              <a:gd name="connsiteY89" fmla="*/ 133617 h 2364509"/>
              <a:gd name="connsiteX90" fmla="*/ 1905110 w 1985964"/>
              <a:gd name="connsiteY90" fmla="*/ 114377 h 2364509"/>
              <a:gd name="connsiteX91" fmla="*/ 1895612 w 1985964"/>
              <a:gd name="connsiteY91" fmla="*/ 105103 h 2364509"/>
              <a:gd name="connsiteX92" fmla="*/ 1888877 w 1985964"/>
              <a:gd name="connsiteY92" fmla="*/ 96941 h 2364509"/>
              <a:gd name="connsiteX93" fmla="*/ 1878393 w 1985964"/>
              <a:gd name="connsiteY93" fmla="*/ 88290 h 2364509"/>
              <a:gd name="connsiteX94" fmla="*/ 1865375 w 1985964"/>
              <a:gd name="connsiteY94" fmla="*/ 75579 h 2364509"/>
              <a:gd name="connsiteX95" fmla="*/ 1857537 w 1985964"/>
              <a:gd name="connsiteY95" fmla="*/ 71082 h 2364509"/>
              <a:gd name="connsiteX96" fmla="*/ 1839894 w 1985964"/>
              <a:gd name="connsiteY96" fmla="*/ 56526 h 2364509"/>
              <a:gd name="connsiteX97" fmla="*/ 1783673 w 1985964"/>
              <a:gd name="connsiteY97" fmla="*/ 26010 h 2364509"/>
              <a:gd name="connsiteX98" fmla="*/ 1773433 w 1985964"/>
              <a:gd name="connsiteY98" fmla="*/ 22831 h 2364509"/>
              <a:gd name="connsiteX99" fmla="*/ 1768644 w 1985964"/>
              <a:gd name="connsiteY99" fmla="*/ 20084 h 2364509"/>
              <a:gd name="connsiteX100" fmla="*/ 1737353 w 1985964"/>
              <a:gd name="connsiteY100" fmla="*/ 11631 h 2364509"/>
              <a:gd name="connsiteX101" fmla="*/ 1721545 w 1985964"/>
              <a:gd name="connsiteY101" fmla="*/ 6724 h 2364509"/>
              <a:gd name="connsiteX102" fmla="*/ 1717783 w 1985964"/>
              <a:gd name="connsiteY102" fmla="*/ 6345 h 2364509"/>
              <a:gd name="connsiteX103" fmla="*/ 1713431 w 1985964"/>
              <a:gd name="connsiteY103" fmla="*/ 5170 h 2364509"/>
              <a:gd name="connsiteX104" fmla="*/ 1654843 w 1985964"/>
              <a:gd name="connsiteY104"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42311 w 1985964"/>
              <a:gd name="connsiteY49" fmla="*/ 1984395 h 2364509"/>
              <a:gd name="connsiteX50" fmla="*/ 1838060 w 1985964"/>
              <a:gd name="connsiteY50" fmla="*/ 2026564 h 2364509"/>
              <a:gd name="connsiteX51" fmla="*/ 1838058 w 1985964"/>
              <a:gd name="connsiteY51" fmla="*/ 2026570 h 2364509"/>
              <a:gd name="connsiteX52" fmla="*/ 1818140 w 1985964"/>
              <a:gd name="connsiteY52" fmla="*/ 2077302 h 2364509"/>
              <a:gd name="connsiteX53" fmla="*/ 1792175 w 1985964"/>
              <a:gd name="connsiteY53" fmla="*/ 2115814 h 2364509"/>
              <a:gd name="connsiteX54" fmla="*/ 1773416 w 1985964"/>
              <a:gd name="connsiteY54" fmla="*/ 2137481 h 2364509"/>
              <a:gd name="connsiteX55" fmla="*/ 1731490 w 1985964"/>
              <a:gd name="connsiteY55" fmla="*/ 2165749 h 2364509"/>
              <a:gd name="connsiteX56" fmla="*/ 1709927 w 1985964"/>
              <a:gd name="connsiteY56" fmla="*/ 2178120 h 2364509"/>
              <a:gd name="connsiteX57" fmla="*/ 1633141 w 1985964"/>
              <a:gd name="connsiteY57" fmla="*/ 2193622 h 2364509"/>
              <a:gd name="connsiteX58" fmla="*/ 1633070 w 1985964"/>
              <a:gd name="connsiteY58" fmla="*/ 2193635 h 2364509"/>
              <a:gd name="connsiteX59" fmla="*/ 352749 w 1985964"/>
              <a:gd name="connsiteY59" fmla="*/ 2193635 h 2364509"/>
              <a:gd name="connsiteX60" fmla="*/ 143507 w 1985964"/>
              <a:gd name="connsiteY60" fmla="*/ 1984393 h 2364509"/>
              <a:gd name="connsiteX61" fmla="*/ 143507 w 1985964"/>
              <a:gd name="connsiteY61" fmla="*/ 380114 h 2364509"/>
              <a:gd name="connsiteX62" fmla="*/ 147758 w 1985964"/>
              <a:gd name="connsiteY62" fmla="*/ 337945 h 2364509"/>
              <a:gd name="connsiteX63" fmla="*/ 159950 w 1985964"/>
              <a:gd name="connsiteY63" fmla="*/ 298669 h 2364509"/>
              <a:gd name="connsiteX64" fmla="*/ 204792 w 1985964"/>
              <a:gd name="connsiteY64" fmla="*/ 232160 h 2364509"/>
              <a:gd name="connsiteX65" fmla="*/ 352748 w 1985964"/>
              <a:gd name="connsiteY65" fmla="*/ 170874 h 2364509"/>
              <a:gd name="connsiteX66" fmla="*/ 1633069 w 1985964"/>
              <a:gd name="connsiteY66" fmla="*/ 170874 h 2364509"/>
              <a:gd name="connsiteX67" fmla="*/ 1842311 w 1985964"/>
              <a:gd name="connsiteY67" fmla="*/ 380116 h 2364509"/>
              <a:gd name="connsiteX68" fmla="*/ 1842311 w 1985964"/>
              <a:gd name="connsiteY68" fmla="*/ 390533 h 2364509"/>
              <a:gd name="connsiteX69" fmla="*/ 1842312 w 1985964"/>
              <a:gd name="connsiteY69" fmla="*/ 390533 h 2364509"/>
              <a:gd name="connsiteX70" fmla="*/ 1842312 w 1985964"/>
              <a:gd name="connsiteY70" fmla="*/ 657949 h 2364509"/>
              <a:gd name="connsiteX71" fmla="*/ 1844327 w 1985964"/>
              <a:gd name="connsiteY71" fmla="*/ 657949 h 2364509"/>
              <a:gd name="connsiteX72" fmla="*/ 1848702 w 1985964"/>
              <a:gd name="connsiteY72" fmla="*/ 679620 h 2364509"/>
              <a:gd name="connsiteX73" fmla="*/ 1914526 w 1985964"/>
              <a:gd name="connsiteY73" fmla="*/ 723251 h 2364509"/>
              <a:gd name="connsiteX74" fmla="*/ 1980350 w 1985964"/>
              <a:gd name="connsiteY74" fmla="*/ 679620 h 2364509"/>
              <a:gd name="connsiteX75" fmla="*/ 1984725 w 1985964"/>
              <a:gd name="connsiteY75" fmla="*/ 657949 h 2364509"/>
              <a:gd name="connsiteX76" fmla="*/ 1985819 w 1985964"/>
              <a:gd name="connsiteY76" fmla="*/ 657949 h 2364509"/>
              <a:gd name="connsiteX77" fmla="*/ 1985819 w 1985964"/>
              <a:gd name="connsiteY77" fmla="*/ 652531 h 2364509"/>
              <a:gd name="connsiteX78" fmla="*/ 1985964 w 1985964"/>
              <a:gd name="connsiteY78" fmla="*/ 651813 h 2364509"/>
              <a:gd name="connsiteX79" fmla="*/ 1985964 w 1985964"/>
              <a:gd name="connsiteY79" fmla="*/ 320606 h 2364509"/>
              <a:gd name="connsiteX80" fmla="*/ 1979095 w 1985964"/>
              <a:gd name="connsiteY80" fmla="*/ 264273 h 2364509"/>
              <a:gd name="connsiteX81" fmla="*/ 1962862 w 1985964"/>
              <a:gd name="connsiteY81" fmla="*/ 209616 h 2364509"/>
              <a:gd name="connsiteX82" fmla="*/ 1960902 w 1985964"/>
              <a:gd name="connsiteY82" fmla="*/ 205670 h 2364509"/>
              <a:gd name="connsiteX83" fmla="*/ 1959808 w 1985964"/>
              <a:gd name="connsiteY83" fmla="*/ 202145 h 2364509"/>
              <a:gd name="connsiteX84" fmla="*/ 1952102 w 1985964"/>
              <a:gd name="connsiteY84" fmla="*/ 187947 h 2364509"/>
              <a:gd name="connsiteX85" fmla="*/ 1937903 w 1985964"/>
              <a:gd name="connsiteY85" fmla="*/ 159353 h 2364509"/>
              <a:gd name="connsiteX86" fmla="*/ 1932732 w 1985964"/>
              <a:gd name="connsiteY86" fmla="*/ 152262 h 2364509"/>
              <a:gd name="connsiteX87" fmla="*/ 1929292 w 1985964"/>
              <a:gd name="connsiteY87" fmla="*/ 145924 h 2364509"/>
              <a:gd name="connsiteX88" fmla="*/ 1919138 w 1985964"/>
              <a:gd name="connsiteY88" fmla="*/ 133617 h 2364509"/>
              <a:gd name="connsiteX89" fmla="*/ 1905110 w 1985964"/>
              <a:gd name="connsiteY89" fmla="*/ 114377 h 2364509"/>
              <a:gd name="connsiteX90" fmla="*/ 1895612 w 1985964"/>
              <a:gd name="connsiteY90" fmla="*/ 105103 h 2364509"/>
              <a:gd name="connsiteX91" fmla="*/ 1888877 w 1985964"/>
              <a:gd name="connsiteY91" fmla="*/ 96941 h 2364509"/>
              <a:gd name="connsiteX92" fmla="*/ 1878393 w 1985964"/>
              <a:gd name="connsiteY92" fmla="*/ 88290 h 2364509"/>
              <a:gd name="connsiteX93" fmla="*/ 1865375 w 1985964"/>
              <a:gd name="connsiteY93" fmla="*/ 75579 h 2364509"/>
              <a:gd name="connsiteX94" fmla="*/ 1857537 w 1985964"/>
              <a:gd name="connsiteY94" fmla="*/ 71082 h 2364509"/>
              <a:gd name="connsiteX95" fmla="*/ 1839894 w 1985964"/>
              <a:gd name="connsiteY95" fmla="*/ 56526 h 2364509"/>
              <a:gd name="connsiteX96" fmla="*/ 1783673 w 1985964"/>
              <a:gd name="connsiteY96" fmla="*/ 26010 h 2364509"/>
              <a:gd name="connsiteX97" fmla="*/ 1773433 w 1985964"/>
              <a:gd name="connsiteY97" fmla="*/ 22831 h 2364509"/>
              <a:gd name="connsiteX98" fmla="*/ 1768644 w 1985964"/>
              <a:gd name="connsiteY98" fmla="*/ 20084 h 2364509"/>
              <a:gd name="connsiteX99" fmla="*/ 1737353 w 1985964"/>
              <a:gd name="connsiteY99" fmla="*/ 11631 h 2364509"/>
              <a:gd name="connsiteX100" fmla="*/ 1721545 w 1985964"/>
              <a:gd name="connsiteY100" fmla="*/ 6724 h 2364509"/>
              <a:gd name="connsiteX101" fmla="*/ 1717783 w 1985964"/>
              <a:gd name="connsiteY101" fmla="*/ 6345 h 2364509"/>
              <a:gd name="connsiteX102" fmla="*/ 1713431 w 1985964"/>
              <a:gd name="connsiteY102" fmla="*/ 5170 h 2364509"/>
              <a:gd name="connsiteX103" fmla="*/ 1654843 w 1985964"/>
              <a:gd name="connsiteY103"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1 w 1985964"/>
              <a:gd name="connsiteY48" fmla="*/ 1984395 h 2364509"/>
              <a:gd name="connsiteX49" fmla="*/ 1838060 w 1985964"/>
              <a:gd name="connsiteY49" fmla="*/ 2026564 h 2364509"/>
              <a:gd name="connsiteX50" fmla="*/ 1838058 w 1985964"/>
              <a:gd name="connsiteY50" fmla="*/ 2026570 h 2364509"/>
              <a:gd name="connsiteX51" fmla="*/ 1818140 w 1985964"/>
              <a:gd name="connsiteY51" fmla="*/ 2077302 h 2364509"/>
              <a:gd name="connsiteX52" fmla="*/ 1792175 w 1985964"/>
              <a:gd name="connsiteY52" fmla="*/ 2115814 h 2364509"/>
              <a:gd name="connsiteX53" fmla="*/ 1773416 w 1985964"/>
              <a:gd name="connsiteY53" fmla="*/ 2137481 h 2364509"/>
              <a:gd name="connsiteX54" fmla="*/ 1731490 w 1985964"/>
              <a:gd name="connsiteY54" fmla="*/ 2165749 h 2364509"/>
              <a:gd name="connsiteX55" fmla="*/ 1709927 w 1985964"/>
              <a:gd name="connsiteY55" fmla="*/ 2178120 h 2364509"/>
              <a:gd name="connsiteX56" fmla="*/ 1633141 w 1985964"/>
              <a:gd name="connsiteY56" fmla="*/ 2193622 h 2364509"/>
              <a:gd name="connsiteX57" fmla="*/ 1633070 w 1985964"/>
              <a:gd name="connsiteY57" fmla="*/ 2193635 h 2364509"/>
              <a:gd name="connsiteX58" fmla="*/ 352749 w 1985964"/>
              <a:gd name="connsiteY58" fmla="*/ 2193635 h 2364509"/>
              <a:gd name="connsiteX59" fmla="*/ 143507 w 1985964"/>
              <a:gd name="connsiteY59" fmla="*/ 1984393 h 2364509"/>
              <a:gd name="connsiteX60" fmla="*/ 143507 w 1985964"/>
              <a:gd name="connsiteY60" fmla="*/ 380114 h 2364509"/>
              <a:gd name="connsiteX61" fmla="*/ 147758 w 1985964"/>
              <a:gd name="connsiteY61" fmla="*/ 337945 h 2364509"/>
              <a:gd name="connsiteX62" fmla="*/ 159950 w 1985964"/>
              <a:gd name="connsiteY62" fmla="*/ 298669 h 2364509"/>
              <a:gd name="connsiteX63" fmla="*/ 204792 w 1985964"/>
              <a:gd name="connsiteY63" fmla="*/ 232160 h 2364509"/>
              <a:gd name="connsiteX64" fmla="*/ 352748 w 1985964"/>
              <a:gd name="connsiteY64" fmla="*/ 170874 h 2364509"/>
              <a:gd name="connsiteX65" fmla="*/ 1633069 w 1985964"/>
              <a:gd name="connsiteY65" fmla="*/ 170874 h 2364509"/>
              <a:gd name="connsiteX66" fmla="*/ 1842311 w 1985964"/>
              <a:gd name="connsiteY66" fmla="*/ 380116 h 2364509"/>
              <a:gd name="connsiteX67" fmla="*/ 1842311 w 1985964"/>
              <a:gd name="connsiteY67" fmla="*/ 390533 h 2364509"/>
              <a:gd name="connsiteX68" fmla="*/ 1842312 w 1985964"/>
              <a:gd name="connsiteY68" fmla="*/ 390533 h 2364509"/>
              <a:gd name="connsiteX69" fmla="*/ 1842312 w 1985964"/>
              <a:gd name="connsiteY69" fmla="*/ 657949 h 2364509"/>
              <a:gd name="connsiteX70" fmla="*/ 1844327 w 1985964"/>
              <a:gd name="connsiteY70" fmla="*/ 657949 h 2364509"/>
              <a:gd name="connsiteX71" fmla="*/ 1848702 w 1985964"/>
              <a:gd name="connsiteY71" fmla="*/ 679620 h 2364509"/>
              <a:gd name="connsiteX72" fmla="*/ 1914526 w 1985964"/>
              <a:gd name="connsiteY72" fmla="*/ 723251 h 2364509"/>
              <a:gd name="connsiteX73" fmla="*/ 1980350 w 1985964"/>
              <a:gd name="connsiteY73" fmla="*/ 679620 h 2364509"/>
              <a:gd name="connsiteX74" fmla="*/ 1984725 w 1985964"/>
              <a:gd name="connsiteY74" fmla="*/ 657949 h 2364509"/>
              <a:gd name="connsiteX75" fmla="*/ 1985819 w 1985964"/>
              <a:gd name="connsiteY75" fmla="*/ 657949 h 2364509"/>
              <a:gd name="connsiteX76" fmla="*/ 1985819 w 1985964"/>
              <a:gd name="connsiteY76" fmla="*/ 652531 h 2364509"/>
              <a:gd name="connsiteX77" fmla="*/ 1985964 w 1985964"/>
              <a:gd name="connsiteY77" fmla="*/ 651813 h 2364509"/>
              <a:gd name="connsiteX78" fmla="*/ 1985964 w 1985964"/>
              <a:gd name="connsiteY78" fmla="*/ 320606 h 2364509"/>
              <a:gd name="connsiteX79" fmla="*/ 1979095 w 1985964"/>
              <a:gd name="connsiteY79" fmla="*/ 264273 h 2364509"/>
              <a:gd name="connsiteX80" fmla="*/ 1962862 w 1985964"/>
              <a:gd name="connsiteY80" fmla="*/ 209616 h 2364509"/>
              <a:gd name="connsiteX81" fmla="*/ 1960902 w 1985964"/>
              <a:gd name="connsiteY81" fmla="*/ 205670 h 2364509"/>
              <a:gd name="connsiteX82" fmla="*/ 1959808 w 1985964"/>
              <a:gd name="connsiteY82" fmla="*/ 202145 h 2364509"/>
              <a:gd name="connsiteX83" fmla="*/ 1952102 w 1985964"/>
              <a:gd name="connsiteY83" fmla="*/ 187947 h 2364509"/>
              <a:gd name="connsiteX84" fmla="*/ 1937903 w 1985964"/>
              <a:gd name="connsiteY84" fmla="*/ 159353 h 2364509"/>
              <a:gd name="connsiteX85" fmla="*/ 1932732 w 1985964"/>
              <a:gd name="connsiteY85" fmla="*/ 152262 h 2364509"/>
              <a:gd name="connsiteX86" fmla="*/ 1929292 w 1985964"/>
              <a:gd name="connsiteY86" fmla="*/ 145924 h 2364509"/>
              <a:gd name="connsiteX87" fmla="*/ 1919138 w 1985964"/>
              <a:gd name="connsiteY87" fmla="*/ 133617 h 2364509"/>
              <a:gd name="connsiteX88" fmla="*/ 1905110 w 1985964"/>
              <a:gd name="connsiteY88" fmla="*/ 114377 h 2364509"/>
              <a:gd name="connsiteX89" fmla="*/ 1895612 w 1985964"/>
              <a:gd name="connsiteY89" fmla="*/ 105103 h 2364509"/>
              <a:gd name="connsiteX90" fmla="*/ 1888877 w 1985964"/>
              <a:gd name="connsiteY90" fmla="*/ 96941 h 2364509"/>
              <a:gd name="connsiteX91" fmla="*/ 1878393 w 1985964"/>
              <a:gd name="connsiteY91" fmla="*/ 88290 h 2364509"/>
              <a:gd name="connsiteX92" fmla="*/ 1865375 w 1985964"/>
              <a:gd name="connsiteY92" fmla="*/ 75579 h 2364509"/>
              <a:gd name="connsiteX93" fmla="*/ 1857537 w 1985964"/>
              <a:gd name="connsiteY93" fmla="*/ 71082 h 2364509"/>
              <a:gd name="connsiteX94" fmla="*/ 1839894 w 1985964"/>
              <a:gd name="connsiteY94" fmla="*/ 56526 h 2364509"/>
              <a:gd name="connsiteX95" fmla="*/ 1783673 w 1985964"/>
              <a:gd name="connsiteY95" fmla="*/ 26010 h 2364509"/>
              <a:gd name="connsiteX96" fmla="*/ 1773433 w 1985964"/>
              <a:gd name="connsiteY96" fmla="*/ 22831 h 2364509"/>
              <a:gd name="connsiteX97" fmla="*/ 1768644 w 1985964"/>
              <a:gd name="connsiteY97" fmla="*/ 20084 h 2364509"/>
              <a:gd name="connsiteX98" fmla="*/ 1737353 w 1985964"/>
              <a:gd name="connsiteY98" fmla="*/ 11631 h 2364509"/>
              <a:gd name="connsiteX99" fmla="*/ 1721545 w 1985964"/>
              <a:gd name="connsiteY99" fmla="*/ 6724 h 2364509"/>
              <a:gd name="connsiteX100" fmla="*/ 1717783 w 1985964"/>
              <a:gd name="connsiteY100" fmla="*/ 6345 h 2364509"/>
              <a:gd name="connsiteX101" fmla="*/ 1713431 w 1985964"/>
              <a:gd name="connsiteY101" fmla="*/ 5170 h 2364509"/>
              <a:gd name="connsiteX102" fmla="*/ 1654843 w 1985964"/>
              <a:gd name="connsiteY102"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985964" h="2364509">
                <a:moveTo>
                  <a:pt x="1654843" y="0"/>
                </a:moveTo>
                <a:lnTo>
                  <a:pt x="1654842" y="0"/>
                </a:lnTo>
                <a:lnTo>
                  <a:pt x="330977" y="0"/>
                </a:lnTo>
                <a:lnTo>
                  <a:pt x="330976" y="0"/>
                </a:lnTo>
                <a:cubicBezTo>
                  <a:pt x="148183" y="0"/>
                  <a:pt x="0" y="148183"/>
                  <a:pt x="0" y="330976"/>
                </a:cubicBezTo>
                <a:lnTo>
                  <a:pt x="0" y="2033533"/>
                </a:lnTo>
                <a:cubicBezTo>
                  <a:pt x="0" y="2216326"/>
                  <a:pt x="148183" y="2364509"/>
                  <a:pt x="330976" y="2364509"/>
                </a:cubicBezTo>
                <a:lnTo>
                  <a:pt x="330977" y="2364509"/>
                </a:lnTo>
                <a:lnTo>
                  <a:pt x="1654842" y="2364509"/>
                </a:lnTo>
                <a:lnTo>
                  <a:pt x="1654843" y="2364509"/>
                </a:lnTo>
                <a:cubicBezTo>
                  <a:pt x="1654845" y="2364509"/>
                  <a:pt x="1654848" y="2364508"/>
                  <a:pt x="1654850" y="2364508"/>
                </a:cubicBezTo>
                <a:lnTo>
                  <a:pt x="1713430" y="2359339"/>
                </a:lnTo>
                <a:lnTo>
                  <a:pt x="1717781" y="2358164"/>
                </a:lnTo>
                <a:lnTo>
                  <a:pt x="1721546" y="2357784"/>
                </a:lnTo>
                <a:lnTo>
                  <a:pt x="1737367" y="2352873"/>
                </a:lnTo>
                <a:lnTo>
                  <a:pt x="1768643" y="2344425"/>
                </a:lnTo>
                <a:lnTo>
                  <a:pt x="1773429" y="2341679"/>
                </a:lnTo>
                <a:lnTo>
                  <a:pt x="1783674" y="2338499"/>
                </a:lnTo>
                <a:cubicBezTo>
                  <a:pt x="1803472" y="2330125"/>
                  <a:pt x="1822287" y="2319879"/>
                  <a:pt x="1839895" y="2307983"/>
                </a:cubicBezTo>
                <a:lnTo>
                  <a:pt x="1857542" y="2293423"/>
                </a:lnTo>
                <a:lnTo>
                  <a:pt x="1865374" y="2288930"/>
                </a:lnTo>
                <a:lnTo>
                  <a:pt x="1878381" y="2276229"/>
                </a:lnTo>
                <a:lnTo>
                  <a:pt x="1888878" y="2267568"/>
                </a:lnTo>
                <a:lnTo>
                  <a:pt x="1895621" y="2259396"/>
                </a:lnTo>
                <a:lnTo>
                  <a:pt x="1905109" y="2250132"/>
                </a:lnTo>
                <a:lnTo>
                  <a:pt x="1919122" y="2230912"/>
                </a:lnTo>
                <a:lnTo>
                  <a:pt x="1929293" y="2218585"/>
                </a:lnTo>
                <a:lnTo>
                  <a:pt x="1932739" y="2212236"/>
                </a:lnTo>
                <a:lnTo>
                  <a:pt x="1937902" y="2205156"/>
                </a:lnTo>
                <a:lnTo>
                  <a:pt x="1952079" y="2176606"/>
                </a:lnTo>
                <a:lnTo>
                  <a:pt x="1959809" y="2162364"/>
                </a:lnTo>
                <a:lnTo>
                  <a:pt x="1960907" y="2158828"/>
                </a:lnTo>
                <a:lnTo>
                  <a:pt x="1962861" y="2154893"/>
                </a:lnTo>
                <a:lnTo>
                  <a:pt x="1979076" y="2100297"/>
                </a:lnTo>
                <a:cubicBezTo>
                  <a:pt x="1979082" y="2100277"/>
                  <a:pt x="1979089" y="2100256"/>
                  <a:pt x="1979095" y="2100236"/>
                </a:cubicBezTo>
                <a:lnTo>
                  <a:pt x="1979098" y="2100200"/>
                </a:lnTo>
                <a:lnTo>
                  <a:pt x="1985963" y="2043903"/>
                </a:lnTo>
                <a:lnTo>
                  <a:pt x="1985963" y="1725393"/>
                </a:lnTo>
                <a:lnTo>
                  <a:pt x="1985964" y="1725393"/>
                </a:lnTo>
                <a:lnTo>
                  <a:pt x="1985964" y="1401883"/>
                </a:lnTo>
                <a:cubicBezTo>
                  <a:pt x="1985916" y="1401644"/>
                  <a:pt x="1985867" y="1401404"/>
                  <a:pt x="1985819" y="1401165"/>
                </a:cubicBezTo>
                <a:lnTo>
                  <a:pt x="1985819" y="1395747"/>
                </a:lnTo>
                <a:lnTo>
                  <a:pt x="1984725" y="1395747"/>
                </a:lnTo>
                <a:lnTo>
                  <a:pt x="1980350" y="1374076"/>
                </a:lnTo>
                <a:cubicBezTo>
                  <a:pt x="1969505" y="1348436"/>
                  <a:pt x="1944117" y="1330445"/>
                  <a:pt x="1914526" y="1330445"/>
                </a:cubicBezTo>
                <a:cubicBezTo>
                  <a:pt x="1884936" y="1330445"/>
                  <a:pt x="1859547" y="1348436"/>
                  <a:pt x="1848702" y="1374076"/>
                </a:cubicBezTo>
                <a:lnTo>
                  <a:pt x="1844327" y="1395747"/>
                </a:lnTo>
                <a:lnTo>
                  <a:pt x="1842312" y="1395747"/>
                </a:lnTo>
                <a:cubicBezTo>
                  <a:pt x="1842312" y="1591963"/>
                  <a:pt x="1842311" y="1788179"/>
                  <a:pt x="1842311" y="1984395"/>
                </a:cubicBezTo>
                <a:cubicBezTo>
                  <a:pt x="1842311" y="1998840"/>
                  <a:pt x="1840847" y="2012943"/>
                  <a:pt x="1838060" y="2026564"/>
                </a:cubicBezTo>
                <a:cubicBezTo>
                  <a:pt x="1838059" y="2026566"/>
                  <a:pt x="1838059" y="2026568"/>
                  <a:pt x="1838058" y="2026570"/>
                </a:cubicBezTo>
                <a:lnTo>
                  <a:pt x="1818140" y="2077302"/>
                </a:lnTo>
                <a:lnTo>
                  <a:pt x="1792175" y="2115814"/>
                </a:lnTo>
                <a:lnTo>
                  <a:pt x="1773416" y="2137481"/>
                </a:lnTo>
                <a:lnTo>
                  <a:pt x="1731490" y="2165749"/>
                </a:lnTo>
                <a:lnTo>
                  <a:pt x="1709927" y="2178120"/>
                </a:lnTo>
                <a:lnTo>
                  <a:pt x="1633141" y="2193622"/>
                </a:lnTo>
                <a:cubicBezTo>
                  <a:pt x="1633117" y="2193626"/>
                  <a:pt x="1633094" y="2193631"/>
                  <a:pt x="1633070" y="2193635"/>
                </a:cubicBezTo>
                <a:lnTo>
                  <a:pt x="352749" y="2193635"/>
                </a:lnTo>
                <a:cubicBezTo>
                  <a:pt x="237188" y="2193635"/>
                  <a:pt x="143507" y="2099954"/>
                  <a:pt x="143507" y="1984393"/>
                </a:cubicBezTo>
                <a:lnTo>
                  <a:pt x="143507" y="380114"/>
                </a:lnTo>
                <a:cubicBezTo>
                  <a:pt x="143507" y="365669"/>
                  <a:pt x="144971" y="351566"/>
                  <a:pt x="147758" y="337945"/>
                </a:cubicBezTo>
                <a:lnTo>
                  <a:pt x="159950" y="298669"/>
                </a:lnTo>
                <a:lnTo>
                  <a:pt x="204792" y="232160"/>
                </a:lnTo>
                <a:cubicBezTo>
                  <a:pt x="242657" y="194294"/>
                  <a:pt x="294968" y="170874"/>
                  <a:pt x="352748" y="170874"/>
                </a:cubicBezTo>
                <a:lnTo>
                  <a:pt x="1633069" y="170874"/>
                </a:lnTo>
                <a:cubicBezTo>
                  <a:pt x="1748630" y="170874"/>
                  <a:pt x="1842311" y="264555"/>
                  <a:pt x="1842311" y="380116"/>
                </a:cubicBezTo>
                <a:lnTo>
                  <a:pt x="1842311" y="390533"/>
                </a:lnTo>
                <a:lnTo>
                  <a:pt x="1842312" y="390533"/>
                </a:lnTo>
                <a:lnTo>
                  <a:pt x="1842312" y="657949"/>
                </a:lnTo>
                <a:lnTo>
                  <a:pt x="1844327" y="657949"/>
                </a:lnTo>
                <a:lnTo>
                  <a:pt x="1848702" y="679620"/>
                </a:lnTo>
                <a:cubicBezTo>
                  <a:pt x="1859547" y="705260"/>
                  <a:pt x="1884936" y="723251"/>
                  <a:pt x="1914526" y="723251"/>
                </a:cubicBezTo>
                <a:cubicBezTo>
                  <a:pt x="1944117" y="723251"/>
                  <a:pt x="1969505" y="705260"/>
                  <a:pt x="1980350" y="679620"/>
                </a:cubicBezTo>
                <a:lnTo>
                  <a:pt x="1984725" y="657949"/>
                </a:lnTo>
                <a:lnTo>
                  <a:pt x="1985819" y="657949"/>
                </a:lnTo>
                <a:lnTo>
                  <a:pt x="1985819" y="652531"/>
                </a:lnTo>
                <a:cubicBezTo>
                  <a:pt x="1985867" y="652292"/>
                  <a:pt x="1985916" y="652052"/>
                  <a:pt x="1985964" y="651813"/>
                </a:cubicBezTo>
                <a:lnTo>
                  <a:pt x="1985964" y="320606"/>
                </a:lnTo>
                <a:lnTo>
                  <a:pt x="1979095" y="264273"/>
                </a:lnTo>
                <a:cubicBezTo>
                  <a:pt x="1975237" y="245420"/>
                  <a:pt x="1969777" y="227152"/>
                  <a:pt x="1962862" y="209616"/>
                </a:cubicBezTo>
                <a:lnTo>
                  <a:pt x="1960902" y="205670"/>
                </a:lnTo>
                <a:lnTo>
                  <a:pt x="1959808" y="202145"/>
                </a:lnTo>
                <a:lnTo>
                  <a:pt x="1952102" y="187947"/>
                </a:lnTo>
                <a:lnTo>
                  <a:pt x="1937903" y="159353"/>
                </a:lnTo>
                <a:lnTo>
                  <a:pt x="1932732" y="152262"/>
                </a:lnTo>
                <a:lnTo>
                  <a:pt x="1929292" y="145924"/>
                </a:lnTo>
                <a:lnTo>
                  <a:pt x="1919138" y="133617"/>
                </a:lnTo>
                <a:lnTo>
                  <a:pt x="1905110" y="114377"/>
                </a:lnTo>
                <a:lnTo>
                  <a:pt x="1895612" y="105103"/>
                </a:lnTo>
                <a:lnTo>
                  <a:pt x="1888877" y="96941"/>
                </a:lnTo>
                <a:lnTo>
                  <a:pt x="1878393" y="88290"/>
                </a:lnTo>
                <a:lnTo>
                  <a:pt x="1865375" y="75579"/>
                </a:lnTo>
                <a:lnTo>
                  <a:pt x="1857537" y="71082"/>
                </a:lnTo>
                <a:lnTo>
                  <a:pt x="1839894" y="56526"/>
                </a:lnTo>
                <a:cubicBezTo>
                  <a:pt x="1822286" y="44630"/>
                  <a:pt x="1803471" y="34384"/>
                  <a:pt x="1783673" y="26010"/>
                </a:cubicBezTo>
                <a:lnTo>
                  <a:pt x="1773433" y="22831"/>
                </a:lnTo>
                <a:lnTo>
                  <a:pt x="1768644" y="20084"/>
                </a:lnTo>
                <a:lnTo>
                  <a:pt x="1737353" y="11631"/>
                </a:lnTo>
                <a:lnTo>
                  <a:pt x="1721545" y="6724"/>
                </a:lnTo>
                <a:lnTo>
                  <a:pt x="1717783" y="6345"/>
                </a:lnTo>
                <a:lnTo>
                  <a:pt x="1713431" y="5170"/>
                </a:lnTo>
                <a:cubicBezTo>
                  <a:pt x="1694415" y="1773"/>
                  <a:pt x="1674836" y="0"/>
                  <a:pt x="1654843" y="0"/>
                </a:cubicBezTo>
                <a:close/>
              </a:path>
            </a:pathLst>
          </a:custGeom>
          <a:gradFill>
            <a:gsLst>
              <a:gs pos="0">
                <a:schemeClr val="accent4"/>
              </a:gs>
              <a:gs pos="100000">
                <a:schemeClr val="accent4">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03FA8942-CFB4-7A10-ED42-65B32C17CCBC}"/>
              </a:ext>
            </a:extLst>
          </p:cNvPr>
          <p:cNvSpPr/>
          <p:nvPr/>
        </p:nvSpPr>
        <p:spPr>
          <a:xfrm flipH="1">
            <a:off x="859963" y="1943020"/>
            <a:ext cx="391793" cy="738664"/>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800" i="0" u="none" strike="noStrike" kern="1200" cap="none" spc="0" normalizeH="0" baseline="0" noProof="0" dirty="0">
                <a:ln>
                  <a:noFill/>
                </a:ln>
                <a:effectLst/>
                <a:uLnTx/>
                <a:uFillTx/>
                <a:ea typeface="+mn-ea"/>
                <a:cs typeface="+mn-cs"/>
              </a:rPr>
              <a:t>1</a:t>
            </a:r>
            <a:endParaRPr kumimoji="0" lang="en-GB" sz="1800" i="0" u="none" strike="noStrike" kern="1200" cap="none" spc="0" normalizeH="0" baseline="0" noProof="0" dirty="0">
              <a:ln>
                <a:noFill/>
              </a:ln>
              <a:effectLst/>
              <a:uLnTx/>
              <a:uFillTx/>
              <a:ea typeface="+mn-ea"/>
              <a:cs typeface="Arial" panose="020B0604020202020204" pitchFamily="34" charset="0"/>
            </a:endParaRPr>
          </a:p>
        </p:txBody>
      </p:sp>
      <p:sp>
        <p:nvSpPr>
          <p:cNvPr id="10" name="Rectangle 9">
            <a:extLst>
              <a:ext uri="{FF2B5EF4-FFF2-40B4-BE49-F238E27FC236}">
                <a16:creationId xmlns:a16="http://schemas.microsoft.com/office/drawing/2014/main" id="{0816B8B0-26E9-8A24-62A6-53C19109959D}"/>
              </a:ext>
            </a:extLst>
          </p:cNvPr>
          <p:cNvSpPr/>
          <p:nvPr/>
        </p:nvSpPr>
        <p:spPr>
          <a:xfrm flipH="1">
            <a:off x="3186302" y="1936151"/>
            <a:ext cx="391793" cy="738664"/>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800" i="0" u="none" strike="noStrike" kern="1200" cap="none" spc="0" normalizeH="0" baseline="0" noProof="0" dirty="0">
                <a:ln>
                  <a:noFill/>
                </a:ln>
                <a:effectLst/>
                <a:uLnTx/>
                <a:uFillTx/>
                <a:ea typeface="+mn-ea"/>
                <a:cs typeface="+mn-cs"/>
              </a:rPr>
              <a:t>2</a:t>
            </a:r>
            <a:endParaRPr kumimoji="0" lang="en-GB" sz="1800" i="0" u="none" strike="noStrike" kern="1200" cap="none" spc="0" normalizeH="0" baseline="0" noProof="0" dirty="0">
              <a:ln>
                <a:noFill/>
              </a:ln>
              <a:effectLst/>
              <a:uLnTx/>
              <a:uFillTx/>
              <a:ea typeface="+mn-ea"/>
              <a:cs typeface="Arial" panose="020B0604020202020204" pitchFamily="34" charset="0"/>
            </a:endParaRPr>
          </a:p>
        </p:txBody>
      </p:sp>
      <p:sp>
        <p:nvSpPr>
          <p:cNvPr id="11" name="Rectangle 10">
            <a:extLst>
              <a:ext uri="{FF2B5EF4-FFF2-40B4-BE49-F238E27FC236}">
                <a16:creationId xmlns:a16="http://schemas.microsoft.com/office/drawing/2014/main" id="{92F73024-804D-CC6B-8CB9-BE3EF6530684}"/>
              </a:ext>
            </a:extLst>
          </p:cNvPr>
          <p:cNvSpPr/>
          <p:nvPr/>
        </p:nvSpPr>
        <p:spPr>
          <a:xfrm flipH="1">
            <a:off x="7848083" y="1936151"/>
            <a:ext cx="391793" cy="738664"/>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4800" dirty="0"/>
              <a:t>4</a:t>
            </a:r>
            <a:endParaRPr kumimoji="0" lang="en-GB" sz="1800" i="0" u="none" strike="noStrike" kern="1200" cap="none" spc="0" normalizeH="0" baseline="0" noProof="0" dirty="0">
              <a:ln>
                <a:noFill/>
              </a:ln>
              <a:effectLst/>
              <a:uLnTx/>
              <a:uFillTx/>
              <a:ea typeface="+mn-ea"/>
              <a:cs typeface="Arial" panose="020B0604020202020204" pitchFamily="34" charset="0"/>
            </a:endParaRPr>
          </a:p>
        </p:txBody>
      </p:sp>
      <p:sp>
        <p:nvSpPr>
          <p:cNvPr id="12" name="Rectangle 11">
            <a:extLst>
              <a:ext uri="{FF2B5EF4-FFF2-40B4-BE49-F238E27FC236}">
                <a16:creationId xmlns:a16="http://schemas.microsoft.com/office/drawing/2014/main" id="{052EB39D-0D3F-A53F-2984-A1DEB87BBC71}"/>
              </a:ext>
            </a:extLst>
          </p:cNvPr>
          <p:cNvSpPr/>
          <p:nvPr/>
        </p:nvSpPr>
        <p:spPr>
          <a:xfrm flipH="1">
            <a:off x="10176072" y="1943020"/>
            <a:ext cx="391793" cy="738664"/>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4800" dirty="0"/>
              <a:t>5</a:t>
            </a:r>
            <a:endParaRPr kumimoji="0" lang="en-GB" sz="1800" i="0" u="none" strike="noStrike" kern="1200" cap="none" spc="0" normalizeH="0" baseline="0" noProof="0" dirty="0">
              <a:ln>
                <a:noFill/>
              </a:ln>
              <a:effectLst/>
              <a:uLnTx/>
              <a:uFillTx/>
              <a:ea typeface="+mn-ea"/>
              <a:cs typeface="Arial" panose="020B0604020202020204" pitchFamily="34" charset="0"/>
            </a:endParaRPr>
          </a:p>
        </p:txBody>
      </p:sp>
      <p:sp>
        <p:nvSpPr>
          <p:cNvPr id="13" name="TextBox 82">
            <a:extLst>
              <a:ext uri="{FF2B5EF4-FFF2-40B4-BE49-F238E27FC236}">
                <a16:creationId xmlns:a16="http://schemas.microsoft.com/office/drawing/2014/main" id="{8910A2A2-7526-C28A-7C36-6981B81D1589}"/>
              </a:ext>
            </a:extLst>
          </p:cNvPr>
          <p:cNvSpPr txBox="1"/>
          <p:nvPr/>
        </p:nvSpPr>
        <p:spPr>
          <a:xfrm>
            <a:off x="85615" y="4015121"/>
            <a:ext cx="2215663" cy="1569660"/>
          </a:xfrm>
          <a:prstGeom prst="rect">
            <a:avLst/>
          </a:prstGeom>
          <a:noFill/>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6"/>
                </a:solidFill>
                <a:effectLst/>
                <a:uLnTx/>
                <a:uFillTx/>
                <a:ea typeface="+mn-ea"/>
                <a:cs typeface="+mn-cs"/>
              </a:rPr>
              <a:t>Missing Values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No missing values were found in the dataset</a:t>
            </a:r>
            <a:r>
              <a:rPr kumimoji="0" lang="en-GB" sz="1600" b="0" i="0" u="none" strike="noStrike" kern="1200" cap="none" spc="0" normalizeH="0" baseline="0" noProof="0" dirty="0">
                <a:ln>
                  <a:noFill/>
                </a:ln>
                <a:effectLst/>
                <a:uLnTx/>
                <a:uFillTx/>
                <a:ea typeface="+mn-ea"/>
                <a:cs typeface="+mn-cs"/>
              </a:rPr>
              <a:t>. All the 22 columns had complete records (2126) </a:t>
            </a:r>
            <a:endParaRPr kumimoji="0" lang="en-GB" sz="1600" b="0" i="0" u="none" strike="noStrike" kern="1200" cap="none" spc="0" normalizeH="0" baseline="0" noProof="0" dirty="0">
              <a:ln>
                <a:noFill/>
              </a:ln>
              <a:solidFill>
                <a:prstClr val="black"/>
              </a:solidFill>
              <a:effectLst/>
              <a:uLnTx/>
              <a:uFillTx/>
              <a:ea typeface="+mn-ea"/>
              <a:cs typeface="+mn-cs"/>
            </a:endParaRPr>
          </a:p>
        </p:txBody>
      </p:sp>
      <p:sp>
        <p:nvSpPr>
          <p:cNvPr id="14" name="TextBox 82">
            <a:extLst>
              <a:ext uri="{FF2B5EF4-FFF2-40B4-BE49-F238E27FC236}">
                <a16:creationId xmlns:a16="http://schemas.microsoft.com/office/drawing/2014/main" id="{7EAE964A-C0DD-6B9C-0AA9-CFC5575CF3F9}"/>
              </a:ext>
            </a:extLst>
          </p:cNvPr>
          <p:cNvSpPr txBox="1"/>
          <p:nvPr/>
        </p:nvSpPr>
        <p:spPr>
          <a:xfrm>
            <a:off x="4723755" y="4015121"/>
            <a:ext cx="2215663" cy="2308324"/>
          </a:xfrm>
          <a:prstGeom prst="rect">
            <a:avLst/>
          </a:prstGeom>
          <a:noFill/>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3"/>
                </a:solidFill>
                <a:effectLst/>
                <a:uLnTx/>
                <a:uFillTx/>
                <a:ea typeface="+mn-ea"/>
                <a:cs typeface="+mn-cs"/>
              </a:rPr>
              <a:t>Duplicates Check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chemeClr val="accent3"/>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ea typeface="+mn-ea"/>
                <a:cs typeface="+mn-cs"/>
              </a:rPr>
              <a:t>Dataset was examined for duplicates, as their presence could impact result accuracy. </a:t>
            </a:r>
            <a:r>
              <a:rPr lang="en-GB" sz="1600" dirty="0">
                <a:solidFill>
                  <a:prstClr val="black"/>
                </a:solidFill>
              </a:rPr>
              <a:t>13</a:t>
            </a:r>
            <a:r>
              <a:rPr kumimoji="0" lang="en-GB" sz="1600" b="0" i="0" u="none" strike="noStrike" kern="1200" cap="none" spc="0" normalizeH="0" baseline="0" noProof="0" dirty="0">
                <a:ln>
                  <a:noFill/>
                </a:ln>
                <a:solidFill>
                  <a:prstClr val="black"/>
                </a:solidFill>
                <a:effectLst/>
                <a:uLnTx/>
                <a:uFillTx/>
                <a:ea typeface="+mn-ea"/>
                <a:cs typeface="+mn-cs"/>
              </a:rPr>
              <a:t> duplicates were found in the data and were dropped.</a:t>
            </a:r>
          </a:p>
        </p:txBody>
      </p:sp>
      <p:sp>
        <p:nvSpPr>
          <p:cNvPr id="15" name="TextBox 82">
            <a:extLst>
              <a:ext uri="{FF2B5EF4-FFF2-40B4-BE49-F238E27FC236}">
                <a16:creationId xmlns:a16="http://schemas.microsoft.com/office/drawing/2014/main" id="{7D7821AF-5273-8EA7-99DF-28354FBBAB81}"/>
              </a:ext>
            </a:extLst>
          </p:cNvPr>
          <p:cNvSpPr txBox="1"/>
          <p:nvPr/>
        </p:nvSpPr>
        <p:spPr>
          <a:xfrm>
            <a:off x="2404685" y="4015121"/>
            <a:ext cx="2215663" cy="2062103"/>
          </a:xfrm>
          <a:prstGeom prst="rect">
            <a:avLst/>
          </a:prstGeom>
          <a:noFill/>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2">
                    <a:lumMod val="75000"/>
                  </a:schemeClr>
                </a:solidFill>
                <a:effectLst/>
                <a:uLnTx/>
                <a:uFillTx/>
                <a:ea typeface="+mn-ea"/>
                <a:cs typeface="+mn-cs"/>
              </a:rPr>
              <a:t>Data Type Check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chemeClr val="accent2"/>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ea typeface="+mn-ea"/>
                <a:cs typeface="+mn-cs"/>
              </a:rPr>
              <a:t>‘fetal_health’ and ‘histogram_tendency’ columns had incorrect data types (integer) instead of object type thus needed to be changed.</a:t>
            </a:r>
          </a:p>
        </p:txBody>
      </p:sp>
      <p:sp>
        <p:nvSpPr>
          <p:cNvPr id="16" name="TextBox 82">
            <a:extLst>
              <a:ext uri="{FF2B5EF4-FFF2-40B4-BE49-F238E27FC236}">
                <a16:creationId xmlns:a16="http://schemas.microsoft.com/office/drawing/2014/main" id="{C1C64BA0-C1DA-0D2E-2CE7-9BD4A43F4CD3}"/>
              </a:ext>
            </a:extLst>
          </p:cNvPr>
          <p:cNvSpPr txBox="1"/>
          <p:nvPr/>
        </p:nvSpPr>
        <p:spPr>
          <a:xfrm>
            <a:off x="7042825" y="3997418"/>
            <a:ext cx="2215662" cy="2554545"/>
          </a:xfrm>
          <a:prstGeom prst="rect">
            <a:avLst/>
          </a:prstGeom>
          <a:noFill/>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1">
                    <a:lumMod val="50000"/>
                  </a:schemeClr>
                </a:solidFill>
                <a:effectLst/>
                <a:uLnTx/>
                <a:uFillTx/>
                <a:ea typeface="+mn-ea"/>
                <a:cs typeface="+mn-cs"/>
              </a:rPr>
              <a:t>Outliers Detection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chemeClr val="accent4"/>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ea typeface="+mn-ea"/>
                <a:cs typeface="+mn-cs"/>
              </a:rPr>
              <a:t>There were  outliers on the dataset as indicated by observations whose values are outside the boxplot whiskers. </a:t>
            </a:r>
            <a:r>
              <a:rPr lang="en-GB" sz="1600" dirty="0">
                <a:solidFill>
                  <a:prstClr val="black"/>
                </a:solidFill>
              </a:rPr>
              <a:t>They were not removed since their occurrence could not be associated to error.</a:t>
            </a:r>
            <a:endParaRPr kumimoji="0" lang="en-GB" sz="1600" b="0" i="0" u="none" strike="noStrike" kern="1200" cap="none" spc="0" normalizeH="0" baseline="0" noProof="0" dirty="0">
              <a:ln>
                <a:noFill/>
              </a:ln>
              <a:solidFill>
                <a:prstClr val="black"/>
              </a:solidFill>
              <a:effectLst/>
              <a:uLnTx/>
              <a:uFillTx/>
              <a:ea typeface="+mn-ea"/>
              <a:cs typeface="+mn-cs"/>
            </a:endParaRPr>
          </a:p>
        </p:txBody>
      </p:sp>
      <p:sp>
        <p:nvSpPr>
          <p:cNvPr id="22" name="Title 13">
            <a:extLst>
              <a:ext uri="{FF2B5EF4-FFF2-40B4-BE49-F238E27FC236}">
                <a16:creationId xmlns:a16="http://schemas.microsoft.com/office/drawing/2014/main" id="{1D744A6F-149F-4F10-BE6F-1D131D8CBC89}"/>
              </a:ext>
            </a:extLst>
          </p:cNvPr>
          <p:cNvSpPr>
            <a:spLocks noGrp="1"/>
          </p:cNvSpPr>
          <p:nvPr>
            <p:ph type="title"/>
          </p:nvPr>
        </p:nvSpPr>
        <p:spPr>
          <a:xfrm>
            <a:off x="518217" y="149222"/>
            <a:ext cx="5181486" cy="1181146"/>
          </a:xfrm>
        </p:spPr>
        <p:txBody>
          <a:bodyPr/>
          <a:lstStyle/>
          <a:p>
            <a:r>
              <a:rPr lang="en-US" dirty="0"/>
              <a:t>Data Processing</a:t>
            </a:r>
          </a:p>
        </p:txBody>
      </p:sp>
      <p:sp>
        <p:nvSpPr>
          <p:cNvPr id="17" name="Freeform: Shape 8">
            <a:extLst>
              <a:ext uri="{FF2B5EF4-FFF2-40B4-BE49-F238E27FC236}">
                <a16:creationId xmlns:a16="http://schemas.microsoft.com/office/drawing/2014/main" id="{1F4ECC6A-1C7B-4213-A48C-2E4C82F10F29}"/>
              </a:ext>
            </a:extLst>
          </p:cNvPr>
          <p:cNvSpPr/>
          <p:nvPr/>
        </p:nvSpPr>
        <p:spPr>
          <a:xfrm>
            <a:off x="4847641" y="1442541"/>
            <a:ext cx="2091777" cy="1942978"/>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gradFill>
            <a:gsLst>
              <a:gs pos="0">
                <a:schemeClr val="accent3"/>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39FBDE80-7574-42D6-B223-7277A8D4683F}"/>
              </a:ext>
            </a:extLst>
          </p:cNvPr>
          <p:cNvSpPr/>
          <p:nvPr/>
        </p:nvSpPr>
        <p:spPr>
          <a:xfrm flipH="1">
            <a:off x="5512806" y="1943020"/>
            <a:ext cx="391793" cy="738664"/>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800" i="0" u="none" strike="noStrike" kern="1200" cap="none" spc="0" normalizeH="0" baseline="0" noProof="0">
                <a:ln>
                  <a:noFill/>
                </a:ln>
                <a:effectLst/>
                <a:uLnTx/>
                <a:uFillTx/>
                <a:ea typeface="+mn-ea"/>
                <a:cs typeface="+mn-cs"/>
              </a:rPr>
              <a:t>3</a:t>
            </a:r>
            <a:endParaRPr kumimoji="0" lang="en-GB" sz="1800" i="0" u="none" strike="noStrike" kern="1200" cap="none" spc="0" normalizeH="0" baseline="0" noProof="0" dirty="0">
              <a:ln>
                <a:noFill/>
              </a:ln>
              <a:effectLst/>
              <a:uLnTx/>
              <a:uFillTx/>
              <a:ea typeface="+mn-ea"/>
              <a:cs typeface="Arial" panose="020B0604020202020204" pitchFamily="34" charset="0"/>
            </a:endParaRPr>
          </a:p>
        </p:txBody>
      </p:sp>
      <p:sp>
        <p:nvSpPr>
          <p:cNvPr id="19" name="TextBox 82">
            <a:extLst>
              <a:ext uri="{FF2B5EF4-FFF2-40B4-BE49-F238E27FC236}">
                <a16:creationId xmlns:a16="http://schemas.microsoft.com/office/drawing/2014/main" id="{7B92CB8C-315F-4A70-8A9E-503939B6CD60}"/>
              </a:ext>
            </a:extLst>
          </p:cNvPr>
          <p:cNvSpPr txBox="1"/>
          <p:nvPr/>
        </p:nvSpPr>
        <p:spPr>
          <a:xfrm>
            <a:off x="9361893" y="3934120"/>
            <a:ext cx="2215662" cy="2554545"/>
          </a:xfrm>
          <a:prstGeom prst="rect">
            <a:avLst/>
          </a:prstGeom>
          <a:noFill/>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accent4">
                    <a:lumMod val="75000"/>
                  </a:schemeClr>
                </a:solidFill>
                <a:effectLst/>
                <a:uLnTx/>
                <a:uFillTx/>
                <a:ea typeface="+mn-ea"/>
                <a:cs typeface="+mn-cs"/>
              </a:rPr>
              <a:t>Features Scaling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chemeClr val="accent4"/>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ea typeface="+mn-ea"/>
                <a:cs typeface="+mn-cs"/>
              </a:rPr>
              <a:t>The features had significantly different ranges necessitating feature scaling to improve model convergence i.e., allowing models to efficiently find optimal parameters.</a:t>
            </a:r>
          </a:p>
        </p:txBody>
      </p:sp>
      <p:pic>
        <p:nvPicPr>
          <p:cNvPr id="2" name="Google Shape;173;g28d02c729e4_3_679">
            <a:extLst>
              <a:ext uri="{FF2B5EF4-FFF2-40B4-BE49-F238E27FC236}">
                <a16:creationId xmlns:a16="http://schemas.microsoft.com/office/drawing/2014/main" id="{29C91427-B044-F5A8-1B7E-67D461613472}"/>
              </a:ext>
            </a:extLst>
          </p:cNvPr>
          <p:cNvPicPr preferRelativeResize="0"/>
          <p:nvPr/>
        </p:nvPicPr>
        <p:blipFill>
          <a:blip r:embed="rId3">
            <a:alphaModFix/>
          </a:blip>
          <a:stretch>
            <a:fillRect/>
          </a:stretch>
        </p:blipFill>
        <p:spPr>
          <a:xfrm>
            <a:off x="10888792" y="-52912"/>
            <a:ext cx="1377525" cy="1409530"/>
          </a:xfrm>
          <a:prstGeom prst="rect">
            <a:avLst/>
          </a:prstGeom>
          <a:noFill/>
          <a:ln>
            <a:noFill/>
          </a:ln>
        </p:spPr>
      </p:pic>
    </p:spTree>
    <p:extLst>
      <p:ext uri="{BB962C8B-B14F-4D97-AF65-F5344CB8AC3E}">
        <p14:creationId xmlns:p14="http://schemas.microsoft.com/office/powerpoint/2010/main" val="2374367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190EF4C-DB25-4298-7E5A-0953960F67FF}"/>
              </a:ext>
            </a:extLst>
          </p:cNvPr>
          <p:cNvGrpSpPr/>
          <p:nvPr/>
        </p:nvGrpSpPr>
        <p:grpSpPr>
          <a:xfrm>
            <a:off x="638715" y="3773293"/>
            <a:ext cx="10971392" cy="928935"/>
            <a:chOff x="638715" y="2994152"/>
            <a:chExt cx="10971392" cy="855981"/>
          </a:xfrm>
        </p:grpSpPr>
        <p:sp>
          <p:nvSpPr>
            <p:cNvPr id="58" name="Rectangle 57"/>
            <p:cNvSpPr>
              <a:spLocks/>
            </p:cNvSpPr>
            <p:nvPr/>
          </p:nvSpPr>
          <p:spPr bwMode="auto">
            <a:xfrm>
              <a:off x="1378424" y="2994152"/>
              <a:ext cx="10231683" cy="842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32000" rIns="576000" rtlCol="0" anchor="ctr">
              <a:noAutofit/>
            </a:bodyPr>
            <a:lstStyle/>
            <a:p>
              <a:pPr marL="0" marR="0" lvl="0" indent="0" defTabSz="914400" eaLnBrk="1" fontAlgn="base" latinLnBrk="0" hangingPunct="1">
                <a:lnSpc>
                  <a:spcPct val="90000"/>
                </a:lnSpc>
                <a:spcBef>
                  <a:spcPts val="0"/>
                </a:spcBef>
                <a:spcAft>
                  <a:spcPts val="0"/>
                </a:spcAft>
                <a:buClrTx/>
                <a:buSzTx/>
                <a:buFontTx/>
                <a:buNone/>
                <a:tabLst/>
                <a:defRPr/>
              </a:pPr>
              <a:r>
                <a:rPr kumimoji="0" lang="en-GB" sz="1500" b="0" i="0" u="none" strike="noStrike" kern="0" cap="none" spc="0" normalizeH="0" baseline="0" noProof="0" dirty="0">
                  <a:ln>
                    <a:noFill/>
                  </a:ln>
                  <a:solidFill>
                    <a:schemeClr val="tx1"/>
                  </a:solidFill>
                  <a:effectLst/>
                  <a:uLnTx/>
                  <a:uFillTx/>
                  <a:cs typeface="Arial" pitchFamily="34" charset="0"/>
                </a:rPr>
                <a:t>Distribution of numeric variables</a:t>
              </a:r>
              <a:r>
                <a:rPr lang="en-GB" sz="1500" kern="0" dirty="0">
                  <a:solidFill>
                    <a:schemeClr val="tx1"/>
                  </a:solidFill>
                  <a:cs typeface="Arial" pitchFamily="34" charset="0"/>
                </a:rPr>
                <a:t>: Most </a:t>
              </a:r>
              <a:r>
                <a:rPr lang="en-GB" sz="1500" b="1" kern="0" dirty="0">
                  <a:solidFill>
                    <a:schemeClr val="tx1"/>
                  </a:solidFill>
                  <a:cs typeface="Arial" pitchFamily="34" charset="0"/>
                </a:rPr>
                <a:t>Suspect</a:t>
              </a:r>
              <a:r>
                <a:rPr lang="en-GB" sz="1500" kern="0" dirty="0">
                  <a:solidFill>
                    <a:schemeClr val="tx1"/>
                  </a:solidFill>
                  <a:cs typeface="Arial" pitchFamily="34" charset="0"/>
                </a:rPr>
                <a:t> fetuses had </a:t>
              </a:r>
              <a:r>
                <a:rPr lang="en-GB" sz="1500" b="1" kern="0" dirty="0">
                  <a:solidFill>
                    <a:schemeClr val="tx1"/>
                  </a:solidFill>
                  <a:cs typeface="Arial" pitchFamily="34" charset="0"/>
                </a:rPr>
                <a:t>baseline values </a:t>
              </a:r>
              <a:r>
                <a:rPr lang="en-GB" sz="1500" kern="0" dirty="0">
                  <a:solidFill>
                    <a:schemeClr val="tx1"/>
                  </a:solidFill>
                  <a:cs typeface="Arial" pitchFamily="34" charset="0"/>
                </a:rPr>
                <a:t>tending towards the upper bound of the baseline value band.</a:t>
              </a:r>
            </a:p>
            <a:p>
              <a:pPr marL="0" marR="0" lvl="0" indent="0" defTabSz="914400" eaLnBrk="1" fontAlgn="base" latinLnBrk="0" hangingPunct="1">
                <a:lnSpc>
                  <a:spcPct val="90000"/>
                </a:lnSpc>
                <a:spcBef>
                  <a:spcPts val="0"/>
                </a:spcBef>
                <a:spcAft>
                  <a:spcPts val="0"/>
                </a:spcAft>
                <a:buClrTx/>
                <a:buSzTx/>
                <a:buFontTx/>
                <a:buNone/>
                <a:tabLst/>
                <a:defRPr/>
              </a:pPr>
              <a:r>
                <a:rPr lang="en-GB" sz="1500" kern="0" dirty="0">
                  <a:solidFill>
                    <a:schemeClr val="tx1"/>
                  </a:solidFill>
                  <a:cs typeface="Arial" pitchFamily="34" charset="0"/>
                </a:rPr>
                <a:t>The </a:t>
              </a:r>
              <a:r>
                <a:rPr lang="en-GB" sz="1500" b="1" kern="0" dirty="0">
                  <a:solidFill>
                    <a:schemeClr val="tx1"/>
                  </a:solidFill>
                  <a:cs typeface="Arial" pitchFamily="34" charset="0"/>
                </a:rPr>
                <a:t>Suspect</a:t>
              </a:r>
              <a:r>
                <a:rPr lang="en-GB" sz="1500" kern="0" dirty="0">
                  <a:solidFill>
                    <a:schemeClr val="tx1"/>
                  </a:solidFill>
                  <a:cs typeface="Arial" pitchFamily="34" charset="0"/>
                </a:rPr>
                <a:t> and </a:t>
              </a:r>
              <a:r>
                <a:rPr lang="en-GB" sz="1500" b="1" kern="0" dirty="0">
                  <a:solidFill>
                    <a:schemeClr val="tx1"/>
                  </a:solidFill>
                  <a:cs typeface="Arial" pitchFamily="34" charset="0"/>
                </a:rPr>
                <a:t>Pathological</a:t>
              </a:r>
              <a:r>
                <a:rPr lang="en-GB" sz="1500" kern="0" dirty="0">
                  <a:solidFill>
                    <a:schemeClr val="tx1"/>
                  </a:solidFill>
                  <a:cs typeface="Arial" pitchFamily="34" charset="0"/>
                </a:rPr>
                <a:t> fetuses exhibited fewer instances of </a:t>
              </a:r>
              <a:r>
                <a:rPr lang="en-GB" sz="1500" b="1" kern="0" dirty="0">
                  <a:solidFill>
                    <a:schemeClr val="tx1"/>
                  </a:solidFill>
                  <a:cs typeface="Arial" pitchFamily="34" charset="0"/>
                </a:rPr>
                <a:t>abnormal short-term variability </a:t>
              </a:r>
              <a:r>
                <a:rPr lang="en-GB" sz="1500" kern="0" dirty="0">
                  <a:solidFill>
                    <a:schemeClr val="tx1"/>
                  </a:solidFill>
                  <a:cs typeface="Arial" pitchFamily="34" charset="0"/>
                </a:rPr>
                <a:t>but had the largest variations.</a:t>
              </a:r>
              <a:endParaRPr kumimoji="0" lang="en-GB" sz="1500" b="0" i="0" u="none" strike="noStrike" kern="0" cap="none" spc="0" normalizeH="0" baseline="0" noProof="0" dirty="0">
                <a:ln>
                  <a:noFill/>
                </a:ln>
                <a:solidFill>
                  <a:schemeClr val="tx1"/>
                </a:solidFill>
                <a:effectLst/>
                <a:uLnTx/>
                <a:uFillTx/>
                <a:cs typeface="Arial" pitchFamily="34" charset="0"/>
              </a:endParaRPr>
            </a:p>
          </p:txBody>
        </p:sp>
        <p:sp>
          <p:nvSpPr>
            <p:cNvPr id="63" name="Pentagon 33"/>
            <p:cNvSpPr/>
            <p:nvPr/>
          </p:nvSpPr>
          <p:spPr bwMode="auto">
            <a:xfrm>
              <a:off x="638715" y="2999568"/>
              <a:ext cx="1075482" cy="850567"/>
            </a:xfrm>
            <a:prstGeom prst="homePlate">
              <a:avLst>
                <a:gd name="adj" fmla="val 2732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prstClr val="white"/>
                </a:solidFill>
                <a:effectLst/>
                <a:uLnTx/>
                <a:uFillTx/>
                <a:latin typeface="Calibri" panose="020F0502020204030204" pitchFamily="34" charset="0"/>
              </a:endParaRPr>
            </a:p>
          </p:txBody>
        </p:sp>
      </p:grpSp>
      <p:grpSp>
        <p:nvGrpSpPr>
          <p:cNvPr id="4" name="Group 3">
            <a:extLst>
              <a:ext uri="{FF2B5EF4-FFF2-40B4-BE49-F238E27FC236}">
                <a16:creationId xmlns:a16="http://schemas.microsoft.com/office/drawing/2014/main" id="{5D012E0F-4720-5EAF-D707-15DDDD4D1EBA}"/>
              </a:ext>
            </a:extLst>
          </p:cNvPr>
          <p:cNvGrpSpPr/>
          <p:nvPr/>
        </p:nvGrpSpPr>
        <p:grpSpPr>
          <a:xfrm>
            <a:off x="610303" y="2529963"/>
            <a:ext cx="10971393" cy="862572"/>
            <a:chOff x="638714" y="2110280"/>
            <a:chExt cx="10971393" cy="850567"/>
          </a:xfrm>
        </p:grpSpPr>
        <p:sp>
          <p:nvSpPr>
            <p:cNvPr id="67" name="Rectangle 66"/>
            <p:cNvSpPr>
              <a:spLocks/>
            </p:cNvSpPr>
            <p:nvPr/>
          </p:nvSpPr>
          <p:spPr bwMode="auto">
            <a:xfrm>
              <a:off x="1378424" y="2111850"/>
              <a:ext cx="10231683" cy="842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32000" rIns="576000" rtlCol="0" anchor="ctr">
              <a:noAutofit/>
            </a:bodyPr>
            <a:lstStyle/>
            <a:p>
              <a:pPr marL="0" marR="0" lvl="0" indent="0" defTabSz="914400" eaLnBrk="1" fontAlgn="base" latinLnBrk="0" hangingPunct="1">
                <a:lnSpc>
                  <a:spcPct val="90000"/>
                </a:lnSpc>
                <a:spcBef>
                  <a:spcPts val="0"/>
                </a:spcBef>
                <a:spcAft>
                  <a:spcPts val="0"/>
                </a:spcAft>
                <a:buClrTx/>
                <a:buSzTx/>
                <a:buFontTx/>
                <a:buNone/>
                <a:tabLst/>
                <a:defRPr/>
              </a:pPr>
              <a:r>
                <a:rPr kumimoji="0" lang="en-GB" sz="1500" b="0" i="0" u="none" strike="noStrike" kern="0" cap="none" spc="0" normalizeH="0" baseline="0" noProof="0" dirty="0">
                  <a:ln>
                    <a:noFill/>
                  </a:ln>
                  <a:solidFill>
                    <a:schemeClr val="tx1"/>
                  </a:solidFill>
                  <a:effectLst/>
                  <a:uLnTx/>
                  <a:uFillTx/>
                  <a:cs typeface="Arial" pitchFamily="34" charset="0"/>
                </a:rPr>
                <a:t>Distribution of </a:t>
              </a:r>
              <a:r>
                <a:rPr lang="en-GB" sz="1500" kern="0" dirty="0">
                  <a:solidFill>
                    <a:schemeClr val="tx1"/>
                  </a:solidFill>
                  <a:cs typeface="Arial" pitchFamily="34" charset="0"/>
                </a:rPr>
                <a:t>the histogram tendency by the response variable: The </a:t>
              </a:r>
              <a:r>
                <a:rPr lang="en-GB" sz="1500" b="1" kern="0" dirty="0">
                  <a:solidFill>
                    <a:schemeClr val="tx1"/>
                  </a:solidFill>
                  <a:cs typeface="Arial" pitchFamily="34" charset="0"/>
                </a:rPr>
                <a:t>Normal</a:t>
              </a:r>
              <a:r>
                <a:rPr lang="en-GB" sz="1500" kern="0" dirty="0">
                  <a:solidFill>
                    <a:schemeClr val="tx1"/>
                  </a:solidFill>
                  <a:cs typeface="Arial" pitchFamily="34" charset="0"/>
                </a:rPr>
                <a:t> fetal health category was dominant for the histogram </a:t>
              </a:r>
              <a:r>
                <a:rPr lang="en-GB" sz="1500" b="1" kern="0" dirty="0">
                  <a:solidFill>
                    <a:schemeClr val="tx1"/>
                  </a:solidFill>
                  <a:cs typeface="Arial" pitchFamily="34" charset="0"/>
                </a:rPr>
                <a:t>tendency variable</a:t>
              </a:r>
              <a:r>
                <a:rPr lang="en-GB" sz="1500" kern="0" dirty="0">
                  <a:solidFill>
                    <a:schemeClr val="tx1"/>
                  </a:solidFill>
                  <a:cs typeface="Arial" pitchFamily="34" charset="0"/>
                </a:rPr>
                <a:t>.</a:t>
              </a:r>
            </a:p>
            <a:p>
              <a:pPr marL="0" marR="0" lvl="0" indent="0" defTabSz="914400" eaLnBrk="1" fontAlgn="base" latinLnBrk="0" hangingPunct="1">
                <a:lnSpc>
                  <a:spcPct val="90000"/>
                </a:lnSpc>
                <a:spcBef>
                  <a:spcPts val="0"/>
                </a:spcBef>
                <a:spcAft>
                  <a:spcPts val="0"/>
                </a:spcAft>
                <a:buClrTx/>
                <a:buSzTx/>
                <a:buFontTx/>
                <a:buNone/>
                <a:tabLst/>
                <a:defRPr/>
              </a:pPr>
              <a:r>
                <a:rPr kumimoji="0" lang="en-GB" sz="1500" b="0" i="0" u="none" strike="noStrike" kern="0" cap="none" spc="0" normalizeH="0" baseline="0" noProof="0" dirty="0">
                  <a:ln>
                    <a:noFill/>
                  </a:ln>
                  <a:solidFill>
                    <a:schemeClr val="tx1"/>
                  </a:solidFill>
                  <a:effectLst/>
                  <a:uLnTx/>
                  <a:uFillTx/>
                  <a:cs typeface="Arial" pitchFamily="34" charset="0"/>
                </a:rPr>
                <a:t>The presence of </a:t>
              </a:r>
              <a:r>
                <a:rPr lang="en-GB" sz="1500" b="1" kern="0" dirty="0">
                  <a:solidFill>
                    <a:schemeClr val="tx1"/>
                  </a:solidFill>
                  <a:cs typeface="Arial" pitchFamily="34" charset="0"/>
                </a:rPr>
                <a:t>Suspect</a:t>
              </a:r>
              <a:r>
                <a:rPr kumimoji="0" lang="en-GB" sz="1500" b="0" i="0" u="none" strike="noStrike" kern="0" cap="none" spc="0" normalizeH="0" baseline="0" noProof="0" dirty="0">
                  <a:ln>
                    <a:noFill/>
                  </a:ln>
                  <a:solidFill>
                    <a:schemeClr val="tx1"/>
                  </a:solidFill>
                  <a:effectLst/>
                  <a:uLnTx/>
                  <a:uFillTx/>
                  <a:cs typeface="Arial" pitchFamily="34" charset="0"/>
                </a:rPr>
                <a:t> fetal health category </a:t>
              </a:r>
              <a:r>
                <a:rPr lang="en-GB" sz="1500" kern="0" dirty="0">
                  <a:solidFill>
                    <a:schemeClr val="tx1"/>
                  </a:solidFill>
                  <a:cs typeface="Arial" pitchFamily="34" charset="0"/>
                </a:rPr>
                <a:t>was</a:t>
              </a:r>
              <a:r>
                <a:rPr kumimoji="0" lang="en-GB" sz="1500" b="0" i="0" u="none" strike="noStrike" kern="0" cap="none" spc="0" normalizeH="0" baseline="0" noProof="0" dirty="0">
                  <a:ln>
                    <a:noFill/>
                  </a:ln>
                  <a:solidFill>
                    <a:schemeClr val="tx1"/>
                  </a:solidFill>
                  <a:effectLst/>
                  <a:uLnTx/>
                  <a:uFillTx/>
                  <a:cs typeface="Arial" pitchFamily="34" charset="0"/>
                </a:rPr>
                <a:t> least for the </a:t>
              </a:r>
              <a:r>
                <a:rPr kumimoji="0" lang="en-GB" sz="1500" b="1" i="0" u="none" strike="noStrike" kern="0" cap="none" spc="0" normalizeH="0" baseline="0" noProof="0" dirty="0">
                  <a:ln>
                    <a:noFill/>
                  </a:ln>
                  <a:solidFill>
                    <a:schemeClr val="tx1"/>
                  </a:solidFill>
                  <a:effectLst/>
                  <a:uLnTx/>
                  <a:uFillTx/>
                  <a:cs typeface="Arial" pitchFamily="34" charset="0"/>
                </a:rPr>
                <a:t>-1</a:t>
              </a:r>
              <a:r>
                <a:rPr kumimoji="0" lang="en-GB" sz="1500" b="0" i="0" u="none" strike="noStrike" kern="0" cap="none" spc="0" normalizeH="0" baseline="0" noProof="0" dirty="0">
                  <a:ln>
                    <a:noFill/>
                  </a:ln>
                  <a:solidFill>
                    <a:schemeClr val="tx1"/>
                  </a:solidFill>
                  <a:effectLst/>
                  <a:uLnTx/>
                  <a:uFillTx/>
                  <a:cs typeface="Arial" pitchFamily="34" charset="0"/>
                </a:rPr>
                <a:t> category of the histogram </a:t>
              </a:r>
              <a:r>
                <a:rPr kumimoji="0" lang="en-GB" sz="1500" b="1" i="0" u="none" strike="noStrike" kern="0" cap="none" spc="0" normalizeH="0" baseline="0" noProof="0" dirty="0">
                  <a:ln>
                    <a:noFill/>
                  </a:ln>
                  <a:solidFill>
                    <a:schemeClr val="tx1"/>
                  </a:solidFill>
                  <a:effectLst/>
                  <a:uLnTx/>
                  <a:uFillTx/>
                  <a:cs typeface="Arial" pitchFamily="34" charset="0"/>
                </a:rPr>
                <a:t>tendency variable</a:t>
              </a:r>
              <a:r>
                <a:rPr kumimoji="0" lang="en-GB" sz="1500" b="0" i="0" u="none" strike="noStrike" kern="0" cap="none" spc="0" normalizeH="0" baseline="0" noProof="0" dirty="0">
                  <a:ln>
                    <a:noFill/>
                  </a:ln>
                  <a:solidFill>
                    <a:schemeClr val="tx1"/>
                  </a:solidFill>
                  <a:effectLst/>
                  <a:uLnTx/>
                  <a:uFillTx/>
                  <a:cs typeface="Arial" pitchFamily="34" charset="0"/>
                </a:rPr>
                <a:t>.</a:t>
              </a:r>
            </a:p>
          </p:txBody>
        </p:sp>
        <p:sp>
          <p:nvSpPr>
            <p:cNvPr id="68" name="Pentagon 19"/>
            <p:cNvSpPr/>
            <p:nvPr/>
          </p:nvSpPr>
          <p:spPr bwMode="auto">
            <a:xfrm>
              <a:off x="638714" y="2110280"/>
              <a:ext cx="1075482" cy="850567"/>
            </a:xfrm>
            <a:prstGeom prst="homePlate">
              <a:avLst>
                <a:gd name="adj" fmla="val 27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prstClr val="white"/>
                </a:solidFill>
                <a:effectLst/>
                <a:uLnTx/>
                <a:uFillTx/>
                <a:latin typeface="Calibri" panose="020F0502020204030204" pitchFamily="34" charset="0"/>
              </a:endParaRPr>
            </a:p>
          </p:txBody>
        </p:sp>
      </p:grpSp>
      <p:grpSp>
        <p:nvGrpSpPr>
          <p:cNvPr id="3" name="Group 2">
            <a:extLst>
              <a:ext uri="{FF2B5EF4-FFF2-40B4-BE49-F238E27FC236}">
                <a16:creationId xmlns:a16="http://schemas.microsoft.com/office/drawing/2014/main" id="{0D946FDC-7C9C-C1C2-33D6-DE53C7A47C0C}"/>
              </a:ext>
            </a:extLst>
          </p:cNvPr>
          <p:cNvGrpSpPr/>
          <p:nvPr/>
        </p:nvGrpSpPr>
        <p:grpSpPr>
          <a:xfrm>
            <a:off x="638714" y="1455570"/>
            <a:ext cx="10971393" cy="898023"/>
            <a:chOff x="638714" y="1226408"/>
            <a:chExt cx="10971393" cy="850567"/>
          </a:xfrm>
        </p:grpSpPr>
        <p:sp>
          <p:nvSpPr>
            <p:cNvPr id="79" name="Rectangle 78"/>
            <p:cNvSpPr/>
            <p:nvPr/>
          </p:nvSpPr>
          <p:spPr bwMode="auto">
            <a:xfrm>
              <a:off x="1378424" y="1226408"/>
              <a:ext cx="10231683" cy="842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32000" tIns="0" rIns="0" bIns="0" rtlCol="0" anchor="ctr"/>
            <a:lstStyle/>
            <a:p>
              <a:pPr marL="0" marR="0" lvl="0" indent="0" defTabSz="914400" eaLnBrk="1" fontAlgn="base" latinLnBrk="0" hangingPunct="1">
                <a:lnSpc>
                  <a:spcPct val="90000"/>
                </a:lnSpc>
                <a:spcBef>
                  <a:spcPts val="0"/>
                </a:spcBef>
                <a:spcAft>
                  <a:spcPts val="0"/>
                </a:spcAft>
                <a:buClrTx/>
                <a:buSzTx/>
                <a:buFontTx/>
                <a:buNone/>
                <a:tabLst/>
                <a:defRPr/>
              </a:pPr>
              <a:r>
                <a:rPr lang="en-GB" sz="1500" kern="0" dirty="0">
                  <a:solidFill>
                    <a:schemeClr val="tx1"/>
                  </a:solidFill>
                  <a:cs typeface="Arial" pitchFamily="34" charset="0"/>
                </a:rPr>
                <a:t>Distribution of the response variable: The </a:t>
              </a:r>
              <a:r>
                <a:rPr lang="en-GB" sz="1500" b="1" kern="0" dirty="0">
                  <a:solidFill>
                    <a:schemeClr val="tx1"/>
                  </a:solidFill>
                  <a:cs typeface="Arial" pitchFamily="34" charset="0"/>
                </a:rPr>
                <a:t>Normal</a:t>
              </a:r>
              <a:r>
                <a:rPr lang="en-GB" sz="1500" kern="0" dirty="0">
                  <a:solidFill>
                    <a:schemeClr val="tx1"/>
                  </a:solidFill>
                  <a:cs typeface="Arial" pitchFamily="34" charset="0"/>
                </a:rPr>
                <a:t> category is distinctively the majority class with </a:t>
              </a:r>
              <a:r>
                <a:rPr lang="en-GB" sz="1500" b="1" kern="0" dirty="0">
                  <a:solidFill>
                    <a:schemeClr val="tx1"/>
                  </a:solidFill>
                  <a:cs typeface="Arial" pitchFamily="34" charset="0"/>
                </a:rPr>
                <a:t>77.9%</a:t>
              </a:r>
              <a:r>
                <a:rPr lang="en-GB" sz="1500" kern="0" dirty="0">
                  <a:solidFill>
                    <a:schemeClr val="tx1"/>
                  </a:solidFill>
                  <a:cs typeface="Arial" pitchFamily="34" charset="0"/>
                </a:rPr>
                <a:t> of the total observations.</a:t>
              </a:r>
            </a:p>
            <a:p>
              <a:pPr marL="0" marR="0" lvl="0" indent="0" defTabSz="914400" eaLnBrk="1" fontAlgn="base" latinLnBrk="0" hangingPunct="1">
                <a:lnSpc>
                  <a:spcPct val="90000"/>
                </a:lnSpc>
                <a:spcBef>
                  <a:spcPts val="0"/>
                </a:spcBef>
                <a:spcAft>
                  <a:spcPts val="0"/>
                </a:spcAft>
                <a:buClrTx/>
                <a:buSzTx/>
                <a:buFontTx/>
                <a:buNone/>
                <a:tabLst/>
                <a:defRPr/>
              </a:pPr>
              <a:r>
                <a:rPr lang="en-GB" sz="1500" kern="0" dirty="0">
                  <a:solidFill>
                    <a:schemeClr val="tx1"/>
                  </a:solidFill>
                  <a:cs typeface="Arial" pitchFamily="34" charset="0"/>
                </a:rPr>
                <a:t>The</a:t>
              </a:r>
              <a:r>
                <a:rPr kumimoji="0" lang="en-GB" sz="1500" b="0" i="0" u="none" strike="noStrike" kern="0" cap="none" spc="0" normalizeH="0" baseline="0" noProof="0" dirty="0">
                  <a:ln>
                    <a:noFill/>
                  </a:ln>
                  <a:solidFill>
                    <a:schemeClr val="tx1"/>
                  </a:solidFill>
                  <a:effectLst/>
                  <a:uLnTx/>
                  <a:uFillTx/>
                  <a:cs typeface="Arial" pitchFamily="34" charset="0"/>
                </a:rPr>
                <a:t> </a:t>
              </a:r>
              <a:r>
                <a:rPr kumimoji="0" lang="en-GB" sz="1500" b="1" i="0" u="none" strike="noStrike" kern="0" cap="none" spc="0" normalizeH="0" baseline="0" noProof="0" dirty="0">
                  <a:ln>
                    <a:noFill/>
                  </a:ln>
                  <a:solidFill>
                    <a:schemeClr val="tx1"/>
                  </a:solidFill>
                  <a:effectLst/>
                  <a:uLnTx/>
                  <a:uFillTx/>
                  <a:cs typeface="Arial" pitchFamily="34" charset="0"/>
                </a:rPr>
                <a:t>Suspect</a:t>
              </a:r>
              <a:r>
                <a:rPr kumimoji="0" lang="en-GB" sz="1500" b="0" i="0" u="none" strike="noStrike" kern="0" cap="none" spc="0" normalizeH="0" baseline="0" noProof="0" dirty="0">
                  <a:ln>
                    <a:noFill/>
                  </a:ln>
                  <a:solidFill>
                    <a:schemeClr val="tx1"/>
                  </a:solidFill>
                  <a:effectLst/>
                  <a:uLnTx/>
                  <a:uFillTx/>
                  <a:cs typeface="Arial" pitchFamily="34" charset="0"/>
                </a:rPr>
                <a:t> and </a:t>
              </a:r>
              <a:r>
                <a:rPr kumimoji="0" lang="en-GB" sz="1500" b="1" i="0" u="none" strike="noStrike" kern="0" cap="none" spc="0" normalizeH="0" baseline="0" noProof="0" dirty="0">
                  <a:ln>
                    <a:noFill/>
                  </a:ln>
                  <a:solidFill>
                    <a:schemeClr val="tx1"/>
                  </a:solidFill>
                  <a:effectLst/>
                  <a:uLnTx/>
                  <a:uFillTx/>
                  <a:cs typeface="Arial" pitchFamily="34" charset="0"/>
                </a:rPr>
                <a:t>Pathological</a:t>
              </a:r>
              <a:r>
                <a:rPr kumimoji="0" lang="en-GB" sz="1500" b="0" i="0" u="none" strike="noStrike" kern="0" cap="none" spc="0" normalizeH="0" baseline="0" noProof="0" dirty="0">
                  <a:ln>
                    <a:noFill/>
                  </a:ln>
                  <a:solidFill>
                    <a:schemeClr val="tx1"/>
                  </a:solidFill>
                  <a:effectLst/>
                  <a:uLnTx/>
                  <a:uFillTx/>
                  <a:cs typeface="Arial" pitchFamily="34" charset="0"/>
                </a:rPr>
                <a:t> categories are distinctively the minority classes with </a:t>
              </a:r>
              <a:r>
                <a:rPr kumimoji="0" lang="en-GB" sz="1500" b="1" i="0" u="none" strike="noStrike" kern="0" cap="none" spc="0" normalizeH="0" baseline="0" noProof="0" dirty="0">
                  <a:ln>
                    <a:noFill/>
                  </a:ln>
                  <a:solidFill>
                    <a:schemeClr val="tx1"/>
                  </a:solidFill>
                  <a:effectLst/>
                  <a:uLnTx/>
                  <a:uFillTx/>
                  <a:cs typeface="Arial" pitchFamily="34" charset="0"/>
                </a:rPr>
                <a:t>13.8%</a:t>
              </a:r>
              <a:r>
                <a:rPr kumimoji="0" lang="en-GB" sz="1500" b="0" i="0" u="none" strike="noStrike" kern="0" cap="none" spc="0" normalizeH="0" baseline="0" noProof="0" dirty="0">
                  <a:ln>
                    <a:noFill/>
                  </a:ln>
                  <a:solidFill>
                    <a:schemeClr val="tx1"/>
                  </a:solidFill>
                  <a:effectLst/>
                  <a:uLnTx/>
                  <a:uFillTx/>
                  <a:cs typeface="Arial" pitchFamily="34" charset="0"/>
                </a:rPr>
                <a:t> and </a:t>
              </a:r>
              <a:r>
                <a:rPr kumimoji="0" lang="en-GB" sz="1500" b="1" i="0" u="none" strike="noStrike" kern="0" cap="none" spc="0" normalizeH="0" baseline="0" noProof="0" dirty="0">
                  <a:ln>
                    <a:noFill/>
                  </a:ln>
                  <a:solidFill>
                    <a:schemeClr val="tx1"/>
                  </a:solidFill>
                  <a:effectLst/>
                  <a:uLnTx/>
                  <a:uFillTx/>
                  <a:cs typeface="Arial" pitchFamily="34" charset="0"/>
                </a:rPr>
                <a:t>8.3%</a:t>
              </a:r>
              <a:r>
                <a:rPr kumimoji="0" lang="en-GB" sz="1500" b="0" i="0" u="none" strike="noStrike" kern="0" cap="none" spc="0" normalizeH="0" baseline="0" noProof="0" dirty="0">
                  <a:ln>
                    <a:noFill/>
                  </a:ln>
                  <a:solidFill>
                    <a:schemeClr val="tx1"/>
                  </a:solidFill>
                  <a:effectLst/>
                  <a:uLnTx/>
                  <a:uFillTx/>
                  <a:cs typeface="Arial" pitchFamily="34" charset="0"/>
                </a:rPr>
                <a:t> of the total observations respectively.</a:t>
              </a:r>
            </a:p>
          </p:txBody>
        </p:sp>
        <p:sp>
          <p:nvSpPr>
            <p:cNvPr id="80" name="Pentagon 26"/>
            <p:cNvSpPr/>
            <p:nvPr/>
          </p:nvSpPr>
          <p:spPr bwMode="auto">
            <a:xfrm>
              <a:off x="638714" y="1226408"/>
              <a:ext cx="1075482" cy="850567"/>
            </a:xfrm>
            <a:prstGeom prst="homePlate">
              <a:avLst>
                <a:gd name="adj" fmla="val 27321"/>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prstClr val="white"/>
                </a:solidFill>
                <a:effectLst/>
                <a:uLnTx/>
                <a:uFillTx/>
                <a:latin typeface="Calibri" panose="020F0502020204030204" pitchFamily="34" charset="0"/>
              </a:endParaRPr>
            </a:p>
          </p:txBody>
        </p:sp>
      </p:grpSp>
      <p:grpSp>
        <p:nvGrpSpPr>
          <p:cNvPr id="6" name="Group 5">
            <a:extLst>
              <a:ext uri="{FF2B5EF4-FFF2-40B4-BE49-F238E27FC236}">
                <a16:creationId xmlns:a16="http://schemas.microsoft.com/office/drawing/2014/main" id="{31E21E06-BD97-2965-5504-95CB428F90B6}"/>
              </a:ext>
            </a:extLst>
          </p:cNvPr>
          <p:cNvGrpSpPr/>
          <p:nvPr/>
        </p:nvGrpSpPr>
        <p:grpSpPr>
          <a:xfrm>
            <a:off x="581894" y="5163714"/>
            <a:ext cx="10971392" cy="910548"/>
            <a:chOff x="638715" y="3878024"/>
            <a:chExt cx="10971392" cy="855983"/>
          </a:xfrm>
        </p:grpSpPr>
        <p:sp>
          <p:nvSpPr>
            <p:cNvPr id="10" name="Rectangle 9">
              <a:extLst>
                <a:ext uri="{FF2B5EF4-FFF2-40B4-BE49-F238E27FC236}">
                  <a16:creationId xmlns:a16="http://schemas.microsoft.com/office/drawing/2014/main" id="{6EA2D36D-222D-4A06-B2F0-BA2402128916}"/>
                </a:ext>
              </a:extLst>
            </p:cNvPr>
            <p:cNvSpPr>
              <a:spLocks/>
            </p:cNvSpPr>
            <p:nvPr/>
          </p:nvSpPr>
          <p:spPr bwMode="auto">
            <a:xfrm>
              <a:off x="1378424" y="3878024"/>
              <a:ext cx="10231683" cy="842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32000" rIns="576000" rtlCol="0" anchor="ctr">
              <a:noAutofit/>
            </a:bodyPr>
            <a:lstStyle/>
            <a:p>
              <a:pPr marL="0" marR="0" lvl="0" indent="0" defTabSz="914400" eaLnBrk="1" fontAlgn="base" latinLnBrk="0" hangingPunct="1">
                <a:lnSpc>
                  <a:spcPct val="90000"/>
                </a:lnSpc>
                <a:spcBef>
                  <a:spcPts val="0"/>
                </a:spcBef>
                <a:spcAft>
                  <a:spcPts val="0"/>
                </a:spcAft>
                <a:buClrTx/>
                <a:buSzTx/>
                <a:buFontTx/>
                <a:buNone/>
                <a:tabLst/>
                <a:defRPr/>
              </a:pPr>
              <a:r>
                <a:rPr lang="en-GB" sz="1500" kern="0" dirty="0">
                  <a:solidFill>
                    <a:schemeClr val="tx1"/>
                  </a:solidFill>
                  <a:cs typeface="Arial" pitchFamily="34" charset="0"/>
                </a:rPr>
                <a:t>Correlation</a:t>
              </a:r>
              <a:r>
                <a:rPr kumimoji="0" lang="en-GB" sz="1500" b="0" i="0" u="none" strike="noStrike" kern="0" cap="none" spc="0" normalizeH="0" baseline="0" noProof="0" dirty="0">
                  <a:ln>
                    <a:noFill/>
                  </a:ln>
                  <a:solidFill>
                    <a:schemeClr val="tx1"/>
                  </a:solidFill>
                  <a:effectLst/>
                  <a:uLnTx/>
                  <a:uFillTx/>
                  <a:cs typeface="Arial" pitchFamily="34" charset="0"/>
                </a:rPr>
                <a:t> analysis</a:t>
              </a:r>
              <a:r>
                <a:rPr lang="en-GB" sz="1500" kern="0" dirty="0">
                  <a:solidFill>
                    <a:schemeClr val="tx1"/>
                  </a:solidFill>
                  <a:cs typeface="Arial" pitchFamily="34" charset="0"/>
                </a:rPr>
                <a:t>: The histogram parameters/ histogram related variables exhibited high correlation (&gt; 0.85).</a:t>
              </a:r>
            </a:p>
            <a:p>
              <a:pPr marL="0" marR="0" lvl="0" indent="0" defTabSz="914400" eaLnBrk="1" fontAlgn="base" latinLnBrk="0" hangingPunct="1">
                <a:lnSpc>
                  <a:spcPct val="90000"/>
                </a:lnSpc>
                <a:spcBef>
                  <a:spcPts val="0"/>
                </a:spcBef>
                <a:spcAft>
                  <a:spcPts val="0"/>
                </a:spcAft>
                <a:buClrTx/>
                <a:buSzTx/>
                <a:buFontTx/>
                <a:buNone/>
                <a:tabLst/>
                <a:defRPr/>
              </a:pPr>
              <a:r>
                <a:rPr lang="en-GB" sz="1500" kern="0" dirty="0">
                  <a:solidFill>
                    <a:schemeClr val="tx1"/>
                  </a:solidFill>
                  <a:cs typeface="Arial" pitchFamily="34" charset="0"/>
                </a:rPr>
                <a:t>High correlation can lead to the problem of multicollinearity which in turn increases model complexity, potentially leading to overfitting. Highly correlated features were therefore dropped.</a:t>
              </a:r>
              <a:endParaRPr kumimoji="0" lang="en-GB" sz="1500" b="0" i="0" u="none" strike="noStrike" kern="0" cap="none" spc="0" normalizeH="0" baseline="0" noProof="0" dirty="0">
                <a:ln>
                  <a:noFill/>
                </a:ln>
                <a:solidFill>
                  <a:schemeClr val="tx1"/>
                </a:solidFill>
                <a:effectLst/>
                <a:uLnTx/>
                <a:uFillTx/>
                <a:cs typeface="Arial" pitchFamily="34" charset="0"/>
              </a:endParaRPr>
            </a:p>
          </p:txBody>
        </p:sp>
        <p:sp>
          <p:nvSpPr>
            <p:cNvPr id="11" name="Pentagon 33">
              <a:extLst>
                <a:ext uri="{FF2B5EF4-FFF2-40B4-BE49-F238E27FC236}">
                  <a16:creationId xmlns:a16="http://schemas.microsoft.com/office/drawing/2014/main" id="{9545D002-1E78-4AB1-9F45-EA95C0CA846F}"/>
                </a:ext>
              </a:extLst>
            </p:cNvPr>
            <p:cNvSpPr/>
            <p:nvPr/>
          </p:nvSpPr>
          <p:spPr bwMode="auto">
            <a:xfrm>
              <a:off x="638715" y="3883440"/>
              <a:ext cx="1075482" cy="850567"/>
            </a:xfrm>
            <a:prstGeom prst="homePlate">
              <a:avLst>
                <a:gd name="adj" fmla="val 273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prstClr val="white"/>
                </a:solidFill>
                <a:effectLst/>
                <a:uLnTx/>
                <a:uFillTx/>
                <a:latin typeface="Calibri" panose="020F0502020204030204" pitchFamily="34" charset="0"/>
              </a:endParaRPr>
            </a:p>
          </p:txBody>
        </p:sp>
      </p:grpSp>
      <p:grpSp>
        <p:nvGrpSpPr>
          <p:cNvPr id="147" name="Arrow34" descr="{&quot;Key&quot;:&quot;POWER_USER_SHAPE_ICON&quot;,&quot;Value&quot;:&quot;POWER_USER_SHAPE_ICON_STYLE_1&quot;}">
            <a:extLst>
              <a:ext uri="{FF2B5EF4-FFF2-40B4-BE49-F238E27FC236}">
                <a16:creationId xmlns:a16="http://schemas.microsoft.com/office/drawing/2014/main" id="{6671D3CA-60A7-3AEA-B674-1C16B822F306}"/>
              </a:ext>
            </a:extLst>
          </p:cNvPr>
          <p:cNvGrpSpPr>
            <a:grpSpLocks noChangeAspect="1"/>
          </p:cNvGrpSpPr>
          <p:nvPr/>
        </p:nvGrpSpPr>
        <p:grpSpPr>
          <a:xfrm>
            <a:off x="809594" y="5384497"/>
            <a:ext cx="452854" cy="525031"/>
            <a:chOff x="6004176" y="1690066"/>
            <a:chExt cx="1039285" cy="1029748"/>
          </a:xfrm>
          <a:solidFill>
            <a:schemeClr val="lt1"/>
          </a:solidFill>
        </p:grpSpPr>
        <p:sp>
          <p:nvSpPr>
            <p:cNvPr id="148" name="Freeform 195">
              <a:extLst>
                <a:ext uri="{FF2B5EF4-FFF2-40B4-BE49-F238E27FC236}">
                  <a16:creationId xmlns:a16="http://schemas.microsoft.com/office/drawing/2014/main" id="{3AB173DE-1EDF-96AF-5CEC-6955F677D02C}"/>
                </a:ext>
              </a:extLst>
            </p:cNvPr>
            <p:cNvSpPr>
              <a:spLocks/>
            </p:cNvSpPr>
            <p:nvPr/>
          </p:nvSpPr>
          <p:spPr bwMode="auto">
            <a:xfrm>
              <a:off x="6213939" y="1880760"/>
              <a:ext cx="781845" cy="476735"/>
            </a:xfrm>
            <a:custGeom>
              <a:avLst/>
              <a:gdLst>
                <a:gd name="T0" fmla="*/ 81 w 1018"/>
                <a:gd name="T1" fmla="*/ 623 h 623"/>
                <a:gd name="T2" fmla="*/ 34 w 1018"/>
                <a:gd name="T3" fmla="*/ 606 h 623"/>
                <a:gd name="T4" fmla="*/ 26 w 1018"/>
                <a:gd name="T5" fmla="*/ 504 h 623"/>
                <a:gd name="T6" fmla="*/ 933 w 1018"/>
                <a:gd name="T7" fmla="*/ 4 h 623"/>
                <a:gd name="T8" fmla="*/ 1013 w 1018"/>
                <a:gd name="T9" fmla="*/ 68 h 623"/>
                <a:gd name="T10" fmla="*/ 949 w 1018"/>
                <a:gd name="T11" fmla="*/ 148 h 623"/>
                <a:gd name="T12" fmla="*/ 136 w 1018"/>
                <a:gd name="T13" fmla="*/ 598 h 623"/>
                <a:gd name="T14" fmla="*/ 81 w 1018"/>
                <a:gd name="T15" fmla="*/ 623 h 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8" h="623">
                  <a:moveTo>
                    <a:pt x="81" y="623"/>
                  </a:moveTo>
                  <a:cubicBezTo>
                    <a:pt x="65" y="623"/>
                    <a:pt x="48" y="618"/>
                    <a:pt x="34" y="606"/>
                  </a:cubicBezTo>
                  <a:cubicBezTo>
                    <a:pt x="4" y="580"/>
                    <a:pt x="0" y="534"/>
                    <a:pt x="26" y="504"/>
                  </a:cubicBezTo>
                  <a:cubicBezTo>
                    <a:pt x="282" y="206"/>
                    <a:pt x="578" y="43"/>
                    <a:pt x="933" y="4"/>
                  </a:cubicBezTo>
                  <a:cubicBezTo>
                    <a:pt x="973" y="0"/>
                    <a:pt x="1009" y="29"/>
                    <a:pt x="1013" y="68"/>
                  </a:cubicBezTo>
                  <a:cubicBezTo>
                    <a:pt x="1018" y="108"/>
                    <a:pt x="989" y="144"/>
                    <a:pt x="949" y="148"/>
                  </a:cubicBezTo>
                  <a:cubicBezTo>
                    <a:pt x="628" y="183"/>
                    <a:pt x="370" y="326"/>
                    <a:pt x="136" y="598"/>
                  </a:cubicBezTo>
                  <a:cubicBezTo>
                    <a:pt x="122" y="615"/>
                    <a:pt x="102" y="623"/>
                    <a:pt x="81" y="62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Freeform 196">
              <a:extLst>
                <a:ext uri="{FF2B5EF4-FFF2-40B4-BE49-F238E27FC236}">
                  <a16:creationId xmlns:a16="http://schemas.microsoft.com/office/drawing/2014/main" id="{4B62BD9E-1BF9-BA2A-16FA-446C48BBA76F}"/>
                </a:ext>
              </a:extLst>
            </p:cNvPr>
            <p:cNvSpPr>
              <a:spLocks/>
            </p:cNvSpPr>
            <p:nvPr/>
          </p:nvSpPr>
          <p:spPr bwMode="auto">
            <a:xfrm>
              <a:off x="6080453" y="2376565"/>
              <a:ext cx="152555" cy="171625"/>
            </a:xfrm>
            <a:custGeom>
              <a:avLst/>
              <a:gdLst>
                <a:gd name="T0" fmla="*/ 83 w 205"/>
                <a:gd name="T1" fmla="*/ 223 h 223"/>
                <a:gd name="T2" fmla="*/ 48 w 205"/>
                <a:gd name="T3" fmla="*/ 214 h 223"/>
                <a:gd name="T4" fmla="*/ 19 w 205"/>
                <a:gd name="T5" fmla="*/ 116 h 223"/>
                <a:gd name="T6" fmla="*/ 61 w 205"/>
                <a:gd name="T7" fmla="*/ 45 h 223"/>
                <a:gd name="T8" fmla="*/ 160 w 205"/>
                <a:gd name="T9" fmla="*/ 22 h 223"/>
                <a:gd name="T10" fmla="*/ 184 w 205"/>
                <a:gd name="T11" fmla="*/ 121 h 223"/>
                <a:gd name="T12" fmla="*/ 146 w 205"/>
                <a:gd name="T13" fmla="*/ 186 h 223"/>
                <a:gd name="T14" fmla="*/ 83 w 205"/>
                <a:gd name="T15" fmla="*/ 223 h 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23">
                  <a:moveTo>
                    <a:pt x="83" y="223"/>
                  </a:moveTo>
                  <a:cubicBezTo>
                    <a:pt x="71" y="223"/>
                    <a:pt x="59" y="220"/>
                    <a:pt x="48" y="214"/>
                  </a:cubicBezTo>
                  <a:cubicBezTo>
                    <a:pt x="13" y="195"/>
                    <a:pt x="0" y="151"/>
                    <a:pt x="19" y="116"/>
                  </a:cubicBezTo>
                  <a:cubicBezTo>
                    <a:pt x="32" y="92"/>
                    <a:pt x="46" y="68"/>
                    <a:pt x="61" y="45"/>
                  </a:cubicBezTo>
                  <a:cubicBezTo>
                    <a:pt x="82" y="11"/>
                    <a:pt x="126" y="0"/>
                    <a:pt x="160" y="22"/>
                  </a:cubicBezTo>
                  <a:cubicBezTo>
                    <a:pt x="194" y="42"/>
                    <a:pt x="205" y="87"/>
                    <a:pt x="184" y="121"/>
                  </a:cubicBezTo>
                  <a:cubicBezTo>
                    <a:pt x="171" y="142"/>
                    <a:pt x="158" y="164"/>
                    <a:pt x="146" y="186"/>
                  </a:cubicBezTo>
                  <a:cubicBezTo>
                    <a:pt x="133" y="210"/>
                    <a:pt x="108" y="223"/>
                    <a:pt x="83" y="22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Freeform 197">
              <a:extLst>
                <a:ext uri="{FF2B5EF4-FFF2-40B4-BE49-F238E27FC236}">
                  <a16:creationId xmlns:a16="http://schemas.microsoft.com/office/drawing/2014/main" id="{7A2B9BEC-5E8F-A385-E753-85DD8FF2EF0A}"/>
                </a:ext>
              </a:extLst>
            </p:cNvPr>
            <p:cNvSpPr>
              <a:spLocks/>
            </p:cNvSpPr>
            <p:nvPr/>
          </p:nvSpPr>
          <p:spPr bwMode="auto">
            <a:xfrm>
              <a:off x="6004176" y="2586328"/>
              <a:ext cx="133486" cy="133486"/>
            </a:xfrm>
            <a:custGeom>
              <a:avLst/>
              <a:gdLst>
                <a:gd name="T0" fmla="*/ 81 w 167"/>
                <a:gd name="T1" fmla="*/ 169 h 169"/>
                <a:gd name="T2" fmla="*/ 59 w 167"/>
                <a:gd name="T3" fmla="*/ 166 h 169"/>
                <a:gd name="T4" fmla="*/ 12 w 167"/>
                <a:gd name="T5" fmla="*/ 75 h 169"/>
                <a:gd name="T6" fmla="*/ 17 w 167"/>
                <a:gd name="T7" fmla="*/ 60 h 169"/>
                <a:gd name="T8" fmla="*/ 108 w 167"/>
                <a:gd name="T9" fmla="*/ 12 h 169"/>
                <a:gd name="T10" fmla="*/ 155 w 167"/>
                <a:gd name="T11" fmla="*/ 103 h 169"/>
                <a:gd name="T12" fmla="*/ 150 w 167"/>
                <a:gd name="T13" fmla="*/ 118 h 169"/>
                <a:gd name="T14" fmla="*/ 81 w 167"/>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69">
                  <a:moveTo>
                    <a:pt x="81" y="169"/>
                  </a:moveTo>
                  <a:cubicBezTo>
                    <a:pt x="74" y="169"/>
                    <a:pt x="67" y="168"/>
                    <a:pt x="59" y="166"/>
                  </a:cubicBezTo>
                  <a:cubicBezTo>
                    <a:pt x="21" y="154"/>
                    <a:pt x="0" y="113"/>
                    <a:pt x="12" y="75"/>
                  </a:cubicBezTo>
                  <a:lnTo>
                    <a:pt x="17" y="60"/>
                  </a:lnTo>
                  <a:cubicBezTo>
                    <a:pt x="29" y="21"/>
                    <a:pt x="69" y="0"/>
                    <a:pt x="108" y="12"/>
                  </a:cubicBezTo>
                  <a:cubicBezTo>
                    <a:pt x="146" y="24"/>
                    <a:pt x="167" y="65"/>
                    <a:pt x="155" y="103"/>
                  </a:cubicBezTo>
                  <a:lnTo>
                    <a:pt x="150" y="118"/>
                  </a:lnTo>
                  <a:cubicBezTo>
                    <a:pt x="140" y="149"/>
                    <a:pt x="112" y="169"/>
                    <a:pt x="81" y="16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98">
              <a:extLst>
                <a:ext uri="{FF2B5EF4-FFF2-40B4-BE49-F238E27FC236}">
                  <a16:creationId xmlns:a16="http://schemas.microsoft.com/office/drawing/2014/main" id="{EAA0E7F7-FA8B-F63A-1AAE-C5B1F846B057}"/>
                </a:ext>
              </a:extLst>
            </p:cNvPr>
            <p:cNvSpPr>
              <a:spLocks/>
            </p:cNvSpPr>
            <p:nvPr/>
          </p:nvSpPr>
          <p:spPr bwMode="auto">
            <a:xfrm>
              <a:off x="6652535" y="1690066"/>
              <a:ext cx="390926" cy="562551"/>
            </a:xfrm>
            <a:custGeom>
              <a:avLst/>
              <a:gdLst>
                <a:gd name="T0" fmla="*/ 197 w 510"/>
                <a:gd name="T1" fmla="*/ 738 h 738"/>
                <a:gd name="T2" fmla="*/ 156 w 510"/>
                <a:gd name="T3" fmla="*/ 726 h 738"/>
                <a:gd name="T4" fmla="*/ 137 w 510"/>
                <a:gd name="T5" fmla="*/ 625 h 738"/>
                <a:gd name="T6" fmla="*/ 334 w 510"/>
                <a:gd name="T7" fmla="*/ 336 h 738"/>
                <a:gd name="T8" fmla="*/ 42 w 510"/>
                <a:gd name="T9" fmla="*/ 143 h 738"/>
                <a:gd name="T10" fmla="*/ 22 w 510"/>
                <a:gd name="T11" fmla="*/ 42 h 738"/>
                <a:gd name="T12" fmla="*/ 123 w 510"/>
                <a:gd name="T13" fmla="*/ 22 h 738"/>
                <a:gd name="T14" fmla="*/ 476 w 510"/>
                <a:gd name="T15" fmla="*/ 256 h 738"/>
                <a:gd name="T16" fmla="*/ 507 w 510"/>
                <a:gd name="T17" fmla="*/ 303 h 738"/>
                <a:gd name="T18" fmla="*/ 495 w 510"/>
                <a:gd name="T19" fmla="*/ 358 h 738"/>
                <a:gd name="T20" fmla="*/ 257 w 510"/>
                <a:gd name="T21" fmla="*/ 707 h 738"/>
                <a:gd name="T22" fmla="*/ 197 w 510"/>
                <a:gd name="T23" fmla="*/ 73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738">
                  <a:moveTo>
                    <a:pt x="197" y="738"/>
                  </a:moveTo>
                  <a:cubicBezTo>
                    <a:pt x="183" y="738"/>
                    <a:pt x="169" y="734"/>
                    <a:pt x="156" y="726"/>
                  </a:cubicBezTo>
                  <a:cubicBezTo>
                    <a:pt x="123" y="703"/>
                    <a:pt x="115" y="658"/>
                    <a:pt x="137" y="625"/>
                  </a:cubicBezTo>
                  <a:lnTo>
                    <a:pt x="334" y="336"/>
                  </a:lnTo>
                  <a:lnTo>
                    <a:pt x="42" y="143"/>
                  </a:lnTo>
                  <a:cubicBezTo>
                    <a:pt x="9" y="120"/>
                    <a:pt x="0" y="75"/>
                    <a:pt x="22" y="42"/>
                  </a:cubicBezTo>
                  <a:cubicBezTo>
                    <a:pt x="44" y="9"/>
                    <a:pt x="89" y="0"/>
                    <a:pt x="123" y="22"/>
                  </a:cubicBezTo>
                  <a:lnTo>
                    <a:pt x="476" y="256"/>
                  </a:lnTo>
                  <a:cubicBezTo>
                    <a:pt x="492" y="267"/>
                    <a:pt x="503" y="284"/>
                    <a:pt x="507" y="303"/>
                  </a:cubicBezTo>
                  <a:cubicBezTo>
                    <a:pt x="510" y="322"/>
                    <a:pt x="506" y="342"/>
                    <a:pt x="495" y="358"/>
                  </a:cubicBezTo>
                  <a:lnTo>
                    <a:pt x="257" y="707"/>
                  </a:lnTo>
                  <a:cubicBezTo>
                    <a:pt x="243" y="727"/>
                    <a:pt x="220" y="738"/>
                    <a:pt x="197" y="73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2" name="Analytics22" descr="{&quot;Key&quot;:&quot;POWER_USER_SHAPE_ICON&quot;,&quot;Value&quot;:&quot;POWER_USER_SHAPE_ICON_STYLE_1&quot;}">
            <a:extLst>
              <a:ext uri="{FF2B5EF4-FFF2-40B4-BE49-F238E27FC236}">
                <a16:creationId xmlns:a16="http://schemas.microsoft.com/office/drawing/2014/main" id="{A90C6704-7300-EC75-4A14-D3599C8B321E}"/>
              </a:ext>
            </a:extLst>
          </p:cNvPr>
          <p:cNvGrpSpPr>
            <a:grpSpLocks noChangeAspect="1"/>
          </p:cNvGrpSpPr>
          <p:nvPr/>
        </p:nvGrpSpPr>
        <p:grpSpPr>
          <a:xfrm>
            <a:off x="835665" y="3938028"/>
            <a:ext cx="549923" cy="535634"/>
            <a:chOff x="4287838" y="1695450"/>
            <a:chExt cx="896938" cy="731838"/>
          </a:xfrm>
        </p:grpSpPr>
        <p:sp>
          <p:nvSpPr>
            <p:cNvPr id="153" name="Oval 291">
              <a:extLst>
                <a:ext uri="{FF2B5EF4-FFF2-40B4-BE49-F238E27FC236}">
                  <a16:creationId xmlns:a16="http://schemas.microsoft.com/office/drawing/2014/main" id="{1EC039CC-2914-92F6-08A7-A5E41E0362A0}"/>
                </a:ext>
              </a:extLst>
            </p:cNvPr>
            <p:cNvSpPr>
              <a:spLocks noChangeArrowheads="1"/>
            </p:cNvSpPr>
            <p:nvPr/>
          </p:nvSpPr>
          <p:spPr bwMode="auto">
            <a:xfrm>
              <a:off x="4621213" y="1754188"/>
              <a:ext cx="257175" cy="257175"/>
            </a:xfrm>
            <a:prstGeom prst="ellipse">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Line 292">
              <a:extLst>
                <a:ext uri="{FF2B5EF4-FFF2-40B4-BE49-F238E27FC236}">
                  <a16:creationId xmlns:a16="http://schemas.microsoft.com/office/drawing/2014/main" id="{AC6C89C6-2D7F-93E3-6797-CEC3FEF30397}"/>
                </a:ext>
              </a:extLst>
            </p:cNvPr>
            <p:cNvSpPr>
              <a:spLocks noChangeShapeType="1"/>
            </p:cNvSpPr>
            <p:nvPr/>
          </p:nvSpPr>
          <p:spPr bwMode="auto">
            <a:xfrm>
              <a:off x="4921250" y="2290763"/>
              <a:ext cx="95250" cy="0"/>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Line 293">
              <a:extLst>
                <a:ext uri="{FF2B5EF4-FFF2-40B4-BE49-F238E27FC236}">
                  <a16:creationId xmlns:a16="http://schemas.microsoft.com/office/drawing/2014/main" id="{4081FA7B-A4D3-D10D-436F-57561D10BC45}"/>
                </a:ext>
              </a:extLst>
            </p:cNvPr>
            <p:cNvSpPr>
              <a:spLocks noChangeShapeType="1"/>
            </p:cNvSpPr>
            <p:nvPr/>
          </p:nvSpPr>
          <p:spPr bwMode="auto">
            <a:xfrm>
              <a:off x="4484688" y="2290763"/>
              <a:ext cx="92075" cy="0"/>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Freeform 294">
              <a:extLst>
                <a:ext uri="{FF2B5EF4-FFF2-40B4-BE49-F238E27FC236}">
                  <a16:creationId xmlns:a16="http://schemas.microsoft.com/office/drawing/2014/main" id="{8F621FD6-D6D1-961F-7193-87C5689A0CEB}"/>
                </a:ext>
              </a:extLst>
            </p:cNvPr>
            <p:cNvSpPr>
              <a:spLocks/>
            </p:cNvSpPr>
            <p:nvPr/>
          </p:nvSpPr>
          <p:spPr bwMode="auto">
            <a:xfrm>
              <a:off x="4525963" y="2352675"/>
              <a:ext cx="447675" cy="74613"/>
            </a:xfrm>
            <a:custGeom>
              <a:avLst/>
              <a:gdLst>
                <a:gd name="T0" fmla="*/ 527 w 596"/>
                <a:gd name="T1" fmla="*/ 0 h 100"/>
                <a:gd name="T2" fmla="*/ 583 w 596"/>
                <a:gd name="T3" fmla="*/ 0 h 100"/>
                <a:gd name="T4" fmla="*/ 592 w 596"/>
                <a:gd name="T5" fmla="*/ 16 h 100"/>
                <a:gd name="T6" fmla="*/ 534 w 596"/>
                <a:gd name="T7" fmla="*/ 91 h 100"/>
                <a:gd name="T8" fmla="*/ 514 w 596"/>
                <a:gd name="T9" fmla="*/ 98 h 100"/>
                <a:gd name="T10" fmla="*/ 82 w 596"/>
                <a:gd name="T11" fmla="*/ 98 h 100"/>
                <a:gd name="T12" fmla="*/ 66 w 596"/>
                <a:gd name="T13" fmla="*/ 92 h 100"/>
                <a:gd name="T14" fmla="*/ 4 w 596"/>
                <a:gd name="T15" fmla="*/ 16 h 100"/>
                <a:gd name="T16" fmla="*/ 13 w 596"/>
                <a:gd name="T17" fmla="*/ 0 h 100"/>
                <a:gd name="T18" fmla="*/ 68 w 59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6" h="100">
                  <a:moveTo>
                    <a:pt x="527" y="0"/>
                  </a:moveTo>
                  <a:lnTo>
                    <a:pt x="583" y="0"/>
                  </a:lnTo>
                  <a:cubicBezTo>
                    <a:pt x="592" y="0"/>
                    <a:pt x="596" y="7"/>
                    <a:pt x="592" y="16"/>
                  </a:cubicBezTo>
                  <a:lnTo>
                    <a:pt x="534" y="91"/>
                  </a:lnTo>
                  <a:cubicBezTo>
                    <a:pt x="527" y="100"/>
                    <a:pt x="521" y="98"/>
                    <a:pt x="514" y="98"/>
                  </a:cubicBezTo>
                  <a:lnTo>
                    <a:pt x="82" y="98"/>
                  </a:lnTo>
                  <a:cubicBezTo>
                    <a:pt x="74" y="98"/>
                    <a:pt x="71" y="100"/>
                    <a:pt x="66" y="92"/>
                  </a:cubicBezTo>
                  <a:lnTo>
                    <a:pt x="4" y="16"/>
                  </a:lnTo>
                  <a:cubicBezTo>
                    <a:pt x="0" y="7"/>
                    <a:pt x="4" y="0"/>
                    <a:pt x="13" y="0"/>
                  </a:cubicBezTo>
                  <a:lnTo>
                    <a:pt x="68" y="0"/>
                  </a:lnTo>
                </a:path>
              </a:pathLst>
            </a:cu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7" name="Freeform 295">
              <a:extLst>
                <a:ext uri="{FF2B5EF4-FFF2-40B4-BE49-F238E27FC236}">
                  <a16:creationId xmlns:a16="http://schemas.microsoft.com/office/drawing/2014/main" id="{5F5F4C8D-24D4-2BDE-1C0C-2A40B7C764FB}"/>
                </a:ext>
              </a:extLst>
            </p:cNvPr>
            <p:cNvSpPr>
              <a:spLocks/>
            </p:cNvSpPr>
            <p:nvPr/>
          </p:nvSpPr>
          <p:spPr bwMode="auto">
            <a:xfrm>
              <a:off x="4576763" y="2182813"/>
              <a:ext cx="344488" cy="242888"/>
            </a:xfrm>
            <a:custGeom>
              <a:avLst/>
              <a:gdLst>
                <a:gd name="T0" fmla="*/ 0 w 459"/>
                <a:gd name="T1" fmla="*/ 320 h 322"/>
                <a:gd name="T2" fmla="*/ 0 w 459"/>
                <a:gd name="T3" fmla="*/ 13 h 322"/>
                <a:gd name="T4" fmla="*/ 14 w 459"/>
                <a:gd name="T5" fmla="*/ 0 h 322"/>
                <a:gd name="T6" fmla="*/ 446 w 459"/>
                <a:gd name="T7" fmla="*/ 0 h 322"/>
                <a:gd name="T8" fmla="*/ 459 w 459"/>
                <a:gd name="T9" fmla="*/ 13 h 322"/>
                <a:gd name="T10" fmla="*/ 459 w 459"/>
                <a:gd name="T11" fmla="*/ 322 h 322"/>
              </a:gdLst>
              <a:ahLst/>
              <a:cxnLst>
                <a:cxn ang="0">
                  <a:pos x="T0" y="T1"/>
                </a:cxn>
                <a:cxn ang="0">
                  <a:pos x="T2" y="T3"/>
                </a:cxn>
                <a:cxn ang="0">
                  <a:pos x="T4" y="T5"/>
                </a:cxn>
                <a:cxn ang="0">
                  <a:pos x="T6" y="T7"/>
                </a:cxn>
                <a:cxn ang="0">
                  <a:pos x="T8" y="T9"/>
                </a:cxn>
                <a:cxn ang="0">
                  <a:pos x="T10" y="T11"/>
                </a:cxn>
              </a:cxnLst>
              <a:rect l="0" t="0" r="r" b="b"/>
              <a:pathLst>
                <a:path w="459" h="322">
                  <a:moveTo>
                    <a:pt x="0" y="320"/>
                  </a:moveTo>
                  <a:lnTo>
                    <a:pt x="0" y="13"/>
                  </a:lnTo>
                  <a:cubicBezTo>
                    <a:pt x="0" y="6"/>
                    <a:pt x="6" y="0"/>
                    <a:pt x="14" y="0"/>
                  </a:cubicBezTo>
                  <a:lnTo>
                    <a:pt x="446" y="0"/>
                  </a:lnTo>
                  <a:cubicBezTo>
                    <a:pt x="453" y="0"/>
                    <a:pt x="459" y="6"/>
                    <a:pt x="459" y="13"/>
                  </a:cubicBezTo>
                  <a:lnTo>
                    <a:pt x="459" y="322"/>
                  </a:lnTo>
                </a:path>
              </a:pathLst>
            </a:cu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Line 296">
              <a:extLst>
                <a:ext uri="{FF2B5EF4-FFF2-40B4-BE49-F238E27FC236}">
                  <a16:creationId xmlns:a16="http://schemas.microsoft.com/office/drawing/2014/main" id="{E30A0E55-E8B5-084E-A954-F3A59C2ED985}"/>
                </a:ext>
              </a:extLst>
            </p:cNvPr>
            <p:cNvSpPr>
              <a:spLocks noChangeShapeType="1"/>
            </p:cNvSpPr>
            <p:nvPr/>
          </p:nvSpPr>
          <p:spPr bwMode="auto">
            <a:xfrm>
              <a:off x="4746625" y="2303463"/>
              <a:ext cx="6350" cy="0"/>
            </a:xfrm>
            <a:prstGeom prst="line">
              <a:avLst/>
            </a:prstGeom>
            <a:noFill/>
            <a:ln w="19050" cap="rnd">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Line 297">
              <a:extLst>
                <a:ext uri="{FF2B5EF4-FFF2-40B4-BE49-F238E27FC236}">
                  <a16:creationId xmlns:a16="http://schemas.microsoft.com/office/drawing/2014/main" id="{B8CDAAE1-BCC3-FB3B-ECA4-A2C40EC2E8D5}"/>
                </a:ext>
              </a:extLst>
            </p:cNvPr>
            <p:cNvSpPr>
              <a:spLocks noChangeShapeType="1"/>
            </p:cNvSpPr>
            <p:nvPr/>
          </p:nvSpPr>
          <p:spPr bwMode="auto">
            <a:xfrm>
              <a:off x="4397375" y="1766888"/>
              <a:ext cx="0" cy="119063"/>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Line 298">
              <a:extLst>
                <a:ext uri="{FF2B5EF4-FFF2-40B4-BE49-F238E27FC236}">
                  <a16:creationId xmlns:a16="http://schemas.microsoft.com/office/drawing/2014/main" id="{1AA25D8D-C77C-631E-34E3-6D8C275341AC}"/>
                </a:ext>
              </a:extLst>
            </p:cNvPr>
            <p:cNvSpPr>
              <a:spLocks noChangeShapeType="1"/>
            </p:cNvSpPr>
            <p:nvPr/>
          </p:nvSpPr>
          <p:spPr bwMode="auto">
            <a:xfrm>
              <a:off x="4549775" y="1739900"/>
              <a:ext cx="0" cy="146050"/>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Line 299">
              <a:extLst>
                <a:ext uri="{FF2B5EF4-FFF2-40B4-BE49-F238E27FC236}">
                  <a16:creationId xmlns:a16="http://schemas.microsoft.com/office/drawing/2014/main" id="{FC386175-2275-64AF-2892-1E1CAE9F365F}"/>
                </a:ext>
              </a:extLst>
            </p:cNvPr>
            <p:cNvSpPr>
              <a:spLocks noChangeShapeType="1"/>
            </p:cNvSpPr>
            <p:nvPr/>
          </p:nvSpPr>
          <p:spPr bwMode="auto">
            <a:xfrm>
              <a:off x="4473575" y="1695450"/>
              <a:ext cx="0" cy="190500"/>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Oval 300">
              <a:extLst>
                <a:ext uri="{FF2B5EF4-FFF2-40B4-BE49-F238E27FC236}">
                  <a16:creationId xmlns:a16="http://schemas.microsoft.com/office/drawing/2014/main" id="{48290163-209E-487A-6D12-2883A7F91CAC}"/>
                </a:ext>
              </a:extLst>
            </p:cNvPr>
            <p:cNvSpPr>
              <a:spLocks noChangeArrowheads="1"/>
            </p:cNvSpPr>
            <p:nvPr/>
          </p:nvSpPr>
          <p:spPr bwMode="auto">
            <a:xfrm>
              <a:off x="4454525" y="2025650"/>
              <a:ext cx="55563" cy="57150"/>
            </a:xfrm>
            <a:prstGeom prst="ellipse">
              <a:avLst/>
            </a:pr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Oval 301">
              <a:extLst>
                <a:ext uri="{FF2B5EF4-FFF2-40B4-BE49-F238E27FC236}">
                  <a16:creationId xmlns:a16="http://schemas.microsoft.com/office/drawing/2014/main" id="{5224D224-CE07-9212-47C9-7C9C180EE4DE}"/>
                </a:ext>
              </a:extLst>
            </p:cNvPr>
            <p:cNvSpPr>
              <a:spLocks noChangeArrowheads="1"/>
            </p:cNvSpPr>
            <p:nvPr/>
          </p:nvSpPr>
          <p:spPr bwMode="auto">
            <a:xfrm>
              <a:off x="4525963" y="1941513"/>
              <a:ext cx="57150" cy="55563"/>
            </a:xfrm>
            <a:prstGeom prst="ellipse">
              <a:avLst/>
            </a:pr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Oval 302">
              <a:extLst>
                <a:ext uri="{FF2B5EF4-FFF2-40B4-BE49-F238E27FC236}">
                  <a16:creationId xmlns:a16="http://schemas.microsoft.com/office/drawing/2014/main" id="{F94F4C2D-D483-966A-A401-D0CEDEC5CAE4}"/>
                </a:ext>
              </a:extLst>
            </p:cNvPr>
            <p:cNvSpPr>
              <a:spLocks noChangeArrowheads="1"/>
            </p:cNvSpPr>
            <p:nvPr/>
          </p:nvSpPr>
          <p:spPr bwMode="auto">
            <a:xfrm>
              <a:off x="4287838" y="2054225"/>
              <a:ext cx="57150" cy="55563"/>
            </a:xfrm>
            <a:prstGeom prst="ellipse">
              <a:avLst/>
            </a:pr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Oval 303">
              <a:extLst>
                <a:ext uri="{FF2B5EF4-FFF2-40B4-BE49-F238E27FC236}">
                  <a16:creationId xmlns:a16="http://schemas.microsoft.com/office/drawing/2014/main" id="{857D3D65-A271-DE48-2D76-9301B9D89283}"/>
                </a:ext>
              </a:extLst>
            </p:cNvPr>
            <p:cNvSpPr>
              <a:spLocks noChangeArrowheads="1"/>
            </p:cNvSpPr>
            <p:nvPr/>
          </p:nvSpPr>
          <p:spPr bwMode="auto">
            <a:xfrm>
              <a:off x="4359275" y="1968500"/>
              <a:ext cx="57150" cy="57150"/>
            </a:xfrm>
            <a:prstGeom prst="ellipse">
              <a:avLst/>
            </a:prstGeom>
            <a:noFill/>
            <a:ln w="19050" cap="flat">
              <a:solidFill>
                <a:schemeClr val="l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Line 304">
              <a:extLst>
                <a:ext uri="{FF2B5EF4-FFF2-40B4-BE49-F238E27FC236}">
                  <a16:creationId xmlns:a16="http://schemas.microsoft.com/office/drawing/2014/main" id="{958F396F-67E3-5DD4-598D-0DC0231391E5}"/>
                </a:ext>
              </a:extLst>
            </p:cNvPr>
            <p:cNvSpPr>
              <a:spLocks noChangeShapeType="1"/>
            </p:cNvSpPr>
            <p:nvPr/>
          </p:nvSpPr>
          <p:spPr bwMode="auto">
            <a:xfrm flipV="1">
              <a:off x="4335463" y="2019300"/>
              <a:ext cx="33338" cy="41275"/>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Line 305">
              <a:extLst>
                <a:ext uri="{FF2B5EF4-FFF2-40B4-BE49-F238E27FC236}">
                  <a16:creationId xmlns:a16="http://schemas.microsoft.com/office/drawing/2014/main" id="{139D3161-06E7-D90F-B6AB-226F2330EC77}"/>
                </a:ext>
              </a:extLst>
            </p:cNvPr>
            <p:cNvSpPr>
              <a:spLocks noChangeShapeType="1"/>
            </p:cNvSpPr>
            <p:nvPr/>
          </p:nvSpPr>
          <p:spPr bwMode="auto">
            <a:xfrm>
              <a:off x="4411663" y="2012950"/>
              <a:ext cx="47625" cy="26988"/>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Line 306">
              <a:extLst>
                <a:ext uri="{FF2B5EF4-FFF2-40B4-BE49-F238E27FC236}">
                  <a16:creationId xmlns:a16="http://schemas.microsoft.com/office/drawing/2014/main" id="{418A08F4-BAE7-B517-5D23-84D98D8AA8B3}"/>
                </a:ext>
              </a:extLst>
            </p:cNvPr>
            <p:cNvSpPr>
              <a:spLocks noChangeShapeType="1"/>
            </p:cNvSpPr>
            <p:nvPr/>
          </p:nvSpPr>
          <p:spPr bwMode="auto">
            <a:xfrm flipV="1">
              <a:off x="4500563" y="1992313"/>
              <a:ext cx="36513" cy="39688"/>
            </a:xfrm>
            <a:prstGeom prst="line">
              <a:avLst/>
            </a:prstGeom>
            <a:noFill/>
            <a:ln w="19050" cap="flat">
              <a:solidFill>
                <a:schemeClr val="l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Freeform 307">
              <a:extLst>
                <a:ext uri="{FF2B5EF4-FFF2-40B4-BE49-F238E27FC236}">
                  <a16:creationId xmlns:a16="http://schemas.microsoft.com/office/drawing/2014/main" id="{BD4D85A1-613D-259C-0A6C-1251219AF4FE}"/>
                </a:ext>
              </a:extLst>
            </p:cNvPr>
            <p:cNvSpPr>
              <a:spLocks/>
            </p:cNvSpPr>
            <p:nvPr/>
          </p:nvSpPr>
          <p:spPr bwMode="auto">
            <a:xfrm>
              <a:off x="4919663" y="1792288"/>
              <a:ext cx="139700" cy="207963"/>
            </a:xfrm>
            <a:custGeom>
              <a:avLst/>
              <a:gdLst>
                <a:gd name="T0" fmla="*/ 187 w 187"/>
                <a:gd name="T1" fmla="*/ 168 h 278"/>
                <a:gd name="T2" fmla="*/ 60 w 187"/>
                <a:gd name="T3" fmla="*/ 278 h 278"/>
                <a:gd name="T4" fmla="*/ 77 w 187"/>
                <a:gd name="T5" fmla="*/ 41 h 278"/>
                <a:gd name="T6" fmla="*/ 187 w 187"/>
                <a:gd name="T7" fmla="*/ 0 h 278"/>
                <a:gd name="T8" fmla="*/ 187 w 187"/>
                <a:gd name="T9" fmla="*/ 168 h 278"/>
              </a:gdLst>
              <a:ahLst/>
              <a:cxnLst>
                <a:cxn ang="0">
                  <a:pos x="T0" y="T1"/>
                </a:cxn>
                <a:cxn ang="0">
                  <a:pos x="T2" y="T3"/>
                </a:cxn>
                <a:cxn ang="0">
                  <a:pos x="T4" y="T5"/>
                </a:cxn>
                <a:cxn ang="0">
                  <a:pos x="T6" y="T7"/>
                </a:cxn>
                <a:cxn ang="0">
                  <a:pos x="T8" y="T9"/>
                </a:cxn>
              </a:cxnLst>
              <a:rect l="0" t="0" r="r" b="b"/>
              <a:pathLst>
                <a:path w="187" h="278">
                  <a:moveTo>
                    <a:pt x="187" y="168"/>
                  </a:moveTo>
                  <a:lnTo>
                    <a:pt x="60" y="278"/>
                  </a:lnTo>
                  <a:cubicBezTo>
                    <a:pt x="0" y="208"/>
                    <a:pt x="7" y="102"/>
                    <a:pt x="77" y="41"/>
                  </a:cubicBezTo>
                  <a:cubicBezTo>
                    <a:pt x="109" y="13"/>
                    <a:pt x="145" y="0"/>
                    <a:pt x="187" y="0"/>
                  </a:cubicBezTo>
                  <a:lnTo>
                    <a:pt x="187" y="168"/>
                  </a:lnTo>
                  <a:close/>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308">
              <a:extLst>
                <a:ext uri="{FF2B5EF4-FFF2-40B4-BE49-F238E27FC236}">
                  <a16:creationId xmlns:a16="http://schemas.microsoft.com/office/drawing/2014/main" id="{EB1D58E4-AF95-A8A5-2F4B-9C62257ADD66}"/>
                </a:ext>
              </a:extLst>
            </p:cNvPr>
            <p:cNvSpPr>
              <a:spLocks/>
            </p:cNvSpPr>
            <p:nvPr/>
          </p:nvSpPr>
          <p:spPr bwMode="auto">
            <a:xfrm>
              <a:off x="4964113" y="1917700"/>
              <a:ext cx="220663" cy="134938"/>
            </a:xfrm>
            <a:custGeom>
              <a:avLst/>
              <a:gdLst>
                <a:gd name="T0" fmla="*/ 127 w 294"/>
                <a:gd name="T1" fmla="*/ 0 h 179"/>
                <a:gd name="T2" fmla="*/ 294 w 294"/>
                <a:gd name="T3" fmla="*/ 23 h 179"/>
                <a:gd name="T4" fmla="*/ 104 w 294"/>
                <a:gd name="T5" fmla="*/ 166 h 179"/>
                <a:gd name="T6" fmla="*/ 0 w 294"/>
                <a:gd name="T7" fmla="*/ 110 h 179"/>
                <a:gd name="T8" fmla="*/ 127 w 294"/>
                <a:gd name="T9" fmla="*/ 0 h 179"/>
              </a:gdLst>
              <a:ahLst/>
              <a:cxnLst>
                <a:cxn ang="0">
                  <a:pos x="T0" y="T1"/>
                </a:cxn>
                <a:cxn ang="0">
                  <a:pos x="T2" y="T3"/>
                </a:cxn>
                <a:cxn ang="0">
                  <a:pos x="T4" y="T5"/>
                </a:cxn>
                <a:cxn ang="0">
                  <a:pos x="T6" y="T7"/>
                </a:cxn>
                <a:cxn ang="0">
                  <a:pos x="T8" y="T9"/>
                </a:cxn>
              </a:cxnLst>
              <a:rect l="0" t="0" r="r" b="b"/>
              <a:pathLst>
                <a:path w="294" h="179">
                  <a:moveTo>
                    <a:pt x="127" y="0"/>
                  </a:moveTo>
                  <a:lnTo>
                    <a:pt x="294" y="23"/>
                  </a:lnTo>
                  <a:cubicBezTo>
                    <a:pt x="281" y="115"/>
                    <a:pt x="196" y="179"/>
                    <a:pt x="104" y="166"/>
                  </a:cubicBezTo>
                  <a:cubicBezTo>
                    <a:pt x="62" y="160"/>
                    <a:pt x="28" y="142"/>
                    <a:pt x="0" y="110"/>
                  </a:cubicBezTo>
                  <a:lnTo>
                    <a:pt x="127" y="0"/>
                  </a:lnTo>
                  <a:close/>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309">
              <a:extLst>
                <a:ext uri="{FF2B5EF4-FFF2-40B4-BE49-F238E27FC236}">
                  <a16:creationId xmlns:a16="http://schemas.microsoft.com/office/drawing/2014/main" id="{44E0B9C3-4E07-732E-E743-B55A5941A1D5}"/>
                </a:ext>
              </a:extLst>
            </p:cNvPr>
            <p:cNvSpPr>
              <a:spLocks/>
            </p:cNvSpPr>
            <p:nvPr/>
          </p:nvSpPr>
          <p:spPr bwMode="auto">
            <a:xfrm>
              <a:off x="5059363" y="1792288"/>
              <a:ext cx="125413" cy="142875"/>
            </a:xfrm>
            <a:custGeom>
              <a:avLst/>
              <a:gdLst>
                <a:gd name="T0" fmla="*/ 0 w 168"/>
                <a:gd name="T1" fmla="*/ 168 h 191"/>
                <a:gd name="T2" fmla="*/ 0 w 168"/>
                <a:gd name="T3" fmla="*/ 0 h 191"/>
                <a:gd name="T4" fmla="*/ 168 w 168"/>
                <a:gd name="T5" fmla="*/ 168 h 191"/>
                <a:gd name="T6" fmla="*/ 167 w 168"/>
                <a:gd name="T7" fmla="*/ 191 h 191"/>
                <a:gd name="T8" fmla="*/ 0 w 168"/>
                <a:gd name="T9" fmla="*/ 168 h 191"/>
              </a:gdLst>
              <a:ahLst/>
              <a:cxnLst>
                <a:cxn ang="0">
                  <a:pos x="T0" y="T1"/>
                </a:cxn>
                <a:cxn ang="0">
                  <a:pos x="T2" y="T3"/>
                </a:cxn>
                <a:cxn ang="0">
                  <a:pos x="T4" y="T5"/>
                </a:cxn>
                <a:cxn ang="0">
                  <a:pos x="T6" y="T7"/>
                </a:cxn>
                <a:cxn ang="0">
                  <a:pos x="T8" y="T9"/>
                </a:cxn>
              </a:cxnLst>
              <a:rect l="0" t="0" r="r" b="b"/>
              <a:pathLst>
                <a:path w="168" h="191">
                  <a:moveTo>
                    <a:pt x="0" y="168"/>
                  </a:moveTo>
                  <a:lnTo>
                    <a:pt x="0" y="0"/>
                  </a:lnTo>
                  <a:cubicBezTo>
                    <a:pt x="93" y="0"/>
                    <a:pt x="168" y="75"/>
                    <a:pt x="168" y="168"/>
                  </a:cubicBezTo>
                  <a:cubicBezTo>
                    <a:pt x="168" y="176"/>
                    <a:pt x="168" y="183"/>
                    <a:pt x="167" y="191"/>
                  </a:cubicBezTo>
                  <a:lnTo>
                    <a:pt x="0" y="168"/>
                  </a:lnTo>
                  <a:close/>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310">
              <a:extLst>
                <a:ext uri="{FF2B5EF4-FFF2-40B4-BE49-F238E27FC236}">
                  <a16:creationId xmlns:a16="http://schemas.microsoft.com/office/drawing/2014/main" id="{E28DC2C1-7EDA-1C9A-4681-72CF1CAFC376}"/>
                </a:ext>
              </a:extLst>
            </p:cNvPr>
            <p:cNvSpPr>
              <a:spLocks/>
            </p:cNvSpPr>
            <p:nvPr/>
          </p:nvSpPr>
          <p:spPr bwMode="auto">
            <a:xfrm>
              <a:off x="4524375" y="2055813"/>
              <a:ext cx="450850" cy="234950"/>
            </a:xfrm>
            <a:custGeom>
              <a:avLst/>
              <a:gdLst>
                <a:gd name="T0" fmla="*/ 601 w 601"/>
                <a:gd name="T1" fmla="*/ 312 h 312"/>
                <a:gd name="T2" fmla="*/ 601 w 601"/>
                <a:gd name="T3" fmla="*/ 205 h 312"/>
                <a:gd name="T4" fmla="*/ 412 w 601"/>
                <a:gd name="T5" fmla="*/ 1 h 312"/>
                <a:gd name="T6" fmla="*/ 301 w 601"/>
                <a:gd name="T7" fmla="*/ 85 h 312"/>
                <a:gd name="T8" fmla="*/ 189 w 601"/>
                <a:gd name="T9" fmla="*/ 0 h 312"/>
                <a:gd name="T10" fmla="*/ 0 w 601"/>
                <a:gd name="T11" fmla="*/ 205 h 312"/>
                <a:gd name="T12" fmla="*/ 0 w 601"/>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601" h="312">
                  <a:moveTo>
                    <a:pt x="601" y="312"/>
                  </a:moveTo>
                  <a:lnTo>
                    <a:pt x="601" y="205"/>
                  </a:lnTo>
                  <a:cubicBezTo>
                    <a:pt x="601" y="119"/>
                    <a:pt x="535" y="33"/>
                    <a:pt x="412" y="1"/>
                  </a:cubicBezTo>
                  <a:lnTo>
                    <a:pt x="301" y="85"/>
                  </a:lnTo>
                  <a:lnTo>
                    <a:pt x="189" y="0"/>
                  </a:lnTo>
                  <a:cubicBezTo>
                    <a:pt x="67" y="30"/>
                    <a:pt x="0" y="110"/>
                    <a:pt x="0" y="205"/>
                  </a:cubicBezTo>
                  <a:lnTo>
                    <a:pt x="0" y="312"/>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73" name="Astronomy" descr="{&quot;Key&quot;:&quot;POWER_USER_SHAPE_ICON&quot;,&quot;Value&quot;:&quot;POWER_USER_SHAPE_ICON_STYLE_1&quot;}">
            <a:extLst>
              <a:ext uri="{FF2B5EF4-FFF2-40B4-BE49-F238E27FC236}">
                <a16:creationId xmlns:a16="http://schemas.microsoft.com/office/drawing/2014/main" id="{2ED4F682-B9FB-E312-651E-5B59FCD44836}"/>
              </a:ext>
            </a:extLst>
          </p:cNvPr>
          <p:cNvGrpSpPr>
            <a:grpSpLocks noChangeAspect="1"/>
          </p:cNvGrpSpPr>
          <p:nvPr/>
        </p:nvGrpSpPr>
        <p:grpSpPr>
          <a:xfrm>
            <a:off x="852533" y="2735707"/>
            <a:ext cx="580605" cy="500534"/>
            <a:chOff x="7031038" y="1733550"/>
            <a:chExt cx="852487" cy="658813"/>
          </a:xfrm>
        </p:grpSpPr>
        <p:sp>
          <p:nvSpPr>
            <p:cNvPr id="174" name="Freeform 178">
              <a:extLst>
                <a:ext uri="{FF2B5EF4-FFF2-40B4-BE49-F238E27FC236}">
                  <a16:creationId xmlns:a16="http://schemas.microsoft.com/office/drawing/2014/main" id="{5B8D394D-85A8-EF9E-778F-43DF6B227D0D}"/>
                </a:ext>
              </a:extLst>
            </p:cNvPr>
            <p:cNvSpPr>
              <a:spLocks/>
            </p:cNvSpPr>
            <p:nvPr/>
          </p:nvSpPr>
          <p:spPr bwMode="auto">
            <a:xfrm>
              <a:off x="7826375" y="1865313"/>
              <a:ext cx="57150" cy="155575"/>
            </a:xfrm>
            <a:custGeom>
              <a:avLst/>
              <a:gdLst>
                <a:gd name="T0" fmla="*/ 70 w 76"/>
                <a:gd name="T1" fmla="*/ 203 h 207"/>
                <a:gd name="T2" fmla="*/ 76 w 76"/>
                <a:gd name="T3" fmla="*/ 190 h 207"/>
                <a:gd name="T4" fmla="*/ 76 w 76"/>
                <a:gd name="T5" fmla="*/ 16 h 207"/>
                <a:gd name="T6" fmla="*/ 70 w 76"/>
                <a:gd name="T7" fmla="*/ 4 h 207"/>
                <a:gd name="T8" fmla="*/ 58 w 76"/>
                <a:gd name="T9" fmla="*/ 0 h 207"/>
                <a:gd name="T10" fmla="*/ 0 w 76"/>
                <a:gd name="T11" fmla="*/ 6 h 207"/>
                <a:gd name="T12" fmla="*/ 0 w 76"/>
                <a:gd name="T13" fmla="*/ 204 h 207"/>
                <a:gd name="T14" fmla="*/ 59 w 76"/>
                <a:gd name="T15" fmla="*/ 207 h 207"/>
                <a:gd name="T16" fmla="*/ 70 w 76"/>
                <a:gd name="T17" fmla="*/ 2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207">
                  <a:moveTo>
                    <a:pt x="70" y="203"/>
                  </a:moveTo>
                  <a:cubicBezTo>
                    <a:pt x="74" y="199"/>
                    <a:pt x="76" y="195"/>
                    <a:pt x="76" y="190"/>
                  </a:cubicBezTo>
                  <a:lnTo>
                    <a:pt x="76" y="16"/>
                  </a:lnTo>
                  <a:cubicBezTo>
                    <a:pt x="76" y="12"/>
                    <a:pt x="74" y="7"/>
                    <a:pt x="70" y="4"/>
                  </a:cubicBezTo>
                  <a:cubicBezTo>
                    <a:pt x="67" y="1"/>
                    <a:pt x="62" y="0"/>
                    <a:pt x="58" y="0"/>
                  </a:cubicBezTo>
                  <a:lnTo>
                    <a:pt x="0" y="6"/>
                  </a:lnTo>
                  <a:lnTo>
                    <a:pt x="0" y="204"/>
                  </a:lnTo>
                  <a:lnTo>
                    <a:pt x="59" y="207"/>
                  </a:lnTo>
                  <a:cubicBezTo>
                    <a:pt x="63" y="207"/>
                    <a:pt x="67" y="205"/>
                    <a:pt x="70" y="203"/>
                  </a:cubicBezTo>
                  <a:close/>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Freeform 179">
              <a:extLst>
                <a:ext uri="{FF2B5EF4-FFF2-40B4-BE49-F238E27FC236}">
                  <a16:creationId xmlns:a16="http://schemas.microsoft.com/office/drawing/2014/main" id="{8A42DF59-B543-8518-403D-F760498B2093}"/>
                </a:ext>
              </a:extLst>
            </p:cNvPr>
            <p:cNvSpPr>
              <a:spLocks/>
            </p:cNvSpPr>
            <p:nvPr/>
          </p:nvSpPr>
          <p:spPr bwMode="auto">
            <a:xfrm>
              <a:off x="7515225" y="1922463"/>
              <a:ext cx="311150" cy="96838"/>
            </a:xfrm>
            <a:custGeom>
              <a:avLst/>
              <a:gdLst>
                <a:gd name="T0" fmla="*/ 0 w 414"/>
                <a:gd name="T1" fmla="*/ 0 h 129"/>
                <a:gd name="T2" fmla="*/ 36 w 414"/>
                <a:gd name="T3" fmla="*/ 0 h 129"/>
                <a:gd name="T4" fmla="*/ 47 w 414"/>
                <a:gd name="T5" fmla="*/ 47 h 129"/>
                <a:gd name="T6" fmla="*/ 107 w 414"/>
                <a:gd name="T7" fmla="*/ 95 h 129"/>
                <a:gd name="T8" fmla="*/ 414 w 414"/>
                <a:gd name="T9" fmla="*/ 129 h 129"/>
              </a:gdLst>
              <a:ahLst/>
              <a:cxnLst>
                <a:cxn ang="0">
                  <a:pos x="T0" y="T1"/>
                </a:cxn>
                <a:cxn ang="0">
                  <a:pos x="T2" y="T3"/>
                </a:cxn>
                <a:cxn ang="0">
                  <a:pos x="T4" y="T5"/>
                </a:cxn>
                <a:cxn ang="0">
                  <a:pos x="T6" y="T7"/>
                </a:cxn>
                <a:cxn ang="0">
                  <a:pos x="T8" y="T9"/>
                </a:cxn>
              </a:cxnLst>
              <a:rect l="0" t="0" r="r" b="b"/>
              <a:pathLst>
                <a:path w="414" h="129">
                  <a:moveTo>
                    <a:pt x="0" y="0"/>
                  </a:moveTo>
                  <a:lnTo>
                    <a:pt x="36" y="0"/>
                  </a:lnTo>
                  <a:cubicBezTo>
                    <a:pt x="39" y="14"/>
                    <a:pt x="43" y="35"/>
                    <a:pt x="47" y="47"/>
                  </a:cubicBezTo>
                  <a:cubicBezTo>
                    <a:pt x="54" y="68"/>
                    <a:pt x="76" y="89"/>
                    <a:pt x="107" y="95"/>
                  </a:cubicBezTo>
                  <a:cubicBezTo>
                    <a:pt x="165" y="104"/>
                    <a:pt x="414" y="129"/>
                    <a:pt x="414" y="129"/>
                  </a:cubicBez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reeform 180">
              <a:extLst>
                <a:ext uri="{FF2B5EF4-FFF2-40B4-BE49-F238E27FC236}">
                  <a16:creationId xmlns:a16="http://schemas.microsoft.com/office/drawing/2014/main" id="{AD6906C9-70E2-5743-CD51-97A00199E14D}"/>
                </a:ext>
              </a:extLst>
            </p:cNvPr>
            <p:cNvSpPr>
              <a:spLocks/>
            </p:cNvSpPr>
            <p:nvPr/>
          </p:nvSpPr>
          <p:spPr bwMode="auto">
            <a:xfrm>
              <a:off x="7515225" y="1843088"/>
              <a:ext cx="311150" cy="46038"/>
            </a:xfrm>
            <a:custGeom>
              <a:avLst/>
              <a:gdLst>
                <a:gd name="T0" fmla="*/ 414 w 414"/>
                <a:gd name="T1" fmla="*/ 35 h 60"/>
                <a:gd name="T2" fmla="*/ 187 w 414"/>
                <a:gd name="T3" fmla="*/ 60 h 60"/>
                <a:gd name="T4" fmla="*/ 180 w 414"/>
                <a:gd name="T5" fmla="*/ 45 h 60"/>
                <a:gd name="T6" fmla="*/ 109 w 414"/>
                <a:gd name="T7" fmla="*/ 0 h 60"/>
                <a:gd name="T8" fmla="*/ 0 w 414"/>
                <a:gd name="T9" fmla="*/ 0 h 60"/>
              </a:gdLst>
              <a:ahLst/>
              <a:cxnLst>
                <a:cxn ang="0">
                  <a:pos x="T0" y="T1"/>
                </a:cxn>
                <a:cxn ang="0">
                  <a:pos x="T2" y="T3"/>
                </a:cxn>
                <a:cxn ang="0">
                  <a:pos x="T4" y="T5"/>
                </a:cxn>
                <a:cxn ang="0">
                  <a:pos x="T6" y="T7"/>
                </a:cxn>
                <a:cxn ang="0">
                  <a:pos x="T8" y="T9"/>
                </a:cxn>
              </a:cxnLst>
              <a:rect l="0" t="0" r="r" b="b"/>
              <a:pathLst>
                <a:path w="414" h="60">
                  <a:moveTo>
                    <a:pt x="414" y="35"/>
                  </a:moveTo>
                  <a:lnTo>
                    <a:pt x="187" y="60"/>
                  </a:lnTo>
                  <a:lnTo>
                    <a:pt x="180" y="45"/>
                  </a:lnTo>
                  <a:cubicBezTo>
                    <a:pt x="164" y="13"/>
                    <a:pt x="144" y="0"/>
                    <a:pt x="109" y="0"/>
                  </a:cubicBezTo>
                  <a:lnTo>
                    <a:pt x="0" y="0"/>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Oval 181">
              <a:extLst>
                <a:ext uri="{FF2B5EF4-FFF2-40B4-BE49-F238E27FC236}">
                  <a16:creationId xmlns:a16="http://schemas.microsoft.com/office/drawing/2014/main" id="{F24298CE-5EC6-9A88-22D1-2D51EF6A8A5E}"/>
                </a:ext>
              </a:extLst>
            </p:cNvPr>
            <p:cNvSpPr>
              <a:spLocks noChangeArrowheads="1"/>
            </p:cNvSpPr>
            <p:nvPr/>
          </p:nvSpPr>
          <p:spPr bwMode="auto">
            <a:xfrm>
              <a:off x="7129463" y="1733550"/>
              <a:ext cx="296863" cy="296863"/>
            </a:xfrm>
            <a:prstGeom prst="ellipse">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182">
              <a:extLst>
                <a:ext uri="{FF2B5EF4-FFF2-40B4-BE49-F238E27FC236}">
                  <a16:creationId xmlns:a16="http://schemas.microsoft.com/office/drawing/2014/main" id="{778BFE70-D31D-93A3-F6D2-CF1220FD3788}"/>
                </a:ext>
              </a:extLst>
            </p:cNvPr>
            <p:cNvSpPr>
              <a:spLocks/>
            </p:cNvSpPr>
            <p:nvPr/>
          </p:nvSpPr>
          <p:spPr bwMode="auto">
            <a:xfrm>
              <a:off x="7031038" y="2068513"/>
              <a:ext cx="347663" cy="323850"/>
            </a:xfrm>
            <a:custGeom>
              <a:avLst/>
              <a:gdLst>
                <a:gd name="T0" fmla="*/ 463 w 463"/>
                <a:gd name="T1" fmla="*/ 431 h 431"/>
                <a:gd name="T2" fmla="*/ 463 w 463"/>
                <a:gd name="T3" fmla="*/ 230 h 431"/>
                <a:gd name="T4" fmla="*/ 228 w 463"/>
                <a:gd name="T5" fmla="*/ 0 h 431"/>
                <a:gd name="T6" fmla="*/ 0 w 463"/>
                <a:gd name="T7" fmla="*/ 228 h 431"/>
                <a:gd name="T8" fmla="*/ 0 w 463"/>
                <a:gd name="T9" fmla="*/ 431 h 431"/>
              </a:gdLst>
              <a:ahLst/>
              <a:cxnLst>
                <a:cxn ang="0">
                  <a:pos x="T0" y="T1"/>
                </a:cxn>
                <a:cxn ang="0">
                  <a:pos x="T2" y="T3"/>
                </a:cxn>
                <a:cxn ang="0">
                  <a:pos x="T4" y="T5"/>
                </a:cxn>
                <a:cxn ang="0">
                  <a:pos x="T6" y="T7"/>
                </a:cxn>
                <a:cxn ang="0">
                  <a:pos x="T8" y="T9"/>
                </a:cxn>
              </a:cxnLst>
              <a:rect l="0" t="0" r="r" b="b"/>
              <a:pathLst>
                <a:path w="463" h="431">
                  <a:moveTo>
                    <a:pt x="463" y="431"/>
                  </a:moveTo>
                  <a:lnTo>
                    <a:pt x="463" y="230"/>
                  </a:lnTo>
                  <a:cubicBezTo>
                    <a:pt x="463" y="160"/>
                    <a:pt x="411" y="0"/>
                    <a:pt x="228" y="0"/>
                  </a:cubicBezTo>
                  <a:cubicBezTo>
                    <a:pt x="102" y="0"/>
                    <a:pt x="0" y="102"/>
                    <a:pt x="0" y="228"/>
                  </a:cubicBezTo>
                  <a:lnTo>
                    <a:pt x="0" y="431"/>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Freeform 183">
              <a:extLst>
                <a:ext uri="{FF2B5EF4-FFF2-40B4-BE49-F238E27FC236}">
                  <a16:creationId xmlns:a16="http://schemas.microsoft.com/office/drawing/2014/main" id="{4342972F-A874-D533-48F6-A6BB2F2DBA40}"/>
                </a:ext>
              </a:extLst>
            </p:cNvPr>
            <p:cNvSpPr>
              <a:spLocks/>
            </p:cNvSpPr>
            <p:nvPr/>
          </p:nvSpPr>
          <p:spPr bwMode="auto">
            <a:xfrm>
              <a:off x="7262813" y="2255838"/>
              <a:ext cx="12700" cy="136525"/>
            </a:xfrm>
            <a:custGeom>
              <a:avLst/>
              <a:gdLst>
                <a:gd name="T0" fmla="*/ 17 w 17"/>
                <a:gd name="T1" fmla="*/ 0 h 180"/>
                <a:gd name="T2" fmla="*/ 0 w 17"/>
                <a:gd name="T3" fmla="*/ 99 h 180"/>
                <a:gd name="T4" fmla="*/ 0 w 17"/>
                <a:gd name="T5" fmla="*/ 180 h 180"/>
              </a:gdLst>
              <a:ahLst/>
              <a:cxnLst>
                <a:cxn ang="0">
                  <a:pos x="T0" y="T1"/>
                </a:cxn>
                <a:cxn ang="0">
                  <a:pos x="T2" y="T3"/>
                </a:cxn>
                <a:cxn ang="0">
                  <a:pos x="T4" y="T5"/>
                </a:cxn>
              </a:cxnLst>
              <a:rect l="0" t="0" r="r" b="b"/>
              <a:pathLst>
                <a:path w="17" h="180">
                  <a:moveTo>
                    <a:pt x="17" y="0"/>
                  </a:moveTo>
                  <a:cubicBezTo>
                    <a:pt x="5" y="26"/>
                    <a:pt x="0" y="63"/>
                    <a:pt x="0" y="99"/>
                  </a:cubicBezTo>
                  <a:lnTo>
                    <a:pt x="0" y="180"/>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Freeform 184">
              <a:extLst>
                <a:ext uri="{FF2B5EF4-FFF2-40B4-BE49-F238E27FC236}">
                  <a16:creationId xmlns:a16="http://schemas.microsoft.com/office/drawing/2014/main" id="{FD8B62DB-E1D2-BCDA-508E-5F7945F8E05B}"/>
                </a:ext>
              </a:extLst>
            </p:cNvPr>
            <p:cNvSpPr>
              <a:spLocks/>
            </p:cNvSpPr>
            <p:nvPr/>
          </p:nvSpPr>
          <p:spPr bwMode="auto">
            <a:xfrm>
              <a:off x="7104063" y="2257425"/>
              <a:ext cx="14288" cy="134938"/>
            </a:xfrm>
            <a:custGeom>
              <a:avLst/>
              <a:gdLst>
                <a:gd name="T0" fmla="*/ 0 w 20"/>
                <a:gd name="T1" fmla="*/ 0 h 179"/>
                <a:gd name="T2" fmla="*/ 20 w 20"/>
                <a:gd name="T3" fmla="*/ 96 h 179"/>
                <a:gd name="T4" fmla="*/ 20 w 20"/>
                <a:gd name="T5" fmla="*/ 179 h 179"/>
              </a:gdLst>
              <a:ahLst/>
              <a:cxnLst>
                <a:cxn ang="0">
                  <a:pos x="T0" y="T1"/>
                </a:cxn>
                <a:cxn ang="0">
                  <a:pos x="T2" y="T3"/>
                </a:cxn>
                <a:cxn ang="0">
                  <a:pos x="T4" y="T5"/>
                </a:cxn>
              </a:cxnLst>
              <a:rect l="0" t="0" r="r" b="b"/>
              <a:pathLst>
                <a:path w="20" h="179">
                  <a:moveTo>
                    <a:pt x="0" y="0"/>
                  </a:moveTo>
                  <a:cubicBezTo>
                    <a:pt x="12" y="19"/>
                    <a:pt x="20" y="63"/>
                    <a:pt x="20" y="96"/>
                  </a:cubicBezTo>
                  <a:lnTo>
                    <a:pt x="20" y="179"/>
                  </a:lnTo>
                </a:path>
              </a:pathLst>
            </a:cu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 name="Rectangle 185">
              <a:extLst>
                <a:ext uri="{FF2B5EF4-FFF2-40B4-BE49-F238E27FC236}">
                  <a16:creationId xmlns:a16="http://schemas.microsoft.com/office/drawing/2014/main" id="{589AB9B9-E970-A149-A48B-F035D3243682}"/>
                </a:ext>
              </a:extLst>
            </p:cNvPr>
            <p:cNvSpPr>
              <a:spLocks noChangeArrowheads="1"/>
            </p:cNvSpPr>
            <p:nvPr/>
          </p:nvSpPr>
          <p:spPr bwMode="auto">
            <a:xfrm>
              <a:off x="7572375" y="2043113"/>
              <a:ext cx="79375" cy="42863"/>
            </a:xfrm>
            <a:prstGeom prst="rect">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Line 186">
              <a:extLst>
                <a:ext uri="{FF2B5EF4-FFF2-40B4-BE49-F238E27FC236}">
                  <a16:creationId xmlns:a16="http://schemas.microsoft.com/office/drawing/2014/main" id="{DEB50369-4C06-8FF4-EE93-2848E7CF5520}"/>
                </a:ext>
              </a:extLst>
            </p:cNvPr>
            <p:cNvSpPr>
              <a:spLocks noChangeShapeType="1"/>
            </p:cNvSpPr>
            <p:nvPr/>
          </p:nvSpPr>
          <p:spPr bwMode="auto">
            <a:xfrm flipH="1">
              <a:off x="7488238" y="2085975"/>
              <a:ext cx="84138" cy="306388"/>
            </a:xfrm>
            <a:prstGeom prst="line">
              <a:avLst/>
            </a:prstGeom>
            <a:noFill/>
            <a:ln w="19050" cap="flat">
              <a:solidFill>
                <a:schemeClr val="l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3" name="Line 187">
              <a:extLst>
                <a:ext uri="{FF2B5EF4-FFF2-40B4-BE49-F238E27FC236}">
                  <a16:creationId xmlns:a16="http://schemas.microsoft.com/office/drawing/2014/main" id="{91B4D3B3-2D9A-66F3-A489-F6B57E682966}"/>
                </a:ext>
              </a:extLst>
            </p:cNvPr>
            <p:cNvSpPr>
              <a:spLocks noChangeShapeType="1"/>
            </p:cNvSpPr>
            <p:nvPr/>
          </p:nvSpPr>
          <p:spPr bwMode="auto">
            <a:xfrm>
              <a:off x="7651750" y="2085975"/>
              <a:ext cx="82550" cy="306388"/>
            </a:xfrm>
            <a:prstGeom prst="line">
              <a:avLst/>
            </a:prstGeom>
            <a:noFill/>
            <a:ln w="19050" cap="flat">
              <a:solidFill>
                <a:schemeClr val="l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4" name="Line 188">
              <a:extLst>
                <a:ext uri="{FF2B5EF4-FFF2-40B4-BE49-F238E27FC236}">
                  <a16:creationId xmlns:a16="http://schemas.microsoft.com/office/drawing/2014/main" id="{54FDDAB9-2DCE-07DD-70F3-33C10F3199C6}"/>
                </a:ext>
              </a:extLst>
            </p:cNvPr>
            <p:cNvSpPr>
              <a:spLocks noChangeShapeType="1"/>
            </p:cNvSpPr>
            <p:nvPr/>
          </p:nvSpPr>
          <p:spPr bwMode="auto">
            <a:xfrm>
              <a:off x="7612063" y="2085975"/>
              <a:ext cx="0" cy="306388"/>
            </a:xfrm>
            <a:prstGeom prst="line">
              <a:avLst/>
            </a:prstGeom>
            <a:noFill/>
            <a:ln w="19050" cap="flat">
              <a:solidFill>
                <a:schemeClr val="l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Line 189">
              <a:extLst>
                <a:ext uri="{FF2B5EF4-FFF2-40B4-BE49-F238E27FC236}">
                  <a16:creationId xmlns:a16="http://schemas.microsoft.com/office/drawing/2014/main" id="{5E7FA91A-B3D0-B8FF-DC34-5CECBE9EFE64}"/>
                </a:ext>
              </a:extLst>
            </p:cNvPr>
            <p:cNvSpPr>
              <a:spLocks noChangeShapeType="1"/>
            </p:cNvSpPr>
            <p:nvPr/>
          </p:nvSpPr>
          <p:spPr bwMode="auto">
            <a:xfrm>
              <a:off x="7612063" y="1993900"/>
              <a:ext cx="0" cy="49213"/>
            </a:xfrm>
            <a:prstGeom prst="line">
              <a:avLst/>
            </a:prstGeom>
            <a:noFill/>
            <a:ln w="19050" cap="flat">
              <a:solidFill>
                <a:schemeClr val="l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Rectangle 190">
              <a:extLst>
                <a:ext uri="{FF2B5EF4-FFF2-40B4-BE49-F238E27FC236}">
                  <a16:creationId xmlns:a16="http://schemas.microsoft.com/office/drawing/2014/main" id="{5D199E3E-915D-D5C2-3441-61FA78616E72}"/>
                </a:ext>
              </a:extLst>
            </p:cNvPr>
            <p:cNvSpPr>
              <a:spLocks noChangeArrowheads="1"/>
            </p:cNvSpPr>
            <p:nvPr/>
          </p:nvSpPr>
          <p:spPr bwMode="auto">
            <a:xfrm>
              <a:off x="7472363" y="1843088"/>
              <a:ext cx="42863" cy="79375"/>
            </a:xfrm>
            <a:prstGeom prst="rect">
              <a:avLst/>
            </a:prstGeom>
            <a:noFill/>
            <a:ln w="19050" cap="flat">
              <a:solidFill>
                <a:schemeClr val="l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87" name="Automation3" descr="{&quot;Key&quot;:&quot;POWER_USER_SHAPE_ICON&quot;,&quot;Value&quot;:&quot;POWER_USER_SHAPE_ICON_STYLE_1&quot;}">
            <a:extLst>
              <a:ext uri="{FF2B5EF4-FFF2-40B4-BE49-F238E27FC236}">
                <a16:creationId xmlns:a16="http://schemas.microsoft.com/office/drawing/2014/main" id="{0534723D-D42A-D05C-B603-8B942D83B96B}"/>
              </a:ext>
            </a:extLst>
          </p:cNvPr>
          <p:cNvGrpSpPr>
            <a:grpSpLocks noChangeAspect="1"/>
          </p:cNvGrpSpPr>
          <p:nvPr>
            <p:custDataLst>
              <p:tags r:id="rId2"/>
            </p:custDataLst>
          </p:nvPr>
        </p:nvGrpSpPr>
        <p:grpSpPr>
          <a:xfrm>
            <a:off x="942839" y="1561904"/>
            <a:ext cx="357814" cy="651036"/>
            <a:chOff x="6967538" y="5295900"/>
            <a:chExt cx="523875" cy="820738"/>
          </a:xfrm>
          <a:solidFill>
            <a:schemeClr val="lt1"/>
          </a:solidFill>
        </p:grpSpPr>
        <p:sp>
          <p:nvSpPr>
            <p:cNvPr id="188" name="Freeform 107">
              <a:extLst>
                <a:ext uri="{FF2B5EF4-FFF2-40B4-BE49-F238E27FC236}">
                  <a16:creationId xmlns:a16="http://schemas.microsoft.com/office/drawing/2014/main" id="{F29AD2DE-2E59-C746-8A88-09946CE216CB}"/>
                </a:ext>
              </a:extLst>
            </p:cNvPr>
            <p:cNvSpPr>
              <a:spLocks noEditPoints="1"/>
            </p:cNvSpPr>
            <p:nvPr/>
          </p:nvSpPr>
          <p:spPr bwMode="auto">
            <a:xfrm>
              <a:off x="6972301" y="6038850"/>
              <a:ext cx="422275" cy="77788"/>
            </a:xfrm>
            <a:custGeom>
              <a:avLst/>
              <a:gdLst>
                <a:gd name="T0" fmla="*/ 16 w 308"/>
                <a:gd name="T1" fmla="*/ 40 h 57"/>
                <a:gd name="T2" fmla="*/ 291 w 308"/>
                <a:gd name="T3" fmla="*/ 40 h 57"/>
                <a:gd name="T4" fmla="*/ 291 w 308"/>
                <a:gd name="T5" fmla="*/ 26 h 57"/>
                <a:gd name="T6" fmla="*/ 282 w 308"/>
                <a:gd name="T7" fmla="*/ 17 h 57"/>
                <a:gd name="T8" fmla="*/ 25 w 308"/>
                <a:gd name="T9" fmla="*/ 17 h 57"/>
                <a:gd name="T10" fmla="*/ 16 w 308"/>
                <a:gd name="T11" fmla="*/ 26 h 57"/>
                <a:gd name="T12" fmla="*/ 16 w 308"/>
                <a:gd name="T13" fmla="*/ 40 h 57"/>
                <a:gd name="T14" fmla="*/ 308 w 308"/>
                <a:gd name="T15" fmla="*/ 57 h 57"/>
                <a:gd name="T16" fmla="*/ 0 w 308"/>
                <a:gd name="T17" fmla="*/ 57 h 57"/>
                <a:gd name="T18" fmla="*/ 0 w 308"/>
                <a:gd name="T19" fmla="*/ 26 h 57"/>
                <a:gd name="T20" fmla="*/ 25 w 308"/>
                <a:gd name="T21" fmla="*/ 0 h 57"/>
                <a:gd name="T22" fmla="*/ 282 w 308"/>
                <a:gd name="T23" fmla="*/ 0 h 57"/>
                <a:gd name="T24" fmla="*/ 308 w 308"/>
                <a:gd name="T25" fmla="*/ 26 h 57"/>
                <a:gd name="T26" fmla="*/ 308 w 308"/>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 h="57">
                  <a:moveTo>
                    <a:pt x="16" y="40"/>
                  </a:moveTo>
                  <a:lnTo>
                    <a:pt x="291" y="40"/>
                  </a:lnTo>
                  <a:lnTo>
                    <a:pt x="291" y="26"/>
                  </a:lnTo>
                  <a:cubicBezTo>
                    <a:pt x="291" y="21"/>
                    <a:pt x="287" y="17"/>
                    <a:pt x="282" y="17"/>
                  </a:cubicBezTo>
                  <a:lnTo>
                    <a:pt x="25" y="17"/>
                  </a:lnTo>
                  <a:cubicBezTo>
                    <a:pt x="20" y="17"/>
                    <a:pt x="16" y="21"/>
                    <a:pt x="16" y="26"/>
                  </a:cubicBezTo>
                  <a:lnTo>
                    <a:pt x="16" y="40"/>
                  </a:lnTo>
                  <a:close/>
                  <a:moveTo>
                    <a:pt x="308" y="57"/>
                  </a:moveTo>
                  <a:lnTo>
                    <a:pt x="0" y="57"/>
                  </a:lnTo>
                  <a:lnTo>
                    <a:pt x="0" y="26"/>
                  </a:lnTo>
                  <a:cubicBezTo>
                    <a:pt x="0" y="12"/>
                    <a:pt x="11" y="0"/>
                    <a:pt x="25" y="0"/>
                  </a:cubicBezTo>
                  <a:lnTo>
                    <a:pt x="282" y="0"/>
                  </a:lnTo>
                  <a:cubicBezTo>
                    <a:pt x="296" y="0"/>
                    <a:pt x="308" y="12"/>
                    <a:pt x="308" y="26"/>
                  </a:cubicBezTo>
                  <a:lnTo>
                    <a:pt x="30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 name="Freeform 108">
              <a:extLst>
                <a:ext uri="{FF2B5EF4-FFF2-40B4-BE49-F238E27FC236}">
                  <a16:creationId xmlns:a16="http://schemas.microsoft.com/office/drawing/2014/main" id="{2380CA63-8887-C3BC-AFA4-45A2FC435071}"/>
                </a:ext>
              </a:extLst>
            </p:cNvPr>
            <p:cNvSpPr>
              <a:spLocks noEditPoints="1"/>
            </p:cNvSpPr>
            <p:nvPr/>
          </p:nvSpPr>
          <p:spPr bwMode="auto">
            <a:xfrm>
              <a:off x="7013576" y="5994400"/>
              <a:ext cx="339725" cy="66675"/>
            </a:xfrm>
            <a:custGeom>
              <a:avLst/>
              <a:gdLst>
                <a:gd name="T0" fmla="*/ 16 w 248"/>
                <a:gd name="T1" fmla="*/ 32 h 49"/>
                <a:gd name="T2" fmla="*/ 231 w 248"/>
                <a:gd name="T3" fmla="*/ 32 h 49"/>
                <a:gd name="T4" fmla="*/ 231 w 248"/>
                <a:gd name="T5" fmla="*/ 16 h 49"/>
                <a:gd name="T6" fmla="*/ 16 w 248"/>
                <a:gd name="T7" fmla="*/ 16 h 49"/>
                <a:gd name="T8" fmla="*/ 16 w 248"/>
                <a:gd name="T9" fmla="*/ 32 h 49"/>
                <a:gd name="T10" fmla="*/ 248 w 248"/>
                <a:gd name="T11" fmla="*/ 49 h 49"/>
                <a:gd name="T12" fmla="*/ 0 w 248"/>
                <a:gd name="T13" fmla="*/ 49 h 49"/>
                <a:gd name="T14" fmla="*/ 0 w 248"/>
                <a:gd name="T15" fmla="*/ 16 h 49"/>
                <a:gd name="T16" fmla="*/ 16 w 248"/>
                <a:gd name="T17" fmla="*/ 0 h 49"/>
                <a:gd name="T18" fmla="*/ 231 w 248"/>
                <a:gd name="T19" fmla="*/ 0 h 49"/>
                <a:gd name="T20" fmla="*/ 248 w 248"/>
                <a:gd name="T21" fmla="*/ 16 h 49"/>
                <a:gd name="T22" fmla="*/ 248 w 248"/>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49">
                  <a:moveTo>
                    <a:pt x="16" y="32"/>
                  </a:moveTo>
                  <a:lnTo>
                    <a:pt x="231" y="32"/>
                  </a:lnTo>
                  <a:lnTo>
                    <a:pt x="231" y="16"/>
                  </a:lnTo>
                  <a:lnTo>
                    <a:pt x="16" y="16"/>
                  </a:lnTo>
                  <a:lnTo>
                    <a:pt x="16" y="32"/>
                  </a:lnTo>
                  <a:close/>
                  <a:moveTo>
                    <a:pt x="248" y="49"/>
                  </a:moveTo>
                  <a:lnTo>
                    <a:pt x="0" y="49"/>
                  </a:lnTo>
                  <a:lnTo>
                    <a:pt x="0" y="16"/>
                  </a:lnTo>
                  <a:cubicBezTo>
                    <a:pt x="0" y="7"/>
                    <a:pt x="7" y="0"/>
                    <a:pt x="16" y="0"/>
                  </a:cubicBezTo>
                  <a:lnTo>
                    <a:pt x="231" y="0"/>
                  </a:lnTo>
                  <a:cubicBezTo>
                    <a:pt x="240" y="0"/>
                    <a:pt x="248" y="7"/>
                    <a:pt x="248" y="16"/>
                  </a:cubicBezTo>
                  <a:lnTo>
                    <a:pt x="248"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9">
              <a:extLst>
                <a:ext uri="{FF2B5EF4-FFF2-40B4-BE49-F238E27FC236}">
                  <a16:creationId xmlns:a16="http://schemas.microsoft.com/office/drawing/2014/main" id="{0A2BA2D6-5C65-15CD-41A6-97DB8C029B00}"/>
                </a:ext>
              </a:extLst>
            </p:cNvPr>
            <p:cNvSpPr>
              <a:spLocks noEditPoints="1"/>
            </p:cNvSpPr>
            <p:nvPr/>
          </p:nvSpPr>
          <p:spPr bwMode="auto">
            <a:xfrm>
              <a:off x="7096126" y="5727700"/>
              <a:ext cx="174625" cy="288925"/>
            </a:xfrm>
            <a:custGeom>
              <a:avLst/>
              <a:gdLst>
                <a:gd name="T0" fmla="*/ 16 w 128"/>
                <a:gd name="T1" fmla="*/ 195 h 211"/>
                <a:gd name="T2" fmla="*/ 111 w 128"/>
                <a:gd name="T3" fmla="*/ 195 h 211"/>
                <a:gd name="T4" fmla="*/ 111 w 128"/>
                <a:gd name="T5" fmla="*/ 61 h 211"/>
                <a:gd name="T6" fmla="*/ 67 w 128"/>
                <a:gd name="T7" fmla="*/ 17 h 211"/>
                <a:gd name="T8" fmla="*/ 61 w 128"/>
                <a:gd name="T9" fmla="*/ 17 h 211"/>
                <a:gd name="T10" fmla="*/ 16 w 128"/>
                <a:gd name="T11" fmla="*/ 61 h 211"/>
                <a:gd name="T12" fmla="*/ 16 w 128"/>
                <a:gd name="T13" fmla="*/ 195 h 211"/>
                <a:gd name="T14" fmla="*/ 128 w 128"/>
                <a:gd name="T15" fmla="*/ 211 h 211"/>
                <a:gd name="T16" fmla="*/ 0 w 128"/>
                <a:gd name="T17" fmla="*/ 211 h 211"/>
                <a:gd name="T18" fmla="*/ 0 w 128"/>
                <a:gd name="T19" fmla="*/ 61 h 211"/>
                <a:gd name="T20" fmla="*/ 61 w 128"/>
                <a:gd name="T21" fmla="*/ 0 h 211"/>
                <a:gd name="T22" fmla="*/ 67 w 128"/>
                <a:gd name="T23" fmla="*/ 0 h 211"/>
                <a:gd name="T24" fmla="*/ 128 w 128"/>
                <a:gd name="T25" fmla="*/ 61 h 211"/>
                <a:gd name="T26" fmla="*/ 128 w 128"/>
                <a:gd name="T2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211">
                  <a:moveTo>
                    <a:pt x="16" y="195"/>
                  </a:moveTo>
                  <a:lnTo>
                    <a:pt x="111" y="195"/>
                  </a:lnTo>
                  <a:lnTo>
                    <a:pt x="111" y="61"/>
                  </a:lnTo>
                  <a:cubicBezTo>
                    <a:pt x="111" y="36"/>
                    <a:pt x="91" y="17"/>
                    <a:pt x="67" y="17"/>
                  </a:cubicBezTo>
                  <a:lnTo>
                    <a:pt x="61" y="17"/>
                  </a:lnTo>
                  <a:cubicBezTo>
                    <a:pt x="36" y="17"/>
                    <a:pt x="16" y="36"/>
                    <a:pt x="16" y="61"/>
                  </a:cubicBezTo>
                  <a:lnTo>
                    <a:pt x="16" y="195"/>
                  </a:lnTo>
                  <a:close/>
                  <a:moveTo>
                    <a:pt x="128" y="211"/>
                  </a:moveTo>
                  <a:lnTo>
                    <a:pt x="0" y="211"/>
                  </a:lnTo>
                  <a:lnTo>
                    <a:pt x="0" y="61"/>
                  </a:lnTo>
                  <a:cubicBezTo>
                    <a:pt x="0" y="27"/>
                    <a:pt x="27" y="0"/>
                    <a:pt x="61" y="0"/>
                  </a:cubicBezTo>
                  <a:lnTo>
                    <a:pt x="67" y="0"/>
                  </a:lnTo>
                  <a:cubicBezTo>
                    <a:pt x="100" y="0"/>
                    <a:pt x="128" y="27"/>
                    <a:pt x="128" y="61"/>
                  </a:cubicBezTo>
                  <a:lnTo>
                    <a:pt x="128" y="21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Freeform 110">
              <a:extLst>
                <a:ext uri="{FF2B5EF4-FFF2-40B4-BE49-F238E27FC236}">
                  <a16:creationId xmlns:a16="http://schemas.microsoft.com/office/drawing/2014/main" id="{ADF5A599-FBFC-66B2-1A00-A69A568A5A94}"/>
                </a:ext>
              </a:extLst>
            </p:cNvPr>
            <p:cNvSpPr>
              <a:spLocks/>
            </p:cNvSpPr>
            <p:nvPr/>
          </p:nvSpPr>
          <p:spPr bwMode="auto">
            <a:xfrm>
              <a:off x="6967538" y="5597525"/>
              <a:ext cx="212725" cy="211138"/>
            </a:xfrm>
            <a:custGeom>
              <a:avLst/>
              <a:gdLst>
                <a:gd name="T0" fmla="*/ 104 w 155"/>
                <a:gd name="T1" fmla="*/ 154 h 154"/>
                <a:gd name="T2" fmla="*/ 98 w 155"/>
                <a:gd name="T3" fmla="*/ 152 h 154"/>
                <a:gd name="T4" fmla="*/ 14 w 155"/>
                <a:gd name="T5" fmla="*/ 68 h 154"/>
                <a:gd name="T6" fmla="*/ 14 w 155"/>
                <a:gd name="T7" fmla="*/ 14 h 154"/>
                <a:gd name="T8" fmla="*/ 68 w 155"/>
                <a:gd name="T9" fmla="*/ 14 h 154"/>
                <a:gd name="T10" fmla="*/ 152 w 155"/>
                <a:gd name="T11" fmla="*/ 99 h 154"/>
                <a:gd name="T12" fmla="*/ 151 w 155"/>
                <a:gd name="T13" fmla="*/ 110 h 154"/>
                <a:gd name="T14" fmla="*/ 140 w 155"/>
                <a:gd name="T15" fmla="*/ 110 h 154"/>
                <a:gd name="T16" fmla="*/ 56 w 155"/>
                <a:gd name="T17" fmla="*/ 26 h 154"/>
                <a:gd name="T18" fmla="*/ 26 w 155"/>
                <a:gd name="T19" fmla="*/ 26 h 154"/>
                <a:gd name="T20" fmla="*/ 26 w 155"/>
                <a:gd name="T21" fmla="*/ 56 h 154"/>
                <a:gd name="T22" fmla="*/ 110 w 155"/>
                <a:gd name="T23" fmla="*/ 140 h 154"/>
                <a:gd name="T24" fmla="*/ 110 w 155"/>
                <a:gd name="T25" fmla="*/ 152 h 154"/>
                <a:gd name="T26" fmla="*/ 104 w 155"/>
                <a:gd name="T2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54">
                  <a:moveTo>
                    <a:pt x="104" y="154"/>
                  </a:moveTo>
                  <a:cubicBezTo>
                    <a:pt x="102" y="154"/>
                    <a:pt x="99" y="153"/>
                    <a:pt x="98" y="152"/>
                  </a:cubicBezTo>
                  <a:lnTo>
                    <a:pt x="14" y="68"/>
                  </a:lnTo>
                  <a:cubicBezTo>
                    <a:pt x="0" y="53"/>
                    <a:pt x="0" y="29"/>
                    <a:pt x="14" y="14"/>
                  </a:cubicBezTo>
                  <a:cubicBezTo>
                    <a:pt x="29" y="0"/>
                    <a:pt x="53" y="0"/>
                    <a:pt x="68" y="14"/>
                  </a:cubicBezTo>
                  <a:lnTo>
                    <a:pt x="152" y="99"/>
                  </a:lnTo>
                  <a:cubicBezTo>
                    <a:pt x="155" y="102"/>
                    <a:pt x="155" y="107"/>
                    <a:pt x="151" y="110"/>
                  </a:cubicBezTo>
                  <a:cubicBezTo>
                    <a:pt x="148" y="114"/>
                    <a:pt x="143" y="114"/>
                    <a:pt x="140" y="110"/>
                  </a:cubicBezTo>
                  <a:lnTo>
                    <a:pt x="56" y="26"/>
                  </a:lnTo>
                  <a:cubicBezTo>
                    <a:pt x="48" y="18"/>
                    <a:pt x="34" y="18"/>
                    <a:pt x="26" y="26"/>
                  </a:cubicBezTo>
                  <a:cubicBezTo>
                    <a:pt x="18" y="34"/>
                    <a:pt x="18" y="48"/>
                    <a:pt x="26" y="56"/>
                  </a:cubicBezTo>
                  <a:lnTo>
                    <a:pt x="110" y="140"/>
                  </a:lnTo>
                  <a:cubicBezTo>
                    <a:pt x="113" y="143"/>
                    <a:pt x="113" y="148"/>
                    <a:pt x="110" y="152"/>
                  </a:cubicBezTo>
                  <a:cubicBezTo>
                    <a:pt x="108" y="153"/>
                    <a:pt x="106" y="154"/>
                    <a:pt x="104" y="1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 name="Freeform 111">
              <a:extLst>
                <a:ext uri="{FF2B5EF4-FFF2-40B4-BE49-F238E27FC236}">
                  <a16:creationId xmlns:a16="http://schemas.microsoft.com/office/drawing/2014/main" id="{23002AB5-65C1-1C06-82E9-42C237C238EA}"/>
                </a:ext>
              </a:extLst>
            </p:cNvPr>
            <p:cNvSpPr>
              <a:spLocks/>
            </p:cNvSpPr>
            <p:nvPr/>
          </p:nvSpPr>
          <p:spPr bwMode="auto">
            <a:xfrm>
              <a:off x="6978651" y="5402263"/>
              <a:ext cx="211138" cy="249238"/>
            </a:xfrm>
            <a:custGeom>
              <a:avLst/>
              <a:gdLst>
                <a:gd name="T0" fmla="*/ 67 w 154"/>
                <a:gd name="T1" fmla="*/ 182 h 182"/>
                <a:gd name="T2" fmla="*/ 63 w 154"/>
                <a:gd name="T3" fmla="*/ 181 h 182"/>
                <a:gd name="T4" fmla="*/ 60 w 154"/>
                <a:gd name="T5" fmla="*/ 169 h 182"/>
                <a:gd name="T6" fmla="*/ 134 w 154"/>
                <a:gd name="T7" fmla="*/ 42 h 182"/>
                <a:gd name="T8" fmla="*/ 128 w 154"/>
                <a:gd name="T9" fmla="*/ 20 h 182"/>
                <a:gd name="T10" fmla="*/ 106 w 154"/>
                <a:gd name="T11" fmla="*/ 26 h 182"/>
                <a:gd name="T12" fmla="*/ 16 w 154"/>
                <a:gd name="T13" fmla="*/ 172 h 182"/>
                <a:gd name="T14" fmla="*/ 5 w 154"/>
                <a:gd name="T15" fmla="*/ 174 h 182"/>
                <a:gd name="T16" fmla="*/ 2 w 154"/>
                <a:gd name="T17" fmla="*/ 163 h 182"/>
                <a:gd name="T18" fmla="*/ 91 w 154"/>
                <a:gd name="T19" fmla="*/ 17 h 182"/>
                <a:gd name="T20" fmla="*/ 111 w 154"/>
                <a:gd name="T21" fmla="*/ 2 h 182"/>
                <a:gd name="T22" fmla="*/ 136 w 154"/>
                <a:gd name="T23" fmla="*/ 5 h 182"/>
                <a:gd name="T24" fmla="*/ 151 w 154"/>
                <a:gd name="T25" fmla="*/ 25 h 182"/>
                <a:gd name="T26" fmla="*/ 148 w 154"/>
                <a:gd name="T27" fmla="*/ 50 h 182"/>
                <a:gd name="T28" fmla="*/ 74 w 154"/>
                <a:gd name="T29" fmla="*/ 178 h 182"/>
                <a:gd name="T30" fmla="*/ 67 w 154"/>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82">
                  <a:moveTo>
                    <a:pt x="67" y="182"/>
                  </a:moveTo>
                  <a:cubicBezTo>
                    <a:pt x="66" y="182"/>
                    <a:pt x="64" y="181"/>
                    <a:pt x="63" y="181"/>
                  </a:cubicBezTo>
                  <a:cubicBezTo>
                    <a:pt x="59" y="178"/>
                    <a:pt x="58" y="173"/>
                    <a:pt x="60" y="169"/>
                  </a:cubicBezTo>
                  <a:lnTo>
                    <a:pt x="134" y="42"/>
                  </a:lnTo>
                  <a:cubicBezTo>
                    <a:pt x="138" y="34"/>
                    <a:pt x="135" y="24"/>
                    <a:pt x="128" y="20"/>
                  </a:cubicBezTo>
                  <a:cubicBezTo>
                    <a:pt x="120" y="15"/>
                    <a:pt x="110" y="18"/>
                    <a:pt x="106" y="26"/>
                  </a:cubicBezTo>
                  <a:lnTo>
                    <a:pt x="16" y="172"/>
                  </a:lnTo>
                  <a:cubicBezTo>
                    <a:pt x="14" y="175"/>
                    <a:pt x="9" y="177"/>
                    <a:pt x="5" y="174"/>
                  </a:cubicBezTo>
                  <a:cubicBezTo>
                    <a:pt x="1" y="172"/>
                    <a:pt x="0" y="167"/>
                    <a:pt x="2" y="163"/>
                  </a:cubicBezTo>
                  <a:lnTo>
                    <a:pt x="91" y="17"/>
                  </a:lnTo>
                  <a:cubicBezTo>
                    <a:pt x="95" y="10"/>
                    <a:pt x="103" y="4"/>
                    <a:pt x="111" y="2"/>
                  </a:cubicBezTo>
                  <a:cubicBezTo>
                    <a:pt x="120" y="0"/>
                    <a:pt x="128" y="1"/>
                    <a:pt x="136" y="5"/>
                  </a:cubicBezTo>
                  <a:cubicBezTo>
                    <a:pt x="144" y="10"/>
                    <a:pt x="149" y="17"/>
                    <a:pt x="151" y="25"/>
                  </a:cubicBezTo>
                  <a:cubicBezTo>
                    <a:pt x="154" y="34"/>
                    <a:pt x="152" y="43"/>
                    <a:pt x="148" y="50"/>
                  </a:cubicBezTo>
                  <a:lnTo>
                    <a:pt x="74" y="178"/>
                  </a:lnTo>
                  <a:cubicBezTo>
                    <a:pt x="73" y="180"/>
                    <a:pt x="70" y="182"/>
                    <a:pt x="67"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Freeform 112">
              <a:extLst>
                <a:ext uri="{FF2B5EF4-FFF2-40B4-BE49-F238E27FC236}">
                  <a16:creationId xmlns:a16="http://schemas.microsoft.com/office/drawing/2014/main" id="{2361D4F5-FA26-71D3-594A-6A21AF70A932}"/>
                </a:ext>
              </a:extLst>
            </p:cNvPr>
            <p:cNvSpPr>
              <a:spLocks/>
            </p:cNvSpPr>
            <p:nvPr/>
          </p:nvSpPr>
          <p:spPr bwMode="auto">
            <a:xfrm>
              <a:off x="7132638" y="5402263"/>
              <a:ext cx="146050" cy="82550"/>
            </a:xfrm>
            <a:custGeom>
              <a:avLst/>
              <a:gdLst>
                <a:gd name="T0" fmla="*/ 77 w 107"/>
                <a:gd name="T1" fmla="*/ 60 h 60"/>
                <a:gd name="T2" fmla="*/ 24 w 107"/>
                <a:gd name="T3" fmla="*/ 60 h 60"/>
                <a:gd name="T4" fmla="*/ 16 w 107"/>
                <a:gd name="T5" fmla="*/ 52 h 60"/>
                <a:gd name="T6" fmla="*/ 24 w 107"/>
                <a:gd name="T7" fmla="*/ 43 h 60"/>
                <a:gd name="T8" fmla="*/ 77 w 107"/>
                <a:gd name="T9" fmla="*/ 43 h 60"/>
                <a:gd name="T10" fmla="*/ 91 w 107"/>
                <a:gd name="T11" fmla="*/ 30 h 60"/>
                <a:gd name="T12" fmla="*/ 77 w 107"/>
                <a:gd name="T13" fmla="*/ 17 h 60"/>
                <a:gd name="T14" fmla="*/ 8 w 107"/>
                <a:gd name="T15" fmla="*/ 17 h 60"/>
                <a:gd name="T16" fmla="*/ 0 w 107"/>
                <a:gd name="T17" fmla="*/ 8 h 60"/>
                <a:gd name="T18" fmla="*/ 8 w 107"/>
                <a:gd name="T19" fmla="*/ 0 h 60"/>
                <a:gd name="T20" fmla="*/ 77 w 107"/>
                <a:gd name="T21" fmla="*/ 0 h 60"/>
                <a:gd name="T22" fmla="*/ 107 w 107"/>
                <a:gd name="T23" fmla="*/ 30 h 60"/>
                <a:gd name="T24" fmla="*/ 77 w 107"/>
                <a:gd name="T2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60">
                  <a:moveTo>
                    <a:pt x="77" y="60"/>
                  </a:moveTo>
                  <a:lnTo>
                    <a:pt x="24" y="60"/>
                  </a:lnTo>
                  <a:cubicBezTo>
                    <a:pt x="19" y="60"/>
                    <a:pt x="16" y="56"/>
                    <a:pt x="16" y="52"/>
                  </a:cubicBezTo>
                  <a:cubicBezTo>
                    <a:pt x="16" y="47"/>
                    <a:pt x="19" y="43"/>
                    <a:pt x="24" y="43"/>
                  </a:cubicBezTo>
                  <a:lnTo>
                    <a:pt x="77" y="43"/>
                  </a:lnTo>
                  <a:cubicBezTo>
                    <a:pt x="85" y="43"/>
                    <a:pt x="91" y="37"/>
                    <a:pt x="91" y="30"/>
                  </a:cubicBezTo>
                  <a:cubicBezTo>
                    <a:pt x="91" y="23"/>
                    <a:pt x="85" y="17"/>
                    <a:pt x="77" y="17"/>
                  </a:cubicBezTo>
                  <a:lnTo>
                    <a:pt x="8" y="17"/>
                  </a:lnTo>
                  <a:cubicBezTo>
                    <a:pt x="4" y="17"/>
                    <a:pt x="0" y="13"/>
                    <a:pt x="0" y="8"/>
                  </a:cubicBezTo>
                  <a:cubicBezTo>
                    <a:pt x="0" y="4"/>
                    <a:pt x="4" y="0"/>
                    <a:pt x="8" y="0"/>
                  </a:cubicBezTo>
                  <a:lnTo>
                    <a:pt x="77" y="0"/>
                  </a:lnTo>
                  <a:cubicBezTo>
                    <a:pt x="94" y="0"/>
                    <a:pt x="107" y="13"/>
                    <a:pt x="107" y="30"/>
                  </a:cubicBezTo>
                  <a:cubicBezTo>
                    <a:pt x="107" y="46"/>
                    <a:pt x="94" y="60"/>
                    <a:pt x="7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Freeform 113">
              <a:extLst>
                <a:ext uri="{FF2B5EF4-FFF2-40B4-BE49-F238E27FC236}">
                  <a16:creationId xmlns:a16="http://schemas.microsoft.com/office/drawing/2014/main" id="{625FC2C0-3AAD-896C-AF9E-6D1CB198BCAB}"/>
                </a:ext>
              </a:extLst>
            </p:cNvPr>
            <p:cNvSpPr>
              <a:spLocks/>
            </p:cNvSpPr>
            <p:nvPr/>
          </p:nvSpPr>
          <p:spPr bwMode="auto">
            <a:xfrm>
              <a:off x="7253288" y="5416550"/>
              <a:ext cx="104775" cy="52388"/>
            </a:xfrm>
            <a:custGeom>
              <a:avLst/>
              <a:gdLst>
                <a:gd name="T0" fmla="*/ 58 w 77"/>
                <a:gd name="T1" fmla="*/ 38 h 38"/>
                <a:gd name="T2" fmla="*/ 9 w 77"/>
                <a:gd name="T3" fmla="*/ 38 h 38"/>
                <a:gd name="T4" fmla="*/ 0 w 77"/>
                <a:gd name="T5" fmla="*/ 30 h 38"/>
                <a:gd name="T6" fmla="*/ 9 w 77"/>
                <a:gd name="T7" fmla="*/ 22 h 38"/>
                <a:gd name="T8" fmla="*/ 58 w 77"/>
                <a:gd name="T9" fmla="*/ 22 h 38"/>
                <a:gd name="T10" fmla="*/ 60 w 77"/>
                <a:gd name="T11" fmla="*/ 19 h 38"/>
                <a:gd name="T12" fmla="*/ 58 w 77"/>
                <a:gd name="T13" fmla="*/ 17 h 38"/>
                <a:gd name="T14" fmla="*/ 9 w 77"/>
                <a:gd name="T15" fmla="*/ 17 h 38"/>
                <a:gd name="T16" fmla="*/ 0 w 77"/>
                <a:gd name="T17" fmla="*/ 9 h 38"/>
                <a:gd name="T18" fmla="*/ 9 w 77"/>
                <a:gd name="T19" fmla="*/ 0 h 38"/>
                <a:gd name="T20" fmla="*/ 58 w 77"/>
                <a:gd name="T21" fmla="*/ 0 h 38"/>
                <a:gd name="T22" fmla="*/ 77 w 77"/>
                <a:gd name="T23" fmla="*/ 19 h 38"/>
                <a:gd name="T24" fmla="*/ 58 w 7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38">
                  <a:moveTo>
                    <a:pt x="58" y="38"/>
                  </a:moveTo>
                  <a:lnTo>
                    <a:pt x="9" y="38"/>
                  </a:lnTo>
                  <a:cubicBezTo>
                    <a:pt x="4" y="38"/>
                    <a:pt x="0" y="35"/>
                    <a:pt x="0" y="30"/>
                  </a:cubicBezTo>
                  <a:cubicBezTo>
                    <a:pt x="0" y="25"/>
                    <a:pt x="4" y="22"/>
                    <a:pt x="9" y="22"/>
                  </a:cubicBezTo>
                  <a:lnTo>
                    <a:pt x="58" y="22"/>
                  </a:lnTo>
                  <a:cubicBezTo>
                    <a:pt x="59" y="22"/>
                    <a:pt x="60" y="21"/>
                    <a:pt x="60" y="19"/>
                  </a:cubicBezTo>
                  <a:cubicBezTo>
                    <a:pt x="60" y="18"/>
                    <a:pt x="59" y="17"/>
                    <a:pt x="58" y="17"/>
                  </a:cubicBezTo>
                  <a:lnTo>
                    <a:pt x="9" y="17"/>
                  </a:lnTo>
                  <a:cubicBezTo>
                    <a:pt x="4" y="17"/>
                    <a:pt x="0" y="13"/>
                    <a:pt x="0" y="9"/>
                  </a:cubicBezTo>
                  <a:cubicBezTo>
                    <a:pt x="0" y="4"/>
                    <a:pt x="4" y="0"/>
                    <a:pt x="9" y="0"/>
                  </a:cubicBezTo>
                  <a:lnTo>
                    <a:pt x="58" y="0"/>
                  </a:lnTo>
                  <a:cubicBezTo>
                    <a:pt x="68" y="0"/>
                    <a:pt x="77" y="9"/>
                    <a:pt x="77" y="19"/>
                  </a:cubicBezTo>
                  <a:cubicBezTo>
                    <a:pt x="77" y="30"/>
                    <a:pt x="68" y="38"/>
                    <a:pt x="5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Freeform 114">
              <a:extLst>
                <a:ext uri="{FF2B5EF4-FFF2-40B4-BE49-F238E27FC236}">
                  <a16:creationId xmlns:a16="http://schemas.microsoft.com/office/drawing/2014/main" id="{B718E06C-87E2-D3E5-4573-B3AFF5FBA734}"/>
                </a:ext>
              </a:extLst>
            </p:cNvPr>
            <p:cNvSpPr>
              <a:spLocks/>
            </p:cNvSpPr>
            <p:nvPr/>
          </p:nvSpPr>
          <p:spPr bwMode="auto">
            <a:xfrm>
              <a:off x="7278688" y="5443538"/>
              <a:ext cx="212725" cy="147638"/>
            </a:xfrm>
            <a:custGeom>
              <a:avLst/>
              <a:gdLst>
                <a:gd name="T0" fmla="*/ 63 w 155"/>
                <a:gd name="T1" fmla="*/ 108 h 108"/>
                <a:gd name="T2" fmla="*/ 0 w 155"/>
                <a:gd name="T3" fmla="*/ 43 h 108"/>
                <a:gd name="T4" fmla="*/ 8 w 155"/>
                <a:gd name="T5" fmla="*/ 9 h 108"/>
                <a:gd name="T6" fmla="*/ 18 w 155"/>
                <a:gd name="T7" fmla="*/ 3 h 108"/>
                <a:gd name="T8" fmla="*/ 24 w 155"/>
                <a:gd name="T9" fmla="*/ 13 h 108"/>
                <a:gd name="T10" fmla="*/ 18 w 155"/>
                <a:gd name="T11" fmla="*/ 38 h 108"/>
                <a:gd name="T12" fmla="*/ 68 w 155"/>
                <a:gd name="T13" fmla="*/ 89 h 108"/>
                <a:gd name="T14" fmla="*/ 135 w 155"/>
                <a:gd name="T15" fmla="*/ 70 h 108"/>
                <a:gd name="T16" fmla="*/ 70 w 155"/>
                <a:gd name="T17" fmla="*/ 70 h 108"/>
                <a:gd name="T18" fmla="*/ 34 w 155"/>
                <a:gd name="T19" fmla="*/ 33 h 108"/>
                <a:gd name="T20" fmla="*/ 37 w 155"/>
                <a:gd name="T21" fmla="*/ 8 h 108"/>
                <a:gd name="T22" fmla="*/ 46 w 155"/>
                <a:gd name="T23" fmla="*/ 0 h 108"/>
                <a:gd name="T24" fmla="*/ 54 w 155"/>
                <a:gd name="T25" fmla="*/ 10 h 108"/>
                <a:gd name="T26" fmla="*/ 51 w 155"/>
                <a:gd name="T27" fmla="*/ 27 h 108"/>
                <a:gd name="T28" fmla="*/ 77 w 155"/>
                <a:gd name="T29" fmla="*/ 53 h 108"/>
                <a:gd name="T30" fmla="*/ 155 w 155"/>
                <a:gd name="T31" fmla="*/ 53 h 108"/>
                <a:gd name="T32" fmla="*/ 150 w 155"/>
                <a:gd name="T33" fmla="*/ 83 h 108"/>
                <a:gd name="T34" fmla="*/ 63 w 155"/>
                <a:gd name="T3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08">
                  <a:moveTo>
                    <a:pt x="63" y="108"/>
                  </a:moveTo>
                  <a:lnTo>
                    <a:pt x="0" y="43"/>
                  </a:lnTo>
                  <a:lnTo>
                    <a:pt x="8" y="9"/>
                  </a:lnTo>
                  <a:cubicBezTo>
                    <a:pt x="9" y="5"/>
                    <a:pt x="14" y="2"/>
                    <a:pt x="18" y="3"/>
                  </a:cubicBezTo>
                  <a:cubicBezTo>
                    <a:pt x="23" y="4"/>
                    <a:pt x="25" y="9"/>
                    <a:pt x="24" y="13"/>
                  </a:cubicBezTo>
                  <a:lnTo>
                    <a:pt x="18" y="38"/>
                  </a:lnTo>
                  <a:lnTo>
                    <a:pt x="68" y="89"/>
                  </a:lnTo>
                  <a:lnTo>
                    <a:pt x="135" y="70"/>
                  </a:lnTo>
                  <a:lnTo>
                    <a:pt x="70" y="70"/>
                  </a:lnTo>
                  <a:lnTo>
                    <a:pt x="34" y="33"/>
                  </a:lnTo>
                  <a:lnTo>
                    <a:pt x="37" y="8"/>
                  </a:lnTo>
                  <a:cubicBezTo>
                    <a:pt x="38" y="3"/>
                    <a:pt x="42" y="0"/>
                    <a:pt x="46" y="0"/>
                  </a:cubicBezTo>
                  <a:cubicBezTo>
                    <a:pt x="51" y="1"/>
                    <a:pt x="54" y="5"/>
                    <a:pt x="54" y="10"/>
                  </a:cubicBezTo>
                  <a:lnTo>
                    <a:pt x="51" y="27"/>
                  </a:lnTo>
                  <a:lnTo>
                    <a:pt x="77" y="53"/>
                  </a:lnTo>
                  <a:lnTo>
                    <a:pt x="155" y="53"/>
                  </a:lnTo>
                  <a:lnTo>
                    <a:pt x="150" y="83"/>
                  </a:lnTo>
                  <a:lnTo>
                    <a:pt x="63" y="10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Freeform 115">
              <a:extLst>
                <a:ext uri="{FF2B5EF4-FFF2-40B4-BE49-F238E27FC236}">
                  <a16:creationId xmlns:a16="http://schemas.microsoft.com/office/drawing/2014/main" id="{963E6509-CCB2-0B79-F2F3-394EDC24FD09}"/>
                </a:ext>
              </a:extLst>
            </p:cNvPr>
            <p:cNvSpPr>
              <a:spLocks/>
            </p:cNvSpPr>
            <p:nvPr/>
          </p:nvSpPr>
          <p:spPr bwMode="auto">
            <a:xfrm>
              <a:off x="7278688" y="5295900"/>
              <a:ext cx="212725" cy="147638"/>
            </a:xfrm>
            <a:custGeom>
              <a:avLst/>
              <a:gdLst>
                <a:gd name="T0" fmla="*/ 44 w 155"/>
                <a:gd name="T1" fmla="*/ 107 h 107"/>
                <a:gd name="T2" fmla="*/ 36 w 155"/>
                <a:gd name="T3" fmla="*/ 99 h 107"/>
                <a:gd name="T4" fmla="*/ 34 w 155"/>
                <a:gd name="T5" fmla="*/ 74 h 107"/>
                <a:gd name="T6" fmla="*/ 70 w 155"/>
                <a:gd name="T7" fmla="*/ 38 h 107"/>
                <a:gd name="T8" fmla="*/ 135 w 155"/>
                <a:gd name="T9" fmla="*/ 38 h 107"/>
                <a:gd name="T10" fmla="*/ 68 w 155"/>
                <a:gd name="T11" fmla="*/ 18 h 107"/>
                <a:gd name="T12" fmla="*/ 18 w 155"/>
                <a:gd name="T13" fmla="*/ 69 h 107"/>
                <a:gd name="T14" fmla="*/ 24 w 155"/>
                <a:gd name="T15" fmla="*/ 95 h 107"/>
                <a:gd name="T16" fmla="*/ 18 w 155"/>
                <a:gd name="T17" fmla="*/ 105 h 107"/>
                <a:gd name="T18" fmla="*/ 8 w 155"/>
                <a:gd name="T19" fmla="*/ 99 h 107"/>
                <a:gd name="T20" fmla="*/ 0 w 155"/>
                <a:gd name="T21" fmla="*/ 64 h 107"/>
                <a:gd name="T22" fmla="*/ 63 w 155"/>
                <a:gd name="T23" fmla="*/ 0 h 107"/>
                <a:gd name="T24" fmla="*/ 150 w 155"/>
                <a:gd name="T25" fmla="*/ 24 h 107"/>
                <a:gd name="T26" fmla="*/ 155 w 155"/>
                <a:gd name="T27" fmla="*/ 54 h 107"/>
                <a:gd name="T28" fmla="*/ 77 w 155"/>
                <a:gd name="T29" fmla="*/ 54 h 107"/>
                <a:gd name="T30" fmla="*/ 51 w 155"/>
                <a:gd name="T31" fmla="*/ 81 h 107"/>
                <a:gd name="T32" fmla="*/ 53 w 155"/>
                <a:gd name="T33" fmla="*/ 98 h 107"/>
                <a:gd name="T34" fmla="*/ 45 w 155"/>
                <a:gd name="T35" fmla="*/ 107 h 107"/>
                <a:gd name="T36" fmla="*/ 44 w 155"/>
                <a:gd name="T3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07">
                  <a:moveTo>
                    <a:pt x="44" y="107"/>
                  </a:moveTo>
                  <a:cubicBezTo>
                    <a:pt x="40" y="107"/>
                    <a:pt x="37" y="104"/>
                    <a:pt x="36" y="99"/>
                  </a:cubicBezTo>
                  <a:lnTo>
                    <a:pt x="34" y="74"/>
                  </a:lnTo>
                  <a:lnTo>
                    <a:pt x="70" y="38"/>
                  </a:lnTo>
                  <a:lnTo>
                    <a:pt x="135" y="38"/>
                  </a:lnTo>
                  <a:lnTo>
                    <a:pt x="68" y="18"/>
                  </a:lnTo>
                  <a:lnTo>
                    <a:pt x="18" y="69"/>
                  </a:lnTo>
                  <a:lnTo>
                    <a:pt x="24" y="95"/>
                  </a:lnTo>
                  <a:cubicBezTo>
                    <a:pt x="25" y="99"/>
                    <a:pt x="23" y="104"/>
                    <a:pt x="18" y="105"/>
                  </a:cubicBezTo>
                  <a:cubicBezTo>
                    <a:pt x="14" y="106"/>
                    <a:pt x="9" y="103"/>
                    <a:pt x="8" y="99"/>
                  </a:cubicBezTo>
                  <a:lnTo>
                    <a:pt x="0" y="64"/>
                  </a:lnTo>
                  <a:lnTo>
                    <a:pt x="63" y="0"/>
                  </a:lnTo>
                  <a:lnTo>
                    <a:pt x="150" y="24"/>
                  </a:lnTo>
                  <a:lnTo>
                    <a:pt x="155" y="54"/>
                  </a:lnTo>
                  <a:lnTo>
                    <a:pt x="77" y="54"/>
                  </a:lnTo>
                  <a:lnTo>
                    <a:pt x="51" y="81"/>
                  </a:lnTo>
                  <a:lnTo>
                    <a:pt x="53" y="98"/>
                  </a:lnTo>
                  <a:cubicBezTo>
                    <a:pt x="53" y="102"/>
                    <a:pt x="50" y="106"/>
                    <a:pt x="45" y="107"/>
                  </a:cubicBezTo>
                  <a:cubicBezTo>
                    <a:pt x="45" y="107"/>
                    <a:pt x="45" y="107"/>
                    <a:pt x="4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Freeform 116">
              <a:extLst>
                <a:ext uri="{FF2B5EF4-FFF2-40B4-BE49-F238E27FC236}">
                  <a16:creationId xmlns:a16="http://schemas.microsoft.com/office/drawing/2014/main" id="{04D781CE-1A2B-A891-6449-5C1D29AFBF3C}"/>
                </a:ext>
              </a:extLst>
            </p:cNvPr>
            <p:cNvSpPr>
              <a:spLocks noEditPoints="1"/>
            </p:cNvSpPr>
            <p:nvPr/>
          </p:nvSpPr>
          <p:spPr bwMode="auto">
            <a:xfrm>
              <a:off x="7127876" y="5762625"/>
              <a:ext cx="111125" cy="111125"/>
            </a:xfrm>
            <a:custGeom>
              <a:avLst/>
              <a:gdLst>
                <a:gd name="T0" fmla="*/ 41 w 81"/>
                <a:gd name="T1" fmla="*/ 17 h 81"/>
                <a:gd name="T2" fmla="*/ 17 w 81"/>
                <a:gd name="T3" fmla="*/ 41 h 81"/>
                <a:gd name="T4" fmla="*/ 41 w 81"/>
                <a:gd name="T5" fmla="*/ 65 h 81"/>
                <a:gd name="T6" fmla="*/ 65 w 81"/>
                <a:gd name="T7" fmla="*/ 41 h 81"/>
                <a:gd name="T8" fmla="*/ 41 w 81"/>
                <a:gd name="T9" fmla="*/ 17 h 81"/>
                <a:gd name="T10" fmla="*/ 41 w 81"/>
                <a:gd name="T11" fmla="*/ 81 h 81"/>
                <a:gd name="T12" fmla="*/ 0 w 81"/>
                <a:gd name="T13" fmla="*/ 41 h 81"/>
                <a:gd name="T14" fmla="*/ 41 w 81"/>
                <a:gd name="T15" fmla="*/ 0 h 81"/>
                <a:gd name="T16" fmla="*/ 81 w 81"/>
                <a:gd name="T17" fmla="*/ 41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17"/>
                  </a:moveTo>
                  <a:cubicBezTo>
                    <a:pt x="28" y="17"/>
                    <a:pt x="17" y="28"/>
                    <a:pt x="17" y="41"/>
                  </a:cubicBezTo>
                  <a:cubicBezTo>
                    <a:pt x="17" y="54"/>
                    <a:pt x="28" y="65"/>
                    <a:pt x="41" y="65"/>
                  </a:cubicBezTo>
                  <a:cubicBezTo>
                    <a:pt x="54" y="65"/>
                    <a:pt x="65" y="54"/>
                    <a:pt x="65" y="41"/>
                  </a:cubicBezTo>
                  <a:cubicBezTo>
                    <a:pt x="65" y="28"/>
                    <a:pt x="54" y="17"/>
                    <a:pt x="41" y="17"/>
                  </a:cubicBezTo>
                  <a:close/>
                  <a:moveTo>
                    <a:pt x="41" y="81"/>
                  </a:moveTo>
                  <a:cubicBezTo>
                    <a:pt x="18" y="81"/>
                    <a:pt x="0" y="63"/>
                    <a:pt x="0" y="41"/>
                  </a:cubicBezTo>
                  <a:cubicBezTo>
                    <a:pt x="0" y="19"/>
                    <a:pt x="18" y="0"/>
                    <a:pt x="41" y="0"/>
                  </a:cubicBezTo>
                  <a:cubicBezTo>
                    <a:pt x="63" y="0"/>
                    <a:pt x="81" y="19"/>
                    <a:pt x="81" y="41"/>
                  </a:cubicBezTo>
                  <a:cubicBezTo>
                    <a:pt x="81" y="63"/>
                    <a:pt x="63" y="81"/>
                    <a:pt x="4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Freeform 117">
              <a:extLst>
                <a:ext uri="{FF2B5EF4-FFF2-40B4-BE49-F238E27FC236}">
                  <a16:creationId xmlns:a16="http://schemas.microsoft.com/office/drawing/2014/main" id="{4290297F-8FD3-F839-A2CC-B2F2409A2876}"/>
                </a:ext>
              </a:extLst>
            </p:cNvPr>
            <p:cNvSpPr>
              <a:spLocks/>
            </p:cNvSpPr>
            <p:nvPr/>
          </p:nvSpPr>
          <p:spPr bwMode="auto">
            <a:xfrm>
              <a:off x="7010401" y="5640388"/>
              <a:ext cx="23813" cy="25400"/>
            </a:xfrm>
            <a:custGeom>
              <a:avLst/>
              <a:gdLst>
                <a:gd name="T0" fmla="*/ 10 w 15"/>
                <a:gd name="T1" fmla="*/ 16 h 16"/>
                <a:gd name="T2" fmla="*/ 0 w 15"/>
                <a:gd name="T3" fmla="*/ 7 h 16"/>
                <a:gd name="T4" fmla="*/ 5 w 15"/>
                <a:gd name="T5" fmla="*/ 0 h 16"/>
                <a:gd name="T6" fmla="*/ 15 w 15"/>
                <a:gd name="T7" fmla="*/ 10 h 16"/>
                <a:gd name="T8" fmla="*/ 10 w 15"/>
                <a:gd name="T9" fmla="*/ 16 h 16"/>
              </a:gdLst>
              <a:ahLst/>
              <a:cxnLst>
                <a:cxn ang="0">
                  <a:pos x="T0" y="T1"/>
                </a:cxn>
                <a:cxn ang="0">
                  <a:pos x="T2" y="T3"/>
                </a:cxn>
                <a:cxn ang="0">
                  <a:pos x="T4" y="T5"/>
                </a:cxn>
                <a:cxn ang="0">
                  <a:pos x="T6" y="T7"/>
                </a:cxn>
                <a:cxn ang="0">
                  <a:pos x="T8" y="T9"/>
                </a:cxn>
              </a:cxnLst>
              <a:rect l="0" t="0" r="r" b="b"/>
              <a:pathLst>
                <a:path w="15" h="16">
                  <a:moveTo>
                    <a:pt x="10" y="16"/>
                  </a:moveTo>
                  <a:lnTo>
                    <a:pt x="0" y="7"/>
                  </a:lnTo>
                  <a:lnTo>
                    <a:pt x="5" y="0"/>
                  </a:lnTo>
                  <a:lnTo>
                    <a:pt x="15" y="10"/>
                  </a:lnTo>
                  <a:lnTo>
                    <a:pt x="1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 name="Freeform 118">
              <a:extLst>
                <a:ext uri="{FF2B5EF4-FFF2-40B4-BE49-F238E27FC236}">
                  <a16:creationId xmlns:a16="http://schemas.microsoft.com/office/drawing/2014/main" id="{22A03E50-C02A-0C73-734A-F0A349993C3D}"/>
                </a:ext>
              </a:extLst>
            </p:cNvPr>
            <p:cNvSpPr>
              <a:spLocks/>
            </p:cNvSpPr>
            <p:nvPr/>
          </p:nvSpPr>
          <p:spPr bwMode="auto">
            <a:xfrm>
              <a:off x="7124701" y="5438775"/>
              <a:ext cx="25400" cy="26988"/>
            </a:xfrm>
            <a:custGeom>
              <a:avLst/>
              <a:gdLst>
                <a:gd name="T0" fmla="*/ 8 w 16"/>
                <a:gd name="T1" fmla="*/ 17 h 17"/>
                <a:gd name="T2" fmla="*/ 0 w 16"/>
                <a:gd name="T3" fmla="*/ 12 h 17"/>
                <a:gd name="T4" fmla="*/ 9 w 16"/>
                <a:gd name="T5" fmla="*/ 0 h 17"/>
                <a:gd name="T6" fmla="*/ 16 w 16"/>
                <a:gd name="T7" fmla="*/ 5 h 17"/>
                <a:gd name="T8" fmla="*/ 8 w 16"/>
                <a:gd name="T9" fmla="*/ 17 h 17"/>
              </a:gdLst>
              <a:ahLst/>
              <a:cxnLst>
                <a:cxn ang="0">
                  <a:pos x="T0" y="T1"/>
                </a:cxn>
                <a:cxn ang="0">
                  <a:pos x="T2" y="T3"/>
                </a:cxn>
                <a:cxn ang="0">
                  <a:pos x="T4" y="T5"/>
                </a:cxn>
                <a:cxn ang="0">
                  <a:pos x="T6" y="T7"/>
                </a:cxn>
                <a:cxn ang="0">
                  <a:pos x="T8" y="T9"/>
                </a:cxn>
              </a:cxnLst>
              <a:rect l="0" t="0" r="r" b="b"/>
              <a:pathLst>
                <a:path w="16" h="17">
                  <a:moveTo>
                    <a:pt x="8" y="17"/>
                  </a:moveTo>
                  <a:lnTo>
                    <a:pt x="0" y="12"/>
                  </a:lnTo>
                  <a:lnTo>
                    <a:pt x="9" y="0"/>
                  </a:lnTo>
                  <a:lnTo>
                    <a:pt x="16" y="5"/>
                  </a:ln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 name="Rectangle 119">
              <a:extLst>
                <a:ext uri="{FF2B5EF4-FFF2-40B4-BE49-F238E27FC236}">
                  <a16:creationId xmlns:a16="http://schemas.microsoft.com/office/drawing/2014/main" id="{9341E4C8-F346-4364-127E-DE0E78AEAC12}"/>
                </a:ext>
              </a:extLst>
            </p:cNvPr>
            <p:cNvSpPr>
              <a:spLocks noChangeArrowheads="1"/>
            </p:cNvSpPr>
            <p:nvPr/>
          </p:nvSpPr>
          <p:spPr bwMode="auto">
            <a:xfrm>
              <a:off x="7219951" y="5435600"/>
              <a:ext cx="222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7" name="TextBox 26">
            <a:extLst>
              <a:ext uri="{FF2B5EF4-FFF2-40B4-BE49-F238E27FC236}">
                <a16:creationId xmlns:a16="http://schemas.microsoft.com/office/drawing/2014/main" id="{0A7D44E8-B59C-4A69-BE18-AAB3D0176DF2}"/>
              </a:ext>
            </a:extLst>
          </p:cNvPr>
          <p:cNvSpPr txBox="1"/>
          <p:nvPr/>
        </p:nvSpPr>
        <p:spPr>
          <a:xfrm>
            <a:off x="638714" y="922731"/>
            <a:ext cx="10032872" cy="323165"/>
          </a:xfrm>
          <a:prstGeom prst="rect">
            <a:avLst/>
          </a:prstGeom>
          <a:noFill/>
        </p:spPr>
        <p:txBody>
          <a:bodyPr wrap="square" rtlCol="0">
            <a:spAutoFit/>
          </a:bodyPr>
          <a:lstStyle/>
          <a:p>
            <a:r>
              <a:rPr lang="en-GB" sz="1500" kern="0" dirty="0">
                <a:cs typeface="Arial" pitchFamily="34" charset="0"/>
              </a:rPr>
              <a:t>Some of the key findings from our exploratory Data analysis were:</a:t>
            </a:r>
            <a:endParaRPr lang="en-KE" sz="1500" kern="0" dirty="0">
              <a:cs typeface="Arial" pitchFamily="34" charset="0"/>
            </a:endParaRPr>
          </a:p>
        </p:txBody>
      </p:sp>
      <p:sp>
        <p:nvSpPr>
          <p:cNvPr id="201" name="Title 13">
            <a:extLst>
              <a:ext uri="{FF2B5EF4-FFF2-40B4-BE49-F238E27FC236}">
                <a16:creationId xmlns:a16="http://schemas.microsoft.com/office/drawing/2014/main" id="{AAC05C06-9CB4-496C-B374-E3A4078D48D7}"/>
              </a:ext>
            </a:extLst>
          </p:cNvPr>
          <p:cNvSpPr>
            <a:spLocks noGrp="1"/>
          </p:cNvSpPr>
          <p:nvPr>
            <p:ph type="title"/>
          </p:nvPr>
        </p:nvSpPr>
        <p:spPr>
          <a:xfrm>
            <a:off x="638714" y="99281"/>
            <a:ext cx="11259244" cy="865601"/>
          </a:xfrm>
        </p:spPr>
        <p:txBody>
          <a:bodyPr/>
          <a:lstStyle/>
          <a:p>
            <a:r>
              <a:rPr lang="en-US" dirty="0"/>
              <a:t>Exploratory Data Analysis</a:t>
            </a:r>
          </a:p>
        </p:txBody>
      </p:sp>
      <p:pic>
        <p:nvPicPr>
          <p:cNvPr id="2" name="Google Shape;173;g28d02c729e4_3_679">
            <a:extLst>
              <a:ext uri="{FF2B5EF4-FFF2-40B4-BE49-F238E27FC236}">
                <a16:creationId xmlns:a16="http://schemas.microsoft.com/office/drawing/2014/main" id="{B316298E-EEB3-F1B6-D8C2-3209E2D6D3EA}"/>
              </a:ext>
            </a:extLst>
          </p:cNvPr>
          <p:cNvPicPr preferRelativeResize="0"/>
          <p:nvPr/>
        </p:nvPicPr>
        <p:blipFill>
          <a:blip r:embed="rId5">
            <a:alphaModFix/>
          </a:blip>
          <a:stretch>
            <a:fillRect/>
          </a:stretch>
        </p:blipFill>
        <p:spPr>
          <a:xfrm>
            <a:off x="10921344" y="46040"/>
            <a:ext cx="1377525" cy="1409530"/>
          </a:xfrm>
          <a:prstGeom prst="rect">
            <a:avLst/>
          </a:prstGeom>
          <a:noFill/>
          <a:ln>
            <a:noFill/>
          </a:ln>
        </p:spPr>
      </p:pic>
    </p:spTree>
    <p:custDataLst>
      <p:tags r:id="rId1"/>
    </p:custDataLst>
    <p:extLst>
      <p:ext uri="{BB962C8B-B14F-4D97-AF65-F5344CB8AC3E}">
        <p14:creationId xmlns:p14="http://schemas.microsoft.com/office/powerpoint/2010/main" val="1536457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48EB87-397B-43F2-8C2F-31947C63FA60}"/>
              </a:ext>
            </a:extLst>
          </p:cNvPr>
          <p:cNvSpPr>
            <a:spLocks noGrp="1"/>
          </p:cNvSpPr>
          <p:nvPr>
            <p:ph type="dt" sz="half" idx="2"/>
          </p:nvPr>
        </p:nvSpPr>
        <p:spPr/>
        <p:txBody>
          <a:bodyPr/>
          <a:lstStyle/>
          <a:p>
            <a:fld id="{C5DB74C9-B808-4394-A017-79C83B2524EF}" type="datetime1">
              <a:rPr lang="en-US" smtClean="0"/>
              <a:t>8/26/2024</a:t>
            </a:fld>
            <a:endParaRPr lang="en-US" dirty="0"/>
          </a:p>
        </p:txBody>
      </p:sp>
      <p:sp>
        <p:nvSpPr>
          <p:cNvPr id="3" name="Slide Number Placeholder 2">
            <a:extLst>
              <a:ext uri="{FF2B5EF4-FFF2-40B4-BE49-F238E27FC236}">
                <a16:creationId xmlns:a16="http://schemas.microsoft.com/office/drawing/2014/main" id="{0D5A7594-D06A-4F66-B5A5-CDE2016290DD}"/>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5" name="Title 4">
            <a:extLst>
              <a:ext uri="{FF2B5EF4-FFF2-40B4-BE49-F238E27FC236}">
                <a16:creationId xmlns:a16="http://schemas.microsoft.com/office/drawing/2014/main" id="{7100AAC0-23BF-4E4C-9F99-49A0F5AB70A3}"/>
              </a:ext>
            </a:extLst>
          </p:cNvPr>
          <p:cNvSpPr>
            <a:spLocks noGrp="1"/>
          </p:cNvSpPr>
          <p:nvPr>
            <p:ph type="title"/>
          </p:nvPr>
        </p:nvSpPr>
        <p:spPr>
          <a:xfrm>
            <a:off x="854074" y="122239"/>
            <a:ext cx="10499725" cy="757785"/>
          </a:xfrm>
        </p:spPr>
        <p:txBody>
          <a:bodyPr/>
          <a:lstStyle/>
          <a:p>
            <a:pPr algn="l"/>
            <a:r>
              <a:rPr lang="en-GB" dirty="0"/>
              <a:t>Fetal Health Distribution</a:t>
            </a:r>
            <a:endParaRPr lang="en-KE" dirty="0"/>
          </a:p>
        </p:txBody>
      </p:sp>
      <p:pic>
        <p:nvPicPr>
          <p:cNvPr id="11" name="Content Placeholder 10" descr="A green circle with orange and blue squares&#10;&#10;Description automatically generated">
            <a:extLst>
              <a:ext uri="{FF2B5EF4-FFF2-40B4-BE49-F238E27FC236}">
                <a16:creationId xmlns:a16="http://schemas.microsoft.com/office/drawing/2014/main" id="{36D43C4D-28C4-4283-9890-648C4C36BAAB}"/>
              </a:ext>
            </a:extLst>
          </p:cNvPr>
          <p:cNvPicPr>
            <a:picLocks noGrp="1" noChangeAspect="1"/>
          </p:cNvPicPr>
          <p:nvPr>
            <p:ph sz="quarter" idx="11"/>
          </p:nvPr>
        </p:nvPicPr>
        <p:blipFill>
          <a:blip r:embed="rId2"/>
          <a:stretch>
            <a:fillRect/>
          </a:stretch>
        </p:blipFill>
        <p:spPr>
          <a:xfrm>
            <a:off x="263088" y="1969876"/>
            <a:ext cx="5226921" cy="2717078"/>
          </a:xfrm>
        </p:spPr>
      </p:pic>
      <p:pic>
        <p:nvPicPr>
          <p:cNvPr id="12" name="Picture 11" descr="A graph of a bar&#10;&#10;Description automatically generated with medium confidence">
            <a:extLst>
              <a:ext uri="{FF2B5EF4-FFF2-40B4-BE49-F238E27FC236}">
                <a16:creationId xmlns:a16="http://schemas.microsoft.com/office/drawing/2014/main" id="{FBFE87A1-A8DB-48A5-8969-4B2859871FE3}"/>
              </a:ext>
            </a:extLst>
          </p:cNvPr>
          <p:cNvPicPr>
            <a:picLocks noChangeAspect="1"/>
          </p:cNvPicPr>
          <p:nvPr/>
        </p:nvPicPr>
        <p:blipFill>
          <a:blip r:embed="rId3"/>
          <a:stretch>
            <a:fillRect/>
          </a:stretch>
        </p:blipFill>
        <p:spPr>
          <a:xfrm>
            <a:off x="5793719" y="1867457"/>
            <a:ext cx="5888400" cy="2921915"/>
          </a:xfrm>
          <a:prstGeom prst="rect">
            <a:avLst/>
          </a:prstGeom>
        </p:spPr>
      </p:pic>
      <p:sp>
        <p:nvSpPr>
          <p:cNvPr id="13" name="TextBox 12">
            <a:extLst>
              <a:ext uri="{FF2B5EF4-FFF2-40B4-BE49-F238E27FC236}">
                <a16:creationId xmlns:a16="http://schemas.microsoft.com/office/drawing/2014/main" id="{3805B234-364F-4458-BCDD-5B9E5DCC4CC8}"/>
              </a:ext>
            </a:extLst>
          </p:cNvPr>
          <p:cNvSpPr txBox="1"/>
          <p:nvPr/>
        </p:nvSpPr>
        <p:spPr>
          <a:xfrm>
            <a:off x="133350" y="1761425"/>
            <a:ext cx="5375817" cy="2999232"/>
          </a:xfrm>
          <a:prstGeom prst="rect">
            <a:avLst/>
          </a:prstGeom>
          <a:noFill/>
          <a:ln w="9525">
            <a:solidFill>
              <a:schemeClr val="tx1"/>
            </a:solidFill>
          </a:ln>
        </p:spPr>
        <p:txBody>
          <a:bodyPr wrap="square" rtlCol="0">
            <a:spAutoFit/>
          </a:bodyPr>
          <a:lstStyle/>
          <a:p>
            <a:endParaRPr lang="LID4096" dirty="0"/>
          </a:p>
        </p:txBody>
      </p:sp>
      <p:sp>
        <p:nvSpPr>
          <p:cNvPr id="41" name="TextBox 40">
            <a:extLst>
              <a:ext uri="{FF2B5EF4-FFF2-40B4-BE49-F238E27FC236}">
                <a16:creationId xmlns:a16="http://schemas.microsoft.com/office/drawing/2014/main" id="{FCA7A931-EBBD-437D-A8D5-35ED6F7D7ED3}"/>
              </a:ext>
            </a:extLst>
          </p:cNvPr>
          <p:cNvSpPr txBox="1"/>
          <p:nvPr/>
        </p:nvSpPr>
        <p:spPr>
          <a:xfrm>
            <a:off x="5710559" y="1761426"/>
            <a:ext cx="6054721" cy="2999231"/>
          </a:xfrm>
          <a:prstGeom prst="rect">
            <a:avLst/>
          </a:prstGeom>
          <a:noFill/>
          <a:ln w="9525">
            <a:solidFill>
              <a:schemeClr val="tx1"/>
            </a:solidFill>
          </a:ln>
        </p:spPr>
        <p:txBody>
          <a:bodyPr wrap="square" rtlCol="0">
            <a:spAutoFit/>
          </a:bodyPr>
          <a:lstStyle/>
          <a:p>
            <a:endParaRPr lang="LID4096" dirty="0"/>
          </a:p>
        </p:txBody>
      </p:sp>
      <p:pic>
        <p:nvPicPr>
          <p:cNvPr id="4" name="Google Shape;173;g28d02c729e4_3_679">
            <a:extLst>
              <a:ext uri="{FF2B5EF4-FFF2-40B4-BE49-F238E27FC236}">
                <a16:creationId xmlns:a16="http://schemas.microsoft.com/office/drawing/2014/main" id="{E4579D32-6A5D-7809-7C37-9A885E773059}"/>
              </a:ext>
            </a:extLst>
          </p:cNvPr>
          <p:cNvPicPr preferRelativeResize="0"/>
          <p:nvPr/>
        </p:nvPicPr>
        <p:blipFill>
          <a:blip r:embed="rId4">
            <a:alphaModFix/>
          </a:blip>
          <a:stretch>
            <a:fillRect/>
          </a:stretch>
        </p:blipFill>
        <p:spPr>
          <a:xfrm>
            <a:off x="10993356" y="122239"/>
            <a:ext cx="1377525" cy="1409530"/>
          </a:xfrm>
          <a:prstGeom prst="rect">
            <a:avLst/>
          </a:prstGeom>
          <a:noFill/>
          <a:ln>
            <a:noFill/>
          </a:ln>
        </p:spPr>
      </p:pic>
      <p:sp>
        <p:nvSpPr>
          <p:cNvPr id="6" name="TextBox 5"/>
          <p:cNvSpPr txBox="1"/>
          <p:nvPr/>
        </p:nvSpPr>
        <p:spPr>
          <a:xfrm>
            <a:off x="724078" y="5188906"/>
            <a:ext cx="10139282" cy="1200329"/>
          </a:xfrm>
          <a:prstGeom prst="rect">
            <a:avLst/>
          </a:prstGeom>
          <a:noFill/>
        </p:spPr>
        <p:txBody>
          <a:bodyPr wrap="square" rtlCol="0">
            <a:spAutoFit/>
          </a:bodyPr>
          <a:lstStyle/>
          <a:p>
            <a:pPr marL="285750" lvl="0" indent="-285750">
              <a:buFont typeface="Wingdings" panose="05000000000000000000" pitchFamily="2" charset="2"/>
              <a:buChar char="§"/>
            </a:pPr>
            <a:r>
              <a:rPr lang="en-GB" kern="0" dirty="0">
                <a:cs typeface="Arial" pitchFamily="34" charset="0"/>
              </a:rPr>
              <a:t>The </a:t>
            </a:r>
            <a:r>
              <a:rPr lang="en-GB" b="1" kern="0" dirty="0">
                <a:cs typeface="Arial" pitchFamily="34" charset="0"/>
              </a:rPr>
              <a:t>Normal</a:t>
            </a:r>
            <a:r>
              <a:rPr lang="en-GB" kern="0" dirty="0">
                <a:cs typeface="Arial" pitchFamily="34" charset="0"/>
              </a:rPr>
              <a:t> category is distinctively the majority class with </a:t>
            </a:r>
            <a:r>
              <a:rPr lang="en-GB" b="1" kern="0" dirty="0">
                <a:cs typeface="Arial" pitchFamily="34" charset="0"/>
              </a:rPr>
              <a:t>77.9%</a:t>
            </a:r>
            <a:r>
              <a:rPr lang="en-GB" kern="0" dirty="0">
                <a:cs typeface="Arial" pitchFamily="34" charset="0"/>
              </a:rPr>
              <a:t> of the total observations</a:t>
            </a:r>
            <a:r>
              <a:rPr lang="en-GB" kern="0" dirty="0" smtClean="0">
                <a:cs typeface="Arial" pitchFamily="34" charset="0"/>
              </a:rPr>
              <a:t>.</a:t>
            </a:r>
          </a:p>
          <a:p>
            <a:pPr marL="285750" indent="-285750">
              <a:buFont typeface="Wingdings" panose="05000000000000000000" pitchFamily="2" charset="2"/>
              <a:buChar char="§"/>
            </a:pPr>
            <a:r>
              <a:rPr lang="en-GB" kern="0" dirty="0">
                <a:cs typeface="Arial" pitchFamily="34" charset="0"/>
              </a:rPr>
              <a:t>The presence of </a:t>
            </a:r>
            <a:r>
              <a:rPr lang="en-GB" b="1" kern="0" dirty="0">
                <a:cs typeface="Arial" pitchFamily="34" charset="0"/>
              </a:rPr>
              <a:t>Suspect</a:t>
            </a:r>
            <a:r>
              <a:rPr lang="en-GB" kern="0" dirty="0">
                <a:cs typeface="Arial" pitchFamily="34" charset="0"/>
              </a:rPr>
              <a:t> </a:t>
            </a:r>
            <a:r>
              <a:rPr lang="en-GB" kern="0" dirty="0" smtClean="0">
                <a:cs typeface="Arial" pitchFamily="34" charset="0"/>
              </a:rPr>
              <a:t>foetal </a:t>
            </a:r>
            <a:r>
              <a:rPr lang="en-GB" kern="0" dirty="0">
                <a:cs typeface="Arial" pitchFamily="34" charset="0"/>
              </a:rPr>
              <a:t>health category was least for the </a:t>
            </a:r>
            <a:r>
              <a:rPr lang="en-GB" b="1" kern="0" dirty="0">
                <a:cs typeface="Arial" pitchFamily="34" charset="0"/>
              </a:rPr>
              <a:t>-1</a:t>
            </a:r>
            <a:r>
              <a:rPr lang="en-GB" kern="0" dirty="0">
                <a:cs typeface="Arial" pitchFamily="34" charset="0"/>
              </a:rPr>
              <a:t> category of the histogram </a:t>
            </a:r>
            <a:r>
              <a:rPr lang="en-GB" b="1" kern="0" dirty="0">
                <a:cs typeface="Arial" pitchFamily="34" charset="0"/>
              </a:rPr>
              <a:t>tendency variable</a:t>
            </a:r>
            <a:r>
              <a:rPr lang="en-GB" kern="0" dirty="0" smtClean="0">
                <a:cs typeface="Arial" pitchFamily="34" charset="0"/>
              </a:rPr>
              <a:t>.</a:t>
            </a:r>
            <a:endParaRPr lang="en-GB" kern="0" dirty="0">
              <a:cs typeface="Arial" pitchFamily="34" charset="0"/>
            </a:endParaRPr>
          </a:p>
          <a:p>
            <a:endParaRPr lang="en-US" dirty="0"/>
          </a:p>
        </p:txBody>
      </p:sp>
    </p:spTree>
    <p:extLst>
      <p:ext uri="{BB962C8B-B14F-4D97-AF65-F5344CB8AC3E}">
        <p14:creationId xmlns:p14="http://schemas.microsoft.com/office/powerpoint/2010/main" val="2587740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48EB87-397B-43F2-8C2F-31947C63FA60}"/>
              </a:ext>
            </a:extLst>
          </p:cNvPr>
          <p:cNvSpPr>
            <a:spLocks noGrp="1"/>
          </p:cNvSpPr>
          <p:nvPr>
            <p:ph type="dt" sz="half" idx="2"/>
          </p:nvPr>
        </p:nvSpPr>
        <p:spPr/>
        <p:txBody>
          <a:bodyPr/>
          <a:lstStyle/>
          <a:p>
            <a:fld id="{C5DB74C9-B808-4394-A017-79C83B2524EF}" type="datetime1">
              <a:rPr lang="en-US" smtClean="0"/>
              <a:t>8/26/2024</a:t>
            </a:fld>
            <a:endParaRPr lang="en-US" dirty="0"/>
          </a:p>
        </p:txBody>
      </p:sp>
      <p:sp>
        <p:nvSpPr>
          <p:cNvPr id="3" name="Slide Number Placeholder 2">
            <a:extLst>
              <a:ext uri="{FF2B5EF4-FFF2-40B4-BE49-F238E27FC236}">
                <a16:creationId xmlns:a16="http://schemas.microsoft.com/office/drawing/2014/main" id="{0D5A7594-D06A-4F66-B5A5-CDE2016290DD}"/>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5" name="Title 4">
            <a:extLst>
              <a:ext uri="{FF2B5EF4-FFF2-40B4-BE49-F238E27FC236}">
                <a16:creationId xmlns:a16="http://schemas.microsoft.com/office/drawing/2014/main" id="{7100AAC0-23BF-4E4C-9F99-49A0F5AB70A3}"/>
              </a:ext>
            </a:extLst>
          </p:cNvPr>
          <p:cNvSpPr>
            <a:spLocks noGrp="1"/>
          </p:cNvSpPr>
          <p:nvPr>
            <p:ph type="title"/>
          </p:nvPr>
        </p:nvSpPr>
        <p:spPr>
          <a:xfrm>
            <a:off x="854074" y="122239"/>
            <a:ext cx="10499725" cy="757785"/>
          </a:xfrm>
        </p:spPr>
        <p:txBody>
          <a:bodyPr>
            <a:normAutofit fontScale="90000"/>
          </a:bodyPr>
          <a:lstStyle/>
          <a:p>
            <a:pPr algn="l"/>
            <a:r>
              <a:rPr lang="en-GB" dirty="0"/>
              <a:t>Baseline Value vs Abnormal Short-Term Variability</a:t>
            </a:r>
            <a:endParaRPr lang="en-KE" dirty="0"/>
          </a:p>
        </p:txBody>
      </p:sp>
      <p:grpSp>
        <p:nvGrpSpPr>
          <p:cNvPr id="17" name="Group 16">
            <a:extLst>
              <a:ext uri="{FF2B5EF4-FFF2-40B4-BE49-F238E27FC236}">
                <a16:creationId xmlns:a16="http://schemas.microsoft.com/office/drawing/2014/main" id="{B3EB5A0F-379A-498A-96F8-4FD78BAF7E6D}"/>
              </a:ext>
            </a:extLst>
          </p:cNvPr>
          <p:cNvGrpSpPr/>
          <p:nvPr/>
        </p:nvGrpSpPr>
        <p:grpSpPr>
          <a:xfrm>
            <a:off x="5844643" y="1834892"/>
            <a:ext cx="6054721" cy="2999231"/>
            <a:chOff x="5631507" y="996695"/>
            <a:chExt cx="6054721" cy="2999231"/>
          </a:xfrm>
        </p:grpSpPr>
        <p:sp>
          <p:nvSpPr>
            <p:cNvPr id="41" name="TextBox 40">
              <a:extLst>
                <a:ext uri="{FF2B5EF4-FFF2-40B4-BE49-F238E27FC236}">
                  <a16:creationId xmlns:a16="http://schemas.microsoft.com/office/drawing/2014/main" id="{FCA7A931-EBBD-437D-A8D5-35ED6F7D7ED3}"/>
                </a:ext>
              </a:extLst>
            </p:cNvPr>
            <p:cNvSpPr txBox="1"/>
            <p:nvPr/>
          </p:nvSpPr>
          <p:spPr>
            <a:xfrm>
              <a:off x="5631507" y="996695"/>
              <a:ext cx="6054721" cy="2999231"/>
            </a:xfrm>
            <a:prstGeom prst="rect">
              <a:avLst/>
            </a:prstGeom>
            <a:noFill/>
            <a:ln w="9525">
              <a:solidFill>
                <a:schemeClr val="tx1"/>
              </a:solidFill>
            </a:ln>
          </p:spPr>
          <p:txBody>
            <a:bodyPr wrap="square" rtlCol="0">
              <a:spAutoFit/>
            </a:bodyPr>
            <a:lstStyle/>
            <a:p>
              <a:endParaRPr lang="LID4096" dirty="0"/>
            </a:p>
          </p:txBody>
        </p:sp>
        <p:pic>
          <p:nvPicPr>
            <p:cNvPr id="10" name="Picture 9" descr="A diagram of a group of colored squares&#10;&#10;Description automatically generated with medium confidence">
              <a:extLst>
                <a:ext uri="{FF2B5EF4-FFF2-40B4-BE49-F238E27FC236}">
                  <a16:creationId xmlns:a16="http://schemas.microsoft.com/office/drawing/2014/main" id="{F82FD73C-763A-4D18-AAB0-E6FEAB068AAD}"/>
                </a:ext>
              </a:extLst>
            </p:cNvPr>
            <p:cNvPicPr>
              <a:picLocks noChangeAspect="1"/>
            </p:cNvPicPr>
            <p:nvPr/>
          </p:nvPicPr>
          <p:blipFill>
            <a:blip r:embed="rId2"/>
            <a:stretch>
              <a:fillRect/>
            </a:stretch>
          </p:blipFill>
          <p:spPr>
            <a:xfrm>
              <a:off x="5655876" y="1051240"/>
              <a:ext cx="6005981" cy="2810575"/>
            </a:xfrm>
            <a:prstGeom prst="rect">
              <a:avLst/>
            </a:prstGeom>
          </p:spPr>
        </p:pic>
      </p:grpSp>
      <p:grpSp>
        <p:nvGrpSpPr>
          <p:cNvPr id="14" name="Group 13">
            <a:extLst>
              <a:ext uri="{FF2B5EF4-FFF2-40B4-BE49-F238E27FC236}">
                <a16:creationId xmlns:a16="http://schemas.microsoft.com/office/drawing/2014/main" id="{D7B99C6B-2D40-472C-B3C2-E95653D6C494}"/>
              </a:ext>
            </a:extLst>
          </p:cNvPr>
          <p:cNvGrpSpPr/>
          <p:nvPr/>
        </p:nvGrpSpPr>
        <p:grpSpPr>
          <a:xfrm>
            <a:off x="145736" y="1834892"/>
            <a:ext cx="5375817" cy="2999232"/>
            <a:chOff x="133350" y="981451"/>
            <a:chExt cx="5375817" cy="2999232"/>
          </a:xfrm>
        </p:grpSpPr>
        <p:sp>
          <p:nvSpPr>
            <p:cNvPr id="15" name="TextBox 14">
              <a:extLst>
                <a:ext uri="{FF2B5EF4-FFF2-40B4-BE49-F238E27FC236}">
                  <a16:creationId xmlns:a16="http://schemas.microsoft.com/office/drawing/2014/main" id="{8338622E-3D31-434E-9BD1-79BE50DE9C04}"/>
                </a:ext>
              </a:extLst>
            </p:cNvPr>
            <p:cNvSpPr txBox="1"/>
            <p:nvPr/>
          </p:nvSpPr>
          <p:spPr>
            <a:xfrm>
              <a:off x="133350" y="981451"/>
              <a:ext cx="5375817" cy="2999232"/>
            </a:xfrm>
            <a:prstGeom prst="rect">
              <a:avLst/>
            </a:prstGeom>
            <a:noFill/>
            <a:ln w="9525">
              <a:solidFill>
                <a:schemeClr val="tx1"/>
              </a:solidFill>
            </a:ln>
          </p:spPr>
          <p:txBody>
            <a:bodyPr wrap="square" rtlCol="0">
              <a:spAutoFit/>
            </a:bodyPr>
            <a:lstStyle/>
            <a:p>
              <a:endParaRPr lang="LID4096" dirty="0"/>
            </a:p>
          </p:txBody>
        </p:sp>
        <p:pic>
          <p:nvPicPr>
            <p:cNvPr id="16" name="Content Placeholder 7" descr="A graph of a graph with different colored bars&#10;&#10;Description automatically generated with medium confidence">
              <a:extLst>
                <a:ext uri="{FF2B5EF4-FFF2-40B4-BE49-F238E27FC236}">
                  <a16:creationId xmlns:a16="http://schemas.microsoft.com/office/drawing/2014/main" id="{00E0E26A-AF03-4548-BF3F-020EC3AB789A}"/>
                </a:ext>
              </a:extLst>
            </p:cNvPr>
            <p:cNvPicPr>
              <a:picLocks noChangeAspect="1"/>
            </p:cNvPicPr>
            <p:nvPr/>
          </p:nvPicPr>
          <p:blipFill>
            <a:blip r:embed="rId3"/>
            <a:stretch>
              <a:fillRect/>
            </a:stretch>
          </p:blipFill>
          <p:spPr>
            <a:xfrm>
              <a:off x="357481" y="1109470"/>
              <a:ext cx="5013095" cy="2773679"/>
            </a:xfrm>
            <a:prstGeom prst="rect">
              <a:avLst/>
            </a:prstGeom>
          </p:spPr>
        </p:pic>
      </p:grpSp>
      <p:pic>
        <p:nvPicPr>
          <p:cNvPr id="4" name="Google Shape;173;g28d02c729e4_3_679">
            <a:extLst>
              <a:ext uri="{FF2B5EF4-FFF2-40B4-BE49-F238E27FC236}">
                <a16:creationId xmlns:a16="http://schemas.microsoft.com/office/drawing/2014/main" id="{3505BDE1-93F7-67E6-F399-35155E3379F9}"/>
              </a:ext>
            </a:extLst>
          </p:cNvPr>
          <p:cNvPicPr preferRelativeResize="0"/>
          <p:nvPr/>
        </p:nvPicPr>
        <p:blipFill>
          <a:blip r:embed="rId4">
            <a:alphaModFix/>
          </a:blip>
          <a:stretch>
            <a:fillRect/>
          </a:stretch>
        </p:blipFill>
        <p:spPr>
          <a:xfrm>
            <a:off x="10947825" y="229804"/>
            <a:ext cx="1377525" cy="1409530"/>
          </a:xfrm>
          <a:prstGeom prst="rect">
            <a:avLst/>
          </a:prstGeom>
          <a:noFill/>
          <a:ln>
            <a:noFill/>
          </a:ln>
        </p:spPr>
      </p:pic>
      <p:sp>
        <p:nvSpPr>
          <p:cNvPr id="7" name="TextBox 6"/>
          <p:cNvSpPr txBox="1"/>
          <p:nvPr/>
        </p:nvSpPr>
        <p:spPr>
          <a:xfrm>
            <a:off x="854074" y="5192216"/>
            <a:ext cx="10499725" cy="1477328"/>
          </a:xfrm>
          <a:prstGeom prst="rect">
            <a:avLst/>
          </a:prstGeom>
          <a:noFill/>
        </p:spPr>
        <p:txBody>
          <a:bodyPr wrap="square" rtlCol="0">
            <a:spAutoFit/>
          </a:bodyPr>
          <a:lstStyle/>
          <a:p>
            <a:pPr marL="285750" lvl="0" indent="-285750">
              <a:buFont typeface="Wingdings" panose="05000000000000000000" pitchFamily="2" charset="2"/>
              <a:buChar char="§"/>
            </a:pPr>
            <a:r>
              <a:rPr lang="en-GB" kern="0" dirty="0">
                <a:cs typeface="Arial" pitchFamily="34" charset="0"/>
              </a:rPr>
              <a:t>Most </a:t>
            </a:r>
            <a:r>
              <a:rPr lang="en-GB" b="1" kern="0" dirty="0">
                <a:cs typeface="Arial" pitchFamily="34" charset="0"/>
              </a:rPr>
              <a:t>Suspect</a:t>
            </a:r>
            <a:r>
              <a:rPr lang="en-GB" kern="0" dirty="0">
                <a:cs typeface="Arial" pitchFamily="34" charset="0"/>
              </a:rPr>
              <a:t> </a:t>
            </a:r>
            <a:r>
              <a:rPr lang="en-GB" kern="0" dirty="0" smtClean="0">
                <a:cs typeface="Arial" pitchFamily="34" charset="0"/>
              </a:rPr>
              <a:t>foetuses </a:t>
            </a:r>
            <a:r>
              <a:rPr lang="en-GB" kern="0" dirty="0">
                <a:cs typeface="Arial" pitchFamily="34" charset="0"/>
              </a:rPr>
              <a:t>had </a:t>
            </a:r>
            <a:r>
              <a:rPr lang="en-GB" b="1" kern="0" dirty="0">
                <a:cs typeface="Arial" pitchFamily="34" charset="0"/>
              </a:rPr>
              <a:t>baseline values </a:t>
            </a:r>
            <a:r>
              <a:rPr lang="en-GB" kern="0" dirty="0">
                <a:cs typeface="Arial" pitchFamily="34" charset="0"/>
              </a:rPr>
              <a:t>tending towards the upper bound of the baseline value band</a:t>
            </a:r>
            <a:r>
              <a:rPr lang="en-GB" kern="0" dirty="0" smtClean="0">
                <a:cs typeface="Arial" pitchFamily="34" charset="0"/>
              </a:rPr>
              <a:t>.</a:t>
            </a:r>
          </a:p>
          <a:p>
            <a:pPr marL="285750" indent="-285750">
              <a:buFont typeface="Wingdings" panose="05000000000000000000" pitchFamily="2" charset="2"/>
              <a:buChar char="§"/>
            </a:pPr>
            <a:r>
              <a:rPr lang="en-GB" kern="0" dirty="0">
                <a:cs typeface="Arial" pitchFamily="34" charset="0"/>
              </a:rPr>
              <a:t>The </a:t>
            </a:r>
            <a:r>
              <a:rPr lang="en-GB" b="1" kern="0" dirty="0">
                <a:cs typeface="Arial" pitchFamily="34" charset="0"/>
              </a:rPr>
              <a:t>Suspect</a:t>
            </a:r>
            <a:r>
              <a:rPr lang="en-GB" kern="0" dirty="0">
                <a:cs typeface="Arial" pitchFamily="34" charset="0"/>
              </a:rPr>
              <a:t> and </a:t>
            </a:r>
            <a:r>
              <a:rPr lang="en-GB" b="1" kern="0" dirty="0">
                <a:cs typeface="Arial" pitchFamily="34" charset="0"/>
              </a:rPr>
              <a:t>Pathological</a:t>
            </a:r>
            <a:r>
              <a:rPr lang="en-GB" kern="0" dirty="0">
                <a:cs typeface="Arial" pitchFamily="34" charset="0"/>
              </a:rPr>
              <a:t> </a:t>
            </a:r>
            <a:r>
              <a:rPr lang="en-GB" kern="0" dirty="0" smtClean="0">
                <a:cs typeface="Arial" pitchFamily="34" charset="0"/>
              </a:rPr>
              <a:t>foetuses </a:t>
            </a:r>
            <a:r>
              <a:rPr lang="en-GB" kern="0" dirty="0">
                <a:cs typeface="Arial" pitchFamily="34" charset="0"/>
              </a:rPr>
              <a:t>exhibited fewer instances of </a:t>
            </a:r>
            <a:r>
              <a:rPr lang="en-GB" b="1" kern="0" dirty="0">
                <a:cs typeface="Arial" pitchFamily="34" charset="0"/>
              </a:rPr>
              <a:t>abnormal short-term variability </a:t>
            </a:r>
            <a:r>
              <a:rPr lang="en-GB" kern="0" dirty="0">
                <a:cs typeface="Arial" pitchFamily="34" charset="0"/>
              </a:rPr>
              <a:t>but had the largest variations.</a:t>
            </a:r>
          </a:p>
          <a:p>
            <a:pPr marL="285750" lvl="0" indent="-285750">
              <a:buFont typeface="Wingdings" panose="05000000000000000000" pitchFamily="2" charset="2"/>
              <a:buChar char="§"/>
            </a:pPr>
            <a:endParaRPr lang="en-GB" kern="0" dirty="0">
              <a:cs typeface="Arial" pitchFamily="34" charset="0"/>
            </a:endParaRP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1384098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48EB87-397B-43F2-8C2F-31947C63FA60}"/>
              </a:ext>
            </a:extLst>
          </p:cNvPr>
          <p:cNvSpPr>
            <a:spLocks noGrp="1"/>
          </p:cNvSpPr>
          <p:nvPr>
            <p:ph type="dt" sz="half" idx="2"/>
          </p:nvPr>
        </p:nvSpPr>
        <p:spPr/>
        <p:txBody>
          <a:bodyPr/>
          <a:lstStyle/>
          <a:p>
            <a:fld id="{C5DB74C9-B808-4394-A017-79C83B2524EF}" type="datetime1">
              <a:rPr lang="en-US" smtClean="0"/>
              <a:t>8/26/2024</a:t>
            </a:fld>
            <a:endParaRPr lang="en-US" dirty="0"/>
          </a:p>
        </p:txBody>
      </p:sp>
      <p:sp>
        <p:nvSpPr>
          <p:cNvPr id="3" name="Slide Number Placeholder 2">
            <a:extLst>
              <a:ext uri="{FF2B5EF4-FFF2-40B4-BE49-F238E27FC236}">
                <a16:creationId xmlns:a16="http://schemas.microsoft.com/office/drawing/2014/main" id="{0D5A7594-D06A-4F66-B5A5-CDE2016290DD}"/>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5" name="Title 4">
            <a:extLst>
              <a:ext uri="{FF2B5EF4-FFF2-40B4-BE49-F238E27FC236}">
                <a16:creationId xmlns:a16="http://schemas.microsoft.com/office/drawing/2014/main" id="{7100AAC0-23BF-4E4C-9F99-49A0F5AB70A3}"/>
              </a:ext>
            </a:extLst>
          </p:cNvPr>
          <p:cNvSpPr>
            <a:spLocks noGrp="1"/>
          </p:cNvSpPr>
          <p:nvPr>
            <p:ph type="title"/>
          </p:nvPr>
        </p:nvSpPr>
        <p:spPr>
          <a:xfrm>
            <a:off x="133350" y="78099"/>
            <a:ext cx="10581149" cy="517366"/>
          </a:xfrm>
        </p:spPr>
        <p:txBody>
          <a:bodyPr>
            <a:normAutofit fontScale="90000"/>
          </a:bodyPr>
          <a:lstStyle/>
          <a:p>
            <a:pPr algn="l"/>
            <a:r>
              <a:rPr lang="en-GB" dirty="0"/>
              <a:t>Feature Importance</a:t>
            </a:r>
            <a:endParaRPr lang="en-KE" dirty="0"/>
          </a:p>
        </p:txBody>
      </p:sp>
      <p:pic>
        <p:nvPicPr>
          <p:cNvPr id="10" name="Picture 9" descr="A graph of green and white bars&#10;&#10;Description automatically generated">
            <a:extLst>
              <a:ext uri="{FF2B5EF4-FFF2-40B4-BE49-F238E27FC236}">
                <a16:creationId xmlns:a16="http://schemas.microsoft.com/office/drawing/2014/main" id="{8041F700-B9AD-432B-8A6C-C5FB09E64DF7}"/>
              </a:ext>
            </a:extLst>
          </p:cNvPr>
          <p:cNvPicPr>
            <a:picLocks noChangeAspect="1"/>
          </p:cNvPicPr>
          <p:nvPr/>
        </p:nvPicPr>
        <p:blipFill>
          <a:blip r:embed="rId2"/>
          <a:stretch>
            <a:fillRect/>
          </a:stretch>
        </p:blipFill>
        <p:spPr>
          <a:xfrm>
            <a:off x="1477501" y="819912"/>
            <a:ext cx="9236998" cy="5218176"/>
          </a:xfrm>
          <a:prstGeom prst="rect">
            <a:avLst/>
          </a:prstGeom>
        </p:spPr>
      </p:pic>
      <p:pic>
        <p:nvPicPr>
          <p:cNvPr id="4" name="Google Shape;173;g28d02c729e4_3_679">
            <a:extLst>
              <a:ext uri="{FF2B5EF4-FFF2-40B4-BE49-F238E27FC236}">
                <a16:creationId xmlns:a16="http://schemas.microsoft.com/office/drawing/2014/main" id="{A9CF2D6A-B931-7184-9F32-BC544BA720D0}"/>
              </a:ext>
            </a:extLst>
          </p:cNvPr>
          <p:cNvPicPr preferRelativeResize="0"/>
          <p:nvPr/>
        </p:nvPicPr>
        <p:blipFill>
          <a:blip r:embed="rId3">
            <a:alphaModFix/>
          </a:blip>
          <a:stretch>
            <a:fillRect/>
          </a:stretch>
        </p:blipFill>
        <p:spPr>
          <a:xfrm>
            <a:off x="10938300" y="78099"/>
            <a:ext cx="1377525" cy="1409530"/>
          </a:xfrm>
          <a:prstGeom prst="rect">
            <a:avLst/>
          </a:prstGeom>
          <a:noFill/>
          <a:ln>
            <a:noFill/>
          </a:ln>
        </p:spPr>
      </p:pic>
    </p:spTree>
    <p:extLst>
      <p:ext uri="{BB962C8B-B14F-4D97-AF65-F5344CB8AC3E}">
        <p14:creationId xmlns:p14="http://schemas.microsoft.com/office/powerpoint/2010/main" val="144067687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0.xml><?xml version="1.0" encoding="utf-8"?>
<p:tagLst xmlns:a="http://schemas.openxmlformats.org/drawingml/2006/main" xmlns:r="http://schemas.openxmlformats.org/officeDocument/2006/relationships" xmlns:p="http://schemas.openxmlformats.org/presentationml/2006/main">
  <p:tag name="POWER_USER_ID_TEMPLATES" val="Chevrons_with_icons_1"/>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2.xml><?xml version="1.0" encoding="utf-8"?>
<p:tagLst xmlns:a="http://schemas.openxmlformats.org/drawingml/2006/main" xmlns:r="http://schemas.openxmlformats.org/officeDocument/2006/relationships" xmlns:p="http://schemas.openxmlformats.org/presentationml/2006/main">
  <p:tag name="POWER_USER_ID_TEMPLATES" val="Chevrons_with_icons_1"/>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4.xml><?xml version="1.0" encoding="utf-8"?>
<p:tagLst xmlns:a="http://schemas.openxmlformats.org/drawingml/2006/main" xmlns:r="http://schemas.openxmlformats.org/officeDocument/2006/relationships" xmlns:p="http://schemas.openxmlformats.org/presentationml/2006/main">
  <p:tag name="POWER_USER_ID_TEMPLATES" val="Paper_clips"/>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clipboard_POWER_USER_SEPARATOR_ICONS_clip-board"/>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clipboard_POWER_USER_SEPARATOR_ICONS_clip-board"/>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clipboard_POWER_USER_SEPARATOR_ICONS_clip-board"/>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clipboard_POWER_USER_SEPARATOR_ICONS_clip-board"/>
</p:tagLst>
</file>

<file path=ppt/tags/tag19.xml><?xml version="1.0" encoding="utf-8"?>
<p:tagLst xmlns:a="http://schemas.openxmlformats.org/drawingml/2006/main" xmlns:r="http://schemas.openxmlformats.org/officeDocument/2006/relationships" xmlns:p="http://schemas.openxmlformats.org/presentationml/2006/main">
  <p:tag name="POWER_USER_ID_TEMPLATES" val="Flags"/>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20.xml><?xml version="1.0" encoding="utf-8"?>
<p:tagLst xmlns:a="http://schemas.openxmlformats.org/drawingml/2006/main" xmlns:r="http://schemas.openxmlformats.org/officeDocument/2006/relationships" xmlns:p="http://schemas.openxmlformats.org/presentationml/2006/main">
  <p:tag name="POWER_USER_ID_TEMPLATES" val="Interdependent_elements_1"/>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gear_POWER_USER_SEPARATOR_ICONS_industry_POWER_USER_SEPARATOR_ICONS_setting"/>
</p:tagLst>
</file>

<file path=ppt/tags/tag2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4.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aperture_POWER_USER_SEPARATOR_ICONS_camera_POWER_USER_SEPARATOR_ICONS_breach"/>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DS Title and Content">
  <a:themeElements>
    <a:clrScheme name="WiDS Theme Colors">
      <a:dk1>
        <a:srgbClr val="004028"/>
      </a:dk1>
      <a:lt1>
        <a:srgbClr val="FFFFFF"/>
      </a:lt1>
      <a:dk2>
        <a:srgbClr val="585858"/>
      </a:dk2>
      <a:lt2>
        <a:srgbClr val="FFF3D8"/>
      </a:lt2>
      <a:accent1>
        <a:srgbClr val="000000"/>
      </a:accent1>
      <a:accent2>
        <a:srgbClr val="45BA69"/>
      </a:accent2>
      <a:accent3>
        <a:srgbClr val="72C283"/>
      </a:accent3>
      <a:accent4>
        <a:srgbClr val="00ADDD"/>
      </a:accent4>
      <a:accent5>
        <a:srgbClr val="FFCA02"/>
      </a:accent5>
      <a:accent6>
        <a:srgbClr val="FF8003"/>
      </a:accent6>
      <a:hlink>
        <a:srgbClr val="FF8003"/>
      </a:hlink>
      <a:folHlink>
        <a:srgbClr val="A2A2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976319-4513-485C-AD3A-E56C39927A38}">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71af3243-3dd4-4a8d-8c0d-dd76da1f02a5"/>
    <ds:schemaRef ds:uri="http://schemas.microsoft.com/office/infopath/2007/PartnerControls"/>
    <ds:schemaRef ds:uri="16c05727-aa75-4e4a-9b5f-8a80a1165891"/>
    <ds:schemaRef ds:uri="http://www.w3.org/XML/1998/namespace"/>
    <ds:schemaRef ds:uri="http://purl.org/dc/dcmitype/"/>
    <ds:schemaRef ds:uri="http://purl.org/dc/elements/1.1/"/>
  </ds:schemaRefs>
</ds:datastoreItem>
</file>

<file path=customXml/itemProps2.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A10211-FBDE-44DA-8AD6-29E596B2975F}">
  <ds:schemaRefs>
    <ds:schemaRef ds:uri="http://schemas.microsoft.com/sharepoint/v3/contenttype/forms"/>
  </ds:schemaRefs>
</ds:datastoreItem>
</file>

<file path=docMetadata/LabelInfo.xml><?xml version="1.0" encoding="utf-8"?>
<clbl:labelList xmlns:clbl="http://schemas.microsoft.com/office/2020/mipLabelMetadata">
  <clbl:label id="{0ef91091-0c1b-4142-8cc1-b48a440e40ee}" enabled="1" method="Privileged" siteId="{7bc03988-1063-4a03-b76c-030695984be0}" contentBits="0" removed="0"/>
</clbl:labelList>
</file>

<file path=docProps/app.xml><?xml version="1.0" encoding="utf-8"?>
<Properties xmlns="http://schemas.openxmlformats.org/officeDocument/2006/extended-properties" xmlns:vt="http://schemas.openxmlformats.org/officeDocument/2006/docPropsVTypes">
  <Template>TM03090430[[fn=Banded]]</Template>
  <TotalTime>1884</TotalTime>
  <Words>1530</Words>
  <Application>Microsoft Office PowerPoint</Application>
  <PresentationFormat>Widescreen</PresentationFormat>
  <Paragraphs>181</Paragraphs>
  <Slides>16</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Barlow Condensed SemiBold</vt:lpstr>
      <vt:lpstr>Barlow Condensed</vt:lpstr>
      <vt:lpstr>Arial</vt:lpstr>
      <vt:lpstr>Barlow Condensed Medium</vt:lpstr>
      <vt:lpstr>Barlow Condensed Light</vt:lpstr>
      <vt:lpstr>Biome Light</vt:lpstr>
      <vt:lpstr>Calibri Light</vt:lpstr>
      <vt:lpstr>Wingdings</vt:lpstr>
      <vt:lpstr>Calibri</vt:lpstr>
      <vt:lpstr>Office Theme</vt:lpstr>
      <vt:lpstr>WiDS Title and Content</vt:lpstr>
      <vt:lpstr>PowerPoint Presentation</vt:lpstr>
      <vt:lpstr>Foetal Health Analysis</vt:lpstr>
      <vt:lpstr>Introduction</vt:lpstr>
      <vt:lpstr>Data Understanding</vt:lpstr>
      <vt:lpstr>Data Processing</vt:lpstr>
      <vt:lpstr>Exploratory Data Analysis</vt:lpstr>
      <vt:lpstr>Fetal Health Distribution</vt:lpstr>
      <vt:lpstr>Baseline Value vs Abnormal Short-Term Variability</vt:lpstr>
      <vt:lpstr>Feature Importance</vt:lpstr>
      <vt:lpstr>Models</vt:lpstr>
      <vt:lpstr>Key Findings</vt:lpstr>
      <vt:lpstr>Recommendation</vt:lpstr>
      <vt:lpstr> </vt:lpstr>
      <vt:lpstr> </vt:lpstr>
      <vt:lpstr>Performance Payoffs of an AI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Sales</dc:title>
  <dc:creator>Lilian Chepng’eno</dc:creator>
  <cp:lastModifiedBy>Robert</cp:lastModifiedBy>
  <cp:revision>32</cp:revision>
  <dcterms:created xsi:type="dcterms:W3CDTF">2024-02-07T13:11:48Z</dcterms:created>
  <dcterms:modified xsi:type="dcterms:W3CDTF">2024-08-26T18:24:06Z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FooterText">
    <vt:lpwstr>C2: CBK - Official</vt:lpwstr>
  </property>
</Properties>
</file>